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5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1.xml" ContentType="application/vnd.openxmlformats-officedocument.theme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301" r:id="rId3"/>
    <p:sldId id="302" r:id="rId4"/>
    <p:sldId id="303" r:id="rId5"/>
    <p:sldId id="304" r:id="rId6"/>
    <p:sldId id="305" r:id="rId7"/>
    <p:sldId id="308" r:id="rId8"/>
    <p:sldId id="318" r:id="rId9"/>
    <p:sldId id="319" r:id="rId10"/>
    <p:sldId id="320" r:id="rId11"/>
    <p:sldId id="321" r:id="rId12"/>
    <p:sldId id="322" r:id="rId13"/>
    <p:sldId id="313" r:id="rId14"/>
    <p:sldId id="314" r:id="rId15"/>
    <p:sldId id="315" r:id="rId16"/>
    <p:sldId id="316" r:id="rId17"/>
    <p:sldId id="317" r:id="rId18"/>
    <p:sldId id="257" r:id="rId19"/>
    <p:sldId id="258" r:id="rId20"/>
    <p:sldId id="259" r:id="rId21"/>
    <p:sldId id="260" r:id="rId22"/>
    <p:sldId id="261" r:id="rId23"/>
    <p:sldId id="262" r:id="rId24"/>
    <p:sldId id="263" r:id="rId25"/>
    <p:sldId id="264" r:id="rId26"/>
    <p:sldId id="265" r:id="rId27"/>
    <p:sldId id="266" r:id="rId28"/>
    <p:sldId id="309" r:id="rId29"/>
    <p:sldId id="310" r:id="rId30"/>
    <p:sldId id="311" r:id="rId31"/>
    <p:sldId id="312" r:id="rId32"/>
    <p:sldId id="267" r:id="rId33"/>
    <p:sldId id="306" r:id="rId34"/>
    <p:sldId id="269" r:id="rId35"/>
    <p:sldId id="307" r:id="rId36"/>
    <p:sldId id="272" r:id="rId37"/>
    <p:sldId id="273" r:id="rId38"/>
    <p:sldId id="274" r:id="rId39"/>
    <p:sldId id="275" r:id="rId40"/>
    <p:sldId id="276" r:id="rId41"/>
    <p:sldId id="277" r:id="rId42"/>
    <p:sldId id="278" r:id="rId43"/>
    <p:sldId id="279" r:id="rId44"/>
    <p:sldId id="280" r:id="rId45"/>
    <p:sldId id="281" r:id="rId46"/>
    <p:sldId id="282" r:id="rId47"/>
    <p:sldId id="283" r:id="rId48"/>
    <p:sldId id="284" r:id="rId49"/>
    <p:sldId id="285" r:id="rId50"/>
    <p:sldId id="286" r:id="rId51"/>
    <p:sldId id="287" r:id="rId52"/>
    <p:sldId id="288" r:id="rId53"/>
    <p:sldId id="289" r:id="rId54"/>
    <p:sldId id="290" r:id="rId55"/>
    <p:sldId id="291" r:id="rId56"/>
    <p:sldId id="292" r:id="rId57"/>
    <p:sldId id="293" r:id="rId58"/>
    <p:sldId id="294" r:id="rId59"/>
    <p:sldId id="295" r:id="rId60"/>
    <p:sldId id="296" r:id="rId61"/>
    <p:sldId id="297" r:id="rId62"/>
    <p:sldId id="298" r:id="rId63"/>
    <p:sldId id="299" r:id="rId64"/>
    <p:sldId id="300" r:id="rId65"/>
    <p:sldId id="323" r:id="rId66"/>
    <p:sldId id="324" r:id="rId67"/>
    <p:sldId id="325" r:id="rId68"/>
    <p:sldId id="326" r:id="rId69"/>
    <p:sldId id="327" r:id="rId70"/>
  </p:sldIdLst>
  <p:sldSz cx="12192000" cy="6858000"/>
  <p:notesSz cx="121920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162" autoAdjust="0"/>
    <p:restoredTop sz="94660"/>
  </p:normalViewPr>
  <p:slideViewPr>
    <p:cSldViewPr>
      <p:cViewPr varScale="1">
        <p:scale>
          <a:sx n="64" d="100"/>
          <a:sy n="64" d="100"/>
        </p:scale>
        <p:origin x="1056" y="7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customXml" Target="../customXml/item3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customXml" Target="../customXml/item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customXml" Target="../customXml/item2.xml"/><Relationship Id="rId7" Type="http://schemas.openxmlformats.org/officeDocument/2006/relationships/slide" Target="slides/slide6.xml"/><Relationship Id="rId71" Type="http://schemas.openxmlformats.org/officeDocument/2006/relationships/presProps" Target="pres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1" i="0">
                <a:solidFill>
                  <a:srgbClr val="201D6F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500" b="1" i="1">
                <a:solidFill>
                  <a:srgbClr val="4471C4"/>
                </a:solidFill>
                <a:latin typeface="Courier New"/>
                <a:cs typeface="Courier New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4/12/2025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rgbClr val="201D6F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500" b="1" i="1">
                <a:solidFill>
                  <a:srgbClr val="4471C4"/>
                </a:solidFill>
                <a:latin typeface="Courier New"/>
                <a:cs typeface="Courier New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4/12/2025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rgbClr val="201D6F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4/12/2025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rgbClr val="201D6F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4/12/2025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0075164" cy="1556003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74676" y="67056"/>
            <a:ext cx="10076815" cy="1661160"/>
          </a:xfrm>
          <a:custGeom>
            <a:avLst/>
            <a:gdLst/>
            <a:ahLst/>
            <a:cxnLst/>
            <a:rect l="l" t="t" r="r" b="b"/>
            <a:pathLst>
              <a:path w="10076815" h="1661160">
                <a:moveTo>
                  <a:pt x="10076688" y="0"/>
                </a:moveTo>
                <a:lnTo>
                  <a:pt x="0" y="0"/>
                </a:lnTo>
                <a:lnTo>
                  <a:pt x="0" y="1661160"/>
                </a:lnTo>
                <a:lnTo>
                  <a:pt x="10076688" y="1661160"/>
                </a:lnTo>
                <a:lnTo>
                  <a:pt x="1007668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8" name="bg object 1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16836" y="5303518"/>
            <a:ext cx="10075164" cy="1554481"/>
          </a:xfrm>
          <a:prstGeom prst="rect">
            <a:avLst/>
          </a:prstGeom>
        </p:spPr>
      </p:pic>
      <p:sp>
        <p:nvSpPr>
          <p:cNvPr id="19" name="bg object 19"/>
          <p:cNvSpPr/>
          <p:nvPr/>
        </p:nvSpPr>
        <p:spPr>
          <a:xfrm>
            <a:off x="2051304" y="5137402"/>
            <a:ext cx="10076815" cy="1661160"/>
          </a:xfrm>
          <a:custGeom>
            <a:avLst/>
            <a:gdLst/>
            <a:ahLst/>
            <a:cxnLst/>
            <a:rect l="l" t="t" r="r" b="b"/>
            <a:pathLst>
              <a:path w="10076815" h="1661159">
                <a:moveTo>
                  <a:pt x="10076688" y="0"/>
                </a:moveTo>
                <a:lnTo>
                  <a:pt x="0" y="0"/>
                </a:lnTo>
                <a:lnTo>
                  <a:pt x="0" y="1661159"/>
                </a:lnTo>
                <a:lnTo>
                  <a:pt x="10076688" y="1661159"/>
                </a:lnTo>
                <a:lnTo>
                  <a:pt x="1007668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0" name="bg object 2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33232" y="6405716"/>
            <a:ext cx="1381736" cy="452283"/>
          </a:xfrm>
          <a:prstGeom prst="rect">
            <a:avLst/>
          </a:prstGeom>
        </p:spPr>
      </p:pic>
      <p:pic>
        <p:nvPicPr>
          <p:cNvPr id="21" name="bg object 2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135099" y="231647"/>
            <a:ext cx="825252" cy="829055"/>
          </a:xfrm>
          <a:prstGeom prst="rect">
            <a:avLst/>
          </a:prstGeom>
        </p:spPr>
      </p:pic>
      <p:sp>
        <p:nvSpPr>
          <p:cNvPr id="22" name="bg object 22"/>
          <p:cNvSpPr/>
          <p:nvPr/>
        </p:nvSpPr>
        <p:spPr>
          <a:xfrm>
            <a:off x="2589276" y="1571244"/>
            <a:ext cx="4355465" cy="4628515"/>
          </a:xfrm>
          <a:custGeom>
            <a:avLst/>
            <a:gdLst/>
            <a:ahLst/>
            <a:cxnLst/>
            <a:rect l="l" t="t" r="r" b="b"/>
            <a:pathLst>
              <a:path w="4355465" h="4628515">
                <a:moveTo>
                  <a:pt x="3835908" y="0"/>
                </a:moveTo>
                <a:lnTo>
                  <a:pt x="3835908" y="4628299"/>
                </a:lnTo>
              </a:path>
              <a:path w="4355465" h="4628515">
                <a:moveTo>
                  <a:pt x="3835908" y="0"/>
                </a:moveTo>
                <a:lnTo>
                  <a:pt x="4354957" y="0"/>
                </a:lnTo>
              </a:path>
              <a:path w="4355465" h="4628515">
                <a:moveTo>
                  <a:pt x="0" y="2313685"/>
                </a:moveTo>
                <a:lnTo>
                  <a:pt x="3824986" y="2302763"/>
                </a:lnTo>
              </a:path>
            </a:pathLst>
          </a:custGeom>
          <a:ln w="15240">
            <a:solidFill>
              <a:srgbClr val="707379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4/12/2025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10075164" cy="1556003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74676" y="67056"/>
            <a:ext cx="10076815" cy="1661160"/>
          </a:xfrm>
          <a:custGeom>
            <a:avLst/>
            <a:gdLst/>
            <a:ahLst/>
            <a:cxnLst/>
            <a:rect l="l" t="t" r="r" b="b"/>
            <a:pathLst>
              <a:path w="10076815" h="1661160">
                <a:moveTo>
                  <a:pt x="10076688" y="0"/>
                </a:moveTo>
                <a:lnTo>
                  <a:pt x="0" y="0"/>
                </a:lnTo>
                <a:lnTo>
                  <a:pt x="0" y="1661160"/>
                </a:lnTo>
                <a:lnTo>
                  <a:pt x="10076688" y="1661160"/>
                </a:lnTo>
                <a:lnTo>
                  <a:pt x="1007668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8" name="bg object 1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116836" y="5303518"/>
            <a:ext cx="10075164" cy="1554481"/>
          </a:xfrm>
          <a:prstGeom prst="rect">
            <a:avLst/>
          </a:prstGeom>
        </p:spPr>
      </p:pic>
      <p:sp>
        <p:nvSpPr>
          <p:cNvPr id="19" name="bg object 19"/>
          <p:cNvSpPr/>
          <p:nvPr/>
        </p:nvSpPr>
        <p:spPr>
          <a:xfrm>
            <a:off x="2051304" y="5137402"/>
            <a:ext cx="10076815" cy="1661160"/>
          </a:xfrm>
          <a:custGeom>
            <a:avLst/>
            <a:gdLst/>
            <a:ahLst/>
            <a:cxnLst/>
            <a:rect l="l" t="t" r="r" b="b"/>
            <a:pathLst>
              <a:path w="10076815" h="1661159">
                <a:moveTo>
                  <a:pt x="10076688" y="0"/>
                </a:moveTo>
                <a:lnTo>
                  <a:pt x="0" y="0"/>
                </a:lnTo>
                <a:lnTo>
                  <a:pt x="0" y="1661159"/>
                </a:lnTo>
                <a:lnTo>
                  <a:pt x="10076688" y="1661159"/>
                </a:lnTo>
                <a:lnTo>
                  <a:pt x="1007668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0" name="bg object 2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33232" y="6405716"/>
            <a:ext cx="1381736" cy="452283"/>
          </a:xfrm>
          <a:prstGeom prst="rect">
            <a:avLst/>
          </a:prstGeom>
        </p:spPr>
      </p:pic>
      <p:pic>
        <p:nvPicPr>
          <p:cNvPr id="21" name="bg object 21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1135099" y="231647"/>
            <a:ext cx="825252" cy="829055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74293" y="299973"/>
            <a:ext cx="8991600" cy="59385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1" i="0">
                <a:solidFill>
                  <a:srgbClr val="201D6F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88593" y="1247782"/>
            <a:ext cx="6427470" cy="46786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500" b="1" i="1">
                <a:solidFill>
                  <a:srgbClr val="4471C4"/>
                </a:solidFill>
                <a:latin typeface="Courier New"/>
                <a:cs typeface="Courier New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4/12/2025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-P28LKWTzrI?feature=oembed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5.png"/><Relationship Id="rId18" Type="http://schemas.openxmlformats.org/officeDocument/2006/relationships/image" Target="../media/image70.png"/><Relationship Id="rId26" Type="http://schemas.openxmlformats.org/officeDocument/2006/relationships/image" Target="../media/image78.png"/><Relationship Id="rId3" Type="http://schemas.openxmlformats.org/officeDocument/2006/relationships/image" Target="../media/image55.png"/><Relationship Id="rId21" Type="http://schemas.openxmlformats.org/officeDocument/2006/relationships/image" Target="../media/image73.png"/><Relationship Id="rId34" Type="http://schemas.openxmlformats.org/officeDocument/2006/relationships/image" Target="../media/image86.png"/><Relationship Id="rId7" Type="http://schemas.openxmlformats.org/officeDocument/2006/relationships/image" Target="../media/image59.png"/><Relationship Id="rId12" Type="http://schemas.openxmlformats.org/officeDocument/2006/relationships/image" Target="../media/image64.png"/><Relationship Id="rId17" Type="http://schemas.openxmlformats.org/officeDocument/2006/relationships/image" Target="../media/image69.png"/><Relationship Id="rId25" Type="http://schemas.openxmlformats.org/officeDocument/2006/relationships/image" Target="../media/image77.png"/><Relationship Id="rId33" Type="http://schemas.openxmlformats.org/officeDocument/2006/relationships/image" Target="../media/image85.png"/><Relationship Id="rId2" Type="http://schemas.openxmlformats.org/officeDocument/2006/relationships/image" Target="../media/image54.png"/><Relationship Id="rId16" Type="http://schemas.openxmlformats.org/officeDocument/2006/relationships/image" Target="../media/image68.png"/><Relationship Id="rId20" Type="http://schemas.openxmlformats.org/officeDocument/2006/relationships/image" Target="../media/image72.png"/><Relationship Id="rId29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11" Type="http://schemas.openxmlformats.org/officeDocument/2006/relationships/image" Target="../media/image63.png"/><Relationship Id="rId24" Type="http://schemas.openxmlformats.org/officeDocument/2006/relationships/image" Target="../media/image76.png"/><Relationship Id="rId32" Type="http://schemas.openxmlformats.org/officeDocument/2006/relationships/image" Target="../media/image84.png"/><Relationship Id="rId5" Type="http://schemas.openxmlformats.org/officeDocument/2006/relationships/image" Target="../media/image57.png"/><Relationship Id="rId15" Type="http://schemas.openxmlformats.org/officeDocument/2006/relationships/image" Target="../media/image67.png"/><Relationship Id="rId23" Type="http://schemas.openxmlformats.org/officeDocument/2006/relationships/image" Target="../media/image75.png"/><Relationship Id="rId28" Type="http://schemas.openxmlformats.org/officeDocument/2006/relationships/image" Target="../media/image80.png"/><Relationship Id="rId10" Type="http://schemas.openxmlformats.org/officeDocument/2006/relationships/image" Target="../media/image62.png"/><Relationship Id="rId19" Type="http://schemas.openxmlformats.org/officeDocument/2006/relationships/image" Target="../media/image71.png"/><Relationship Id="rId31" Type="http://schemas.openxmlformats.org/officeDocument/2006/relationships/image" Target="../media/image83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Relationship Id="rId14" Type="http://schemas.openxmlformats.org/officeDocument/2006/relationships/image" Target="../media/image66.png"/><Relationship Id="rId22" Type="http://schemas.openxmlformats.org/officeDocument/2006/relationships/image" Target="../media/image74.png"/><Relationship Id="rId27" Type="http://schemas.openxmlformats.org/officeDocument/2006/relationships/image" Target="../media/image79.png"/><Relationship Id="rId30" Type="http://schemas.openxmlformats.org/officeDocument/2006/relationships/image" Target="../media/image82.png"/><Relationship Id="rId8" Type="http://schemas.openxmlformats.org/officeDocument/2006/relationships/image" Target="../media/image60.png"/></Relationships>
</file>

<file path=ppt/slides/_rels/slide59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09.png"/><Relationship Id="rId21" Type="http://schemas.openxmlformats.org/officeDocument/2006/relationships/image" Target="../media/image104.png"/><Relationship Id="rId42" Type="http://schemas.openxmlformats.org/officeDocument/2006/relationships/image" Target="../media/image125.png"/><Relationship Id="rId47" Type="http://schemas.openxmlformats.org/officeDocument/2006/relationships/image" Target="../media/image130.png"/><Relationship Id="rId63" Type="http://schemas.openxmlformats.org/officeDocument/2006/relationships/image" Target="../media/image146.png"/><Relationship Id="rId68" Type="http://schemas.openxmlformats.org/officeDocument/2006/relationships/image" Target="../media/image151.png"/><Relationship Id="rId7" Type="http://schemas.openxmlformats.org/officeDocument/2006/relationships/image" Target="../media/image90.png"/><Relationship Id="rId71" Type="http://schemas.openxmlformats.org/officeDocument/2006/relationships/image" Target="../media/image154.png"/><Relationship Id="rId2" Type="http://schemas.openxmlformats.org/officeDocument/2006/relationships/image" Target="../media/image54.png"/><Relationship Id="rId16" Type="http://schemas.openxmlformats.org/officeDocument/2006/relationships/image" Target="../media/image99.png"/><Relationship Id="rId29" Type="http://schemas.openxmlformats.org/officeDocument/2006/relationships/image" Target="../media/image112.png"/><Relationship Id="rId11" Type="http://schemas.openxmlformats.org/officeDocument/2006/relationships/image" Target="../media/image94.png"/><Relationship Id="rId24" Type="http://schemas.openxmlformats.org/officeDocument/2006/relationships/image" Target="../media/image107.png"/><Relationship Id="rId32" Type="http://schemas.openxmlformats.org/officeDocument/2006/relationships/image" Target="../media/image115.png"/><Relationship Id="rId37" Type="http://schemas.openxmlformats.org/officeDocument/2006/relationships/image" Target="../media/image120.png"/><Relationship Id="rId40" Type="http://schemas.openxmlformats.org/officeDocument/2006/relationships/image" Target="../media/image123.png"/><Relationship Id="rId45" Type="http://schemas.openxmlformats.org/officeDocument/2006/relationships/image" Target="../media/image128.png"/><Relationship Id="rId53" Type="http://schemas.openxmlformats.org/officeDocument/2006/relationships/image" Target="../media/image136.png"/><Relationship Id="rId58" Type="http://schemas.openxmlformats.org/officeDocument/2006/relationships/image" Target="../media/image141.png"/><Relationship Id="rId66" Type="http://schemas.openxmlformats.org/officeDocument/2006/relationships/image" Target="../media/image149.png"/><Relationship Id="rId5" Type="http://schemas.openxmlformats.org/officeDocument/2006/relationships/image" Target="../media/image88.png"/><Relationship Id="rId61" Type="http://schemas.openxmlformats.org/officeDocument/2006/relationships/image" Target="../media/image144.png"/><Relationship Id="rId19" Type="http://schemas.openxmlformats.org/officeDocument/2006/relationships/image" Target="../media/image102.png"/><Relationship Id="rId14" Type="http://schemas.openxmlformats.org/officeDocument/2006/relationships/image" Target="../media/image97.png"/><Relationship Id="rId22" Type="http://schemas.openxmlformats.org/officeDocument/2006/relationships/image" Target="../media/image105.png"/><Relationship Id="rId27" Type="http://schemas.openxmlformats.org/officeDocument/2006/relationships/image" Target="../media/image110.png"/><Relationship Id="rId30" Type="http://schemas.openxmlformats.org/officeDocument/2006/relationships/image" Target="../media/image113.png"/><Relationship Id="rId35" Type="http://schemas.openxmlformats.org/officeDocument/2006/relationships/image" Target="../media/image118.png"/><Relationship Id="rId43" Type="http://schemas.openxmlformats.org/officeDocument/2006/relationships/image" Target="../media/image126.png"/><Relationship Id="rId48" Type="http://schemas.openxmlformats.org/officeDocument/2006/relationships/image" Target="../media/image131.png"/><Relationship Id="rId56" Type="http://schemas.openxmlformats.org/officeDocument/2006/relationships/image" Target="../media/image139.png"/><Relationship Id="rId64" Type="http://schemas.openxmlformats.org/officeDocument/2006/relationships/image" Target="../media/image147.png"/><Relationship Id="rId69" Type="http://schemas.openxmlformats.org/officeDocument/2006/relationships/image" Target="../media/image152.png"/><Relationship Id="rId8" Type="http://schemas.openxmlformats.org/officeDocument/2006/relationships/image" Target="../media/image91.png"/><Relationship Id="rId51" Type="http://schemas.openxmlformats.org/officeDocument/2006/relationships/image" Target="../media/image134.png"/><Relationship Id="rId3" Type="http://schemas.openxmlformats.org/officeDocument/2006/relationships/image" Target="../media/image87.png"/><Relationship Id="rId12" Type="http://schemas.openxmlformats.org/officeDocument/2006/relationships/image" Target="../media/image95.png"/><Relationship Id="rId17" Type="http://schemas.openxmlformats.org/officeDocument/2006/relationships/image" Target="../media/image100.png"/><Relationship Id="rId25" Type="http://schemas.openxmlformats.org/officeDocument/2006/relationships/image" Target="../media/image108.png"/><Relationship Id="rId33" Type="http://schemas.openxmlformats.org/officeDocument/2006/relationships/image" Target="../media/image116.png"/><Relationship Id="rId38" Type="http://schemas.openxmlformats.org/officeDocument/2006/relationships/image" Target="../media/image121.png"/><Relationship Id="rId46" Type="http://schemas.openxmlformats.org/officeDocument/2006/relationships/image" Target="../media/image129.png"/><Relationship Id="rId59" Type="http://schemas.openxmlformats.org/officeDocument/2006/relationships/image" Target="../media/image142.png"/><Relationship Id="rId67" Type="http://schemas.openxmlformats.org/officeDocument/2006/relationships/image" Target="../media/image150.png"/><Relationship Id="rId20" Type="http://schemas.openxmlformats.org/officeDocument/2006/relationships/image" Target="../media/image103.png"/><Relationship Id="rId41" Type="http://schemas.openxmlformats.org/officeDocument/2006/relationships/image" Target="../media/image124.png"/><Relationship Id="rId54" Type="http://schemas.openxmlformats.org/officeDocument/2006/relationships/image" Target="../media/image137.png"/><Relationship Id="rId62" Type="http://schemas.openxmlformats.org/officeDocument/2006/relationships/image" Target="../media/image145.png"/><Relationship Id="rId70" Type="http://schemas.openxmlformats.org/officeDocument/2006/relationships/image" Target="../media/image1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15" Type="http://schemas.openxmlformats.org/officeDocument/2006/relationships/image" Target="../media/image98.png"/><Relationship Id="rId23" Type="http://schemas.openxmlformats.org/officeDocument/2006/relationships/image" Target="../media/image106.png"/><Relationship Id="rId28" Type="http://schemas.openxmlformats.org/officeDocument/2006/relationships/image" Target="../media/image111.png"/><Relationship Id="rId36" Type="http://schemas.openxmlformats.org/officeDocument/2006/relationships/image" Target="../media/image119.png"/><Relationship Id="rId49" Type="http://schemas.openxmlformats.org/officeDocument/2006/relationships/image" Target="../media/image132.png"/><Relationship Id="rId57" Type="http://schemas.openxmlformats.org/officeDocument/2006/relationships/image" Target="../media/image140.png"/><Relationship Id="rId10" Type="http://schemas.openxmlformats.org/officeDocument/2006/relationships/image" Target="../media/image93.png"/><Relationship Id="rId31" Type="http://schemas.openxmlformats.org/officeDocument/2006/relationships/image" Target="../media/image114.png"/><Relationship Id="rId44" Type="http://schemas.openxmlformats.org/officeDocument/2006/relationships/image" Target="../media/image127.png"/><Relationship Id="rId52" Type="http://schemas.openxmlformats.org/officeDocument/2006/relationships/image" Target="../media/image135.png"/><Relationship Id="rId60" Type="http://schemas.openxmlformats.org/officeDocument/2006/relationships/image" Target="../media/image143.png"/><Relationship Id="rId65" Type="http://schemas.openxmlformats.org/officeDocument/2006/relationships/image" Target="../media/image148.png"/><Relationship Id="rId4" Type="http://schemas.openxmlformats.org/officeDocument/2006/relationships/image" Target="../media/image56.png"/><Relationship Id="rId9" Type="http://schemas.openxmlformats.org/officeDocument/2006/relationships/image" Target="../media/image92.png"/><Relationship Id="rId13" Type="http://schemas.openxmlformats.org/officeDocument/2006/relationships/image" Target="../media/image96.png"/><Relationship Id="rId18" Type="http://schemas.openxmlformats.org/officeDocument/2006/relationships/image" Target="../media/image101.png"/><Relationship Id="rId39" Type="http://schemas.openxmlformats.org/officeDocument/2006/relationships/image" Target="../media/image122.png"/><Relationship Id="rId34" Type="http://schemas.openxmlformats.org/officeDocument/2006/relationships/image" Target="../media/image117.png"/><Relationship Id="rId50" Type="http://schemas.openxmlformats.org/officeDocument/2006/relationships/image" Target="../media/image133.png"/><Relationship Id="rId55" Type="http://schemas.openxmlformats.org/officeDocument/2006/relationships/image" Target="../media/image13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942441"/>
            <a:ext cx="6428740" cy="4987925"/>
            <a:chOff x="0" y="942441"/>
            <a:chExt cx="6428740" cy="498792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47" y="942441"/>
              <a:ext cx="6425684" cy="496915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5876543"/>
              <a:ext cx="3792220" cy="53340"/>
            </a:xfrm>
            <a:custGeom>
              <a:avLst/>
              <a:gdLst/>
              <a:ahLst/>
              <a:cxnLst/>
              <a:rect l="l" t="t" r="r" b="b"/>
              <a:pathLst>
                <a:path w="3792220" h="53339">
                  <a:moveTo>
                    <a:pt x="0" y="53339"/>
                  </a:moveTo>
                  <a:lnTo>
                    <a:pt x="3791712" y="53339"/>
                  </a:lnTo>
                  <a:lnTo>
                    <a:pt x="3791712" y="0"/>
                  </a:lnTo>
                  <a:lnTo>
                    <a:pt x="0" y="0"/>
                  </a:lnTo>
                  <a:lnTo>
                    <a:pt x="0" y="53339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3791711" y="5053584"/>
            <a:ext cx="8400415" cy="1440180"/>
            <a:chOff x="3791711" y="5053584"/>
            <a:chExt cx="8400415" cy="1440180"/>
          </a:xfrm>
        </p:grpSpPr>
        <p:sp>
          <p:nvSpPr>
            <p:cNvPr id="6" name="object 6"/>
            <p:cNvSpPr/>
            <p:nvPr/>
          </p:nvSpPr>
          <p:spPr>
            <a:xfrm>
              <a:off x="8400288" y="5876544"/>
              <a:ext cx="3792220" cy="53340"/>
            </a:xfrm>
            <a:custGeom>
              <a:avLst/>
              <a:gdLst/>
              <a:ahLst/>
              <a:cxnLst/>
              <a:rect l="l" t="t" r="r" b="b"/>
              <a:pathLst>
                <a:path w="3792220" h="53339">
                  <a:moveTo>
                    <a:pt x="0" y="53339"/>
                  </a:moveTo>
                  <a:lnTo>
                    <a:pt x="3791711" y="53339"/>
                  </a:lnTo>
                  <a:lnTo>
                    <a:pt x="3791711" y="0"/>
                  </a:lnTo>
                  <a:lnTo>
                    <a:pt x="0" y="0"/>
                  </a:lnTo>
                  <a:lnTo>
                    <a:pt x="0" y="53339"/>
                  </a:lnTo>
                  <a:close/>
                </a:path>
              </a:pathLst>
            </a:custGeom>
            <a:solidFill>
              <a:srgbClr val="EC1C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791711" y="5876544"/>
              <a:ext cx="4608830" cy="53340"/>
            </a:xfrm>
            <a:custGeom>
              <a:avLst/>
              <a:gdLst/>
              <a:ahLst/>
              <a:cxnLst/>
              <a:rect l="l" t="t" r="r" b="b"/>
              <a:pathLst>
                <a:path w="4608830" h="53339">
                  <a:moveTo>
                    <a:pt x="4608576" y="0"/>
                  </a:moveTo>
                  <a:lnTo>
                    <a:pt x="0" y="0"/>
                  </a:lnTo>
                  <a:lnTo>
                    <a:pt x="0" y="53339"/>
                  </a:lnTo>
                  <a:lnTo>
                    <a:pt x="4608576" y="53339"/>
                  </a:lnTo>
                  <a:lnTo>
                    <a:pt x="4608576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69051" y="5053584"/>
              <a:ext cx="1440179" cy="1440180"/>
            </a:xfrm>
            <a:prstGeom prst="rect">
              <a:avLst/>
            </a:prstGeom>
          </p:spPr>
        </p:pic>
      </p:grpSp>
      <p:sp>
        <p:nvSpPr>
          <p:cNvPr id="9" name="object 9"/>
          <p:cNvSpPr/>
          <p:nvPr/>
        </p:nvSpPr>
        <p:spPr>
          <a:xfrm>
            <a:off x="7679435" y="2510027"/>
            <a:ext cx="70485" cy="1301750"/>
          </a:xfrm>
          <a:custGeom>
            <a:avLst/>
            <a:gdLst/>
            <a:ahLst/>
            <a:cxnLst/>
            <a:rect l="l" t="t" r="r" b="b"/>
            <a:pathLst>
              <a:path w="70484" h="1301750">
                <a:moveTo>
                  <a:pt x="70103" y="0"/>
                </a:moveTo>
                <a:lnTo>
                  <a:pt x="0" y="0"/>
                </a:lnTo>
                <a:lnTo>
                  <a:pt x="0" y="1301496"/>
                </a:lnTo>
                <a:lnTo>
                  <a:pt x="70103" y="1301496"/>
                </a:lnTo>
                <a:lnTo>
                  <a:pt x="70103" y="0"/>
                </a:lnTo>
                <a:close/>
              </a:path>
            </a:pathLst>
          </a:custGeom>
          <a:solidFill>
            <a:srgbClr val="76C2E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3599815" y="1206753"/>
            <a:ext cx="8230234" cy="88074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2645"/>
              </a:lnSpc>
              <a:spcBef>
                <a:spcPts val="100"/>
              </a:spcBef>
            </a:pPr>
            <a:r>
              <a:rPr sz="2400" dirty="0"/>
              <a:t>Introduction</a:t>
            </a:r>
            <a:r>
              <a:rPr sz="2400" spc="-55" dirty="0"/>
              <a:t> </a:t>
            </a:r>
            <a:r>
              <a:rPr sz="2400" spc="-25" dirty="0"/>
              <a:t>to</a:t>
            </a:r>
            <a:endParaRPr sz="2400"/>
          </a:p>
          <a:p>
            <a:pPr algn="ctr">
              <a:lnSpc>
                <a:spcPts val="4085"/>
              </a:lnSpc>
            </a:pPr>
            <a:r>
              <a:rPr dirty="0"/>
              <a:t>Parallel</a:t>
            </a:r>
            <a:r>
              <a:rPr spc="-35" dirty="0"/>
              <a:t> </a:t>
            </a:r>
            <a:r>
              <a:rPr dirty="0"/>
              <a:t>and</a:t>
            </a:r>
            <a:r>
              <a:rPr spc="-35" dirty="0"/>
              <a:t> </a:t>
            </a:r>
            <a:r>
              <a:rPr dirty="0"/>
              <a:t>Distributed</a:t>
            </a:r>
            <a:r>
              <a:rPr spc="-35" dirty="0"/>
              <a:t> </a:t>
            </a:r>
            <a:r>
              <a:rPr spc="-10" dirty="0"/>
              <a:t>Programming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3777741" y="2832607"/>
            <a:ext cx="3740150" cy="636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Arial MT"/>
                <a:cs typeface="Arial MT"/>
              </a:rPr>
              <a:t>CS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spc="-25" dirty="0">
                <a:latin typeface="Arial MT"/>
                <a:cs typeface="Arial MT"/>
              </a:rPr>
              <a:t>1</a:t>
            </a:r>
            <a:r>
              <a:rPr lang="en-US" sz="2000" spc="-25" dirty="0">
                <a:latin typeface="Arial MT"/>
                <a:cs typeface="Arial MT"/>
              </a:rPr>
              <a:t>1</a:t>
            </a:r>
            <a:endParaRPr sz="2000" dirty="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2000" dirty="0">
                <a:latin typeface="Arial MT"/>
                <a:cs typeface="Arial MT"/>
              </a:rPr>
              <a:t>Massive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Multi-</a:t>
            </a:r>
            <a:r>
              <a:rPr sz="2000" dirty="0">
                <a:latin typeface="Arial MT"/>
                <a:cs typeface="Arial MT"/>
              </a:rPr>
              <a:t>core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Programming</a:t>
            </a:r>
            <a:endParaRPr sz="2000" dirty="0">
              <a:latin typeface="Arial MT"/>
              <a:cs typeface="Arial MT"/>
            </a:endParaRPr>
          </a:p>
        </p:txBody>
      </p:sp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376659" y="5042915"/>
            <a:ext cx="668985" cy="725423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7920608" y="3055365"/>
            <a:ext cx="16865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800" dirty="0">
                <a:latin typeface="Arial MT"/>
                <a:cs typeface="Arial MT"/>
              </a:rPr>
              <a:t>Sachin D N</a:t>
            </a:r>
            <a:endParaRPr sz="1800" dirty="0">
              <a:latin typeface="Arial MT"/>
              <a:cs typeface="Arial MT"/>
            </a:endParaRPr>
          </a:p>
        </p:txBody>
      </p:sp>
      <p:pic>
        <p:nvPicPr>
          <p:cNvPr id="14" name="object 1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287946" y="4857203"/>
            <a:ext cx="1249318" cy="998003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843507" y="5024628"/>
            <a:ext cx="2320927" cy="82660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244893-D7EB-E031-B7DF-90F45434B8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4293" y="299973"/>
            <a:ext cx="8991600" cy="553998"/>
          </a:xfrm>
        </p:spPr>
        <p:txBody>
          <a:bodyPr/>
          <a:lstStyle/>
          <a:p>
            <a:r>
              <a:rPr lang="en-IN" dirty="0"/>
              <a:t>Thread Execution and Scheduling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E770E4-D399-2106-0D4C-FC2A3ED2902D}"/>
              </a:ext>
            </a:extLst>
          </p:cNvPr>
          <p:cNvSpPr txBox="1"/>
          <p:nvPr/>
        </p:nvSpPr>
        <p:spPr>
          <a:xfrm>
            <a:off x="778041" y="1247782"/>
            <a:ext cx="10347159" cy="27938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/>
              <a:t>At runtime, thread blocks are assigned to SMs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/>
              <a:t>Multiple thread blocks can execute concurrently on a single SM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/>
              <a:t>For optimal performance, the number of thread blocks should be higher than the number of SMs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/>
              <a:t>This approach minimizes idle time as thread blocks complete execution</a:t>
            </a:r>
          </a:p>
        </p:txBody>
      </p:sp>
    </p:spTree>
    <p:extLst>
      <p:ext uri="{BB962C8B-B14F-4D97-AF65-F5344CB8AC3E}">
        <p14:creationId xmlns:p14="http://schemas.microsoft.com/office/powerpoint/2010/main" val="15135608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6B8ABB-D195-B70A-E768-5E29337972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4293" y="299973"/>
            <a:ext cx="8991600" cy="553998"/>
          </a:xfrm>
        </p:spPr>
        <p:txBody>
          <a:bodyPr/>
          <a:lstStyle/>
          <a:p>
            <a:r>
              <a:rPr lang="en-IN" dirty="0"/>
              <a:t>Specialized Processing Units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E36F04-434B-F096-213F-6CE8885B12CA}"/>
              </a:ext>
            </a:extLst>
          </p:cNvPr>
          <p:cNvSpPr txBox="1"/>
          <p:nvPr/>
        </p:nvSpPr>
        <p:spPr>
          <a:xfrm>
            <a:off x="914400" y="1143000"/>
            <a:ext cx="10363200" cy="4190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IN" sz="2000" dirty="0"/>
              <a:t>Modern GPUs contain different types of cores for different operations: 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IN" sz="2000" dirty="0"/>
              <a:t>CUDA Cores: General-purpose computing 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IN" sz="2000" dirty="0"/>
              <a:t>Tensor Cores: Specialized for matrix multiply-accumulate operations 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IN" sz="2000" dirty="0"/>
              <a:t>RT Cores: Ray tracing acceleration (in some architectures) </a:t>
            </a:r>
          </a:p>
          <a:p>
            <a:pPr>
              <a:lnSpc>
                <a:spcPct val="150000"/>
              </a:lnSpc>
            </a:pPr>
            <a:endParaRPr lang="en-IN" sz="2000" dirty="0"/>
          </a:p>
          <a:p>
            <a:pPr>
              <a:lnSpc>
                <a:spcPct val="150000"/>
              </a:lnSpc>
            </a:pPr>
            <a:r>
              <a:rPr lang="en-IN" sz="2000" dirty="0"/>
              <a:t>Tensor Cores </a:t>
            </a:r>
          </a:p>
          <a:p>
            <a:pPr>
              <a:lnSpc>
                <a:spcPct val="150000"/>
              </a:lnSpc>
            </a:pPr>
            <a:r>
              <a:rPr lang="en-IN" sz="2000" dirty="0"/>
              <a:t>Introduced in NVIDIA Volta architecture Accelerate, matrix multiply and accumulate operations, Operate on small matrix blocks (e.g., 4x4), Can compute in higher precision than inputs (e.g., FP16 inputs → FP32 accumulation)</a:t>
            </a:r>
          </a:p>
        </p:txBody>
      </p:sp>
    </p:spTree>
    <p:extLst>
      <p:ext uri="{BB962C8B-B14F-4D97-AF65-F5344CB8AC3E}">
        <p14:creationId xmlns:p14="http://schemas.microsoft.com/office/powerpoint/2010/main" val="41123646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116D0A-6500-456C-E051-C7BDB98815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4293" y="299973"/>
            <a:ext cx="8991600" cy="553998"/>
          </a:xfrm>
        </p:spPr>
        <p:txBody>
          <a:bodyPr/>
          <a:lstStyle/>
          <a:p>
            <a:r>
              <a:rPr lang="en-IN" dirty="0"/>
              <a:t>Performance Characteristics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B5E033-6622-29FE-83AF-1BE592347704}"/>
              </a:ext>
            </a:extLst>
          </p:cNvPr>
          <p:cNvSpPr txBox="1"/>
          <p:nvPr/>
        </p:nvSpPr>
        <p:spPr>
          <a:xfrm>
            <a:off x="926068" y="1066800"/>
            <a:ext cx="8688049" cy="17030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/>
              <a:t>Multiply-add is the most frequent operation in modern neural networks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/>
              <a:t>Performance is measured in FLOPS (Floating Point Operations Per Second)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/>
              <a:t>Performance varies by data type:</a:t>
            </a:r>
          </a:p>
          <a:p>
            <a:pPr lvl="2">
              <a:lnSpc>
                <a:spcPct val="150000"/>
              </a:lnSpc>
            </a:pPr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5C5050-A81D-6D87-9796-F6E6A3B6D9B3}"/>
              </a:ext>
            </a:extLst>
          </p:cNvPr>
          <p:cNvSpPr txBox="1"/>
          <p:nvPr/>
        </p:nvSpPr>
        <p:spPr>
          <a:xfrm>
            <a:off x="1981200" y="2385141"/>
            <a:ext cx="6093500" cy="17030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/>
              <a:t>FP64: Double precision (scientific computing)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/>
              <a:t>FP32: Single precision (general purpose)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/>
              <a:t>FP16: Half precision (deep learning)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/>
              <a:t>INT8: Integer operations (inference)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40E863-EEE3-0F84-F6FA-EAAAB919FB38}"/>
              </a:ext>
            </a:extLst>
          </p:cNvPr>
          <p:cNvSpPr txBox="1"/>
          <p:nvPr/>
        </p:nvSpPr>
        <p:spPr>
          <a:xfrm>
            <a:off x="1676400" y="4416497"/>
            <a:ext cx="6093500" cy="19800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/>
              <a:t>Memory Architecture </a:t>
            </a:r>
          </a:p>
          <a:p>
            <a:pPr>
              <a:lnSpc>
                <a:spcPct val="150000"/>
              </a:lnSpc>
            </a:pPr>
            <a:r>
              <a:rPr lang="en-IN" dirty="0"/>
              <a:t>Global Memory: Main DRAM accessible by all SMs </a:t>
            </a:r>
          </a:p>
          <a:p>
            <a:pPr>
              <a:lnSpc>
                <a:spcPct val="150000"/>
              </a:lnSpc>
            </a:pPr>
            <a:r>
              <a:rPr lang="en-IN" dirty="0"/>
              <a:t>L2 Cache: Shared among all SMs </a:t>
            </a:r>
          </a:p>
          <a:p>
            <a:pPr>
              <a:lnSpc>
                <a:spcPct val="150000"/>
              </a:lnSpc>
            </a:pPr>
            <a:r>
              <a:rPr lang="en-IN" dirty="0"/>
              <a:t>L1 Cache/Shared Memory: Local to each SM </a:t>
            </a:r>
          </a:p>
          <a:p>
            <a:pPr>
              <a:lnSpc>
                <a:spcPct val="150000"/>
              </a:lnSpc>
            </a:pPr>
            <a:r>
              <a:rPr lang="en-IN" dirty="0"/>
              <a:t>Registers: Fastest memory, local to each thread</a:t>
            </a:r>
          </a:p>
        </p:txBody>
      </p:sp>
    </p:spTree>
    <p:extLst>
      <p:ext uri="{BB962C8B-B14F-4D97-AF65-F5344CB8AC3E}">
        <p14:creationId xmlns:p14="http://schemas.microsoft.com/office/powerpoint/2010/main" val="1092621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40178-3039-1BEE-F55B-B2AB59E8D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4293" y="299973"/>
            <a:ext cx="8991600" cy="553998"/>
          </a:xfrm>
        </p:spPr>
        <p:txBody>
          <a:bodyPr/>
          <a:lstStyle/>
          <a:p>
            <a:r>
              <a:rPr lang="en-US" dirty="0"/>
              <a:t>Use Case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F246A1-8698-13A9-FE1F-32FAC37989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EB5246-9BF2-3AB8-59F2-FD6A01EAB4EE}"/>
              </a:ext>
            </a:extLst>
          </p:cNvPr>
          <p:cNvSpPr txBox="1"/>
          <p:nvPr/>
        </p:nvSpPr>
        <p:spPr>
          <a:xfrm>
            <a:off x="3048000" y="299973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Real-Time Image Classification Using CNN (e.g., </a:t>
            </a:r>
            <a:r>
              <a:rPr lang="en-IN" dirty="0" err="1"/>
              <a:t>MobileNet</a:t>
            </a:r>
            <a:r>
              <a:rPr lang="en-IN" dirty="0"/>
              <a:t> or </a:t>
            </a:r>
            <a:r>
              <a:rPr lang="en-IN" dirty="0" err="1"/>
              <a:t>ResNet</a:t>
            </a:r>
            <a:r>
              <a:rPr lang="en-IN" dirty="0"/>
              <a:t>)</a:t>
            </a:r>
          </a:p>
        </p:txBody>
      </p:sp>
      <p:pic>
        <p:nvPicPr>
          <p:cNvPr id="7" name="Picture 6" descr="A diagram of a network">
            <a:extLst>
              <a:ext uri="{FF2B5EF4-FFF2-40B4-BE49-F238E27FC236}">
                <a16:creationId xmlns:a16="http://schemas.microsoft.com/office/drawing/2014/main" id="{46F5509F-22DB-C53A-474B-EB2B2A61B8A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869" y="1308329"/>
            <a:ext cx="4592748" cy="2755649"/>
          </a:xfrm>
          <a:prstGeom prst="rect">
            <a:avLst/>
          </a:prstGeom>
        </p:spPr>
      </p:pic>
      <p:pic>
        <p:nvPicPr>
          <p:cNvPr id="9" name="Picture 8" descr="A screenshot of a computer">
            <a:extLst>
              <a:ext uri="{FF2B5EF4-FFF2-40B4-BE49-F238E27FC236}">
                <a16:creationId xmlns:a16="http://schemas.microsoft.com/office/drawing/2014/main" id="{19CC423D-957D-F220-EBF5-A765163BD4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0" y="1424675"/>
            <a:ext cx="5219700" cy="4324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2001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499C6-9214-41AA-F4D5-D40A89ADF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4293" y="299973"/>
            <a:ext cx="8991600" cy="1107996"/>
          </a:xfrm>
        </p:spPr>
        <p:txBody>
          <a:bodyPr/>
          <a:lstStyle/>
          <a:p>
            <a:r>
              <a:rPr lang="en-IN" dirty="0"/>
              <a:t>Execution on CPU (Sequential or Lightly Parallel)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361180-4961-E107-FFFC-D56B2B605D45}"/>
              </a:ext>
            </a:extLst>
          </p:cNvPr>
          <p:cNvSpPr txBox="1"/>
          <p:nvPr/>
        </p:nvSpPr>
        <p:spPr>
          <a:xfrm>
            <a:off x="990600" y="1524000"/>
            <a:ext cx="609447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IN" b="1" dirty="0"/>
              <a:t>Steps:</a:t>
            </a:r>
          </a:p>
          <a:p>
            <a:pPr>
              <a:buFont typeface="+mj-lt"/>
              <a:buAutoNum type="arabicPeriod"/>
            </a:pPr>
            <a:r>
              <a:rPr lang="en-IN" dirty="0"/>
              <a:t>Load model into CPU RAM</a:t>
            </a:r>
          </a:p>
          <a:p>
            <a:pPr>
              <a:buFont typeface="+mj-lt"/>
              <a:buAutoNum type="arabicPeriod"/>
            </a:pPr>
            <a:r>
              <a:rPr lang="en-IN" dirty="0"/>
              <a:t>For each layer: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IN" dirty="0"/>
              <a:t>Perform convolutions → matrix multiplications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IN" dirty="0"/>
              <a:t>Apply activation, pooling, etc.</a:t>
            </a:r>
          </a:p>
          <a:p>
            <a:pPr>
              <a:buFont typeface="+mj-lt"/>
              <a:buAutoNum type="arabicPeriod"/>
            </a:pPr>
            <a:r>
              <a:rPr lang="en-IN" dirty="0"/>
              <a:t>Generate prediction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584F3B6-7704-BE30-0817-8AC0170DA7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7838" y="3453384"/>
            <a:ext cx="7308404" cy="2337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237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4EFDB-BC54-6BF3-2F82-66D47B79C5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4293" y="299973"/>
            <a:ext cx="8991600" cy="553998"/>
          </a:xfrm>
        </p:spPr>
        <p:txBody>
          <a:bodyPr/>
          <a:lstStyle/>
          <a:p>
            <a:r>
              <a:rPr lang="en-IN" dirty="0"/>
              <a:t>Execution on GPU (Massive Parallelism)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A9F6C0-C0B0-6DC1-6442-B9D2C50894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36FEB2F-192A-054E-868A-F79522C609DE}"/>
              </a:ext>
            </a:extLst>
          </p:cNvPr>
          <p:cNvSpPr txBox="1"/>
          <p:nvPr/>
        </p:nvSpPr>
        <p:spPr>
          <a:xfrm>
            <a:off x="888593" y="1238638"/>
            <a:ext cx="609447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IN" b="1" dirty="0"/>
              <a:t>Steps:</a:t>
            </a:r>
          </a:p>
          <a:p>
            <a:pPr>
              <a:buFont typeface="+mj-lt"/>
              <a:buAutoNum type="arabicPeriod"/>
            </a:pPr>
            <a:r>
              <a:rPr lang="en-IN" dirty="0"/>
              <a:t>Load model weights into </a:t>
            </a:r>
            <a:r>
              <a:rPr lang="en-IN" b="1" dirty="0"/>
              <a:t>GPU VRAM</a:t>
            </a:r>
            <a:endParaRPr lang="en-IN" dirty="0"/>
          </a:p>
          <a:p>
            <a:pPr>
              <a:buFont typeface="+mj-lt"/>
              <a:buAutoNum type="arabicPeriod"/>
            </a:pPr>
            <a:r>
              <a:rPr lang="en-IN" dirty="0"/>
              <a:t>Launch matrix multiplication kernels: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IN" dirty="0"/>
              <a:t>Each thread processes parts of filters/pixels</a:t>
            </a:r>
          </a:p>
          <a:p>
            <a:pPr>
              <a:buFont typeface="+mj-lt"/>
              <a:buAutoNum type="arabicPeriod"/>
            </a:pPr>
            <a:r>
              <a:rPr lang="en-IN" dirty="0"/>
              <a:t>Use </a:t>
            </a:r>
            <a:r>
              <a:rPr lang="en-IN" b="1" dirty="0" err="1"/>
              <a:t>cuDNN</a:t>
            </a:r>
            <a:r>
              <a:rPr lang="en-IN" dirty="0"/>
              <a:t> or frameworks like </a:t>
            </a:r>
            <a:r>
              <a:rPr lang="en-IN" b="1" dirty="0" err="1"/>
              <a:t>TensorRT</a:t>
            </a:r>
            <a:r>
              <a:rPr lang="en-IN" dirty="0"/>
              <a:t> for fast ops</a:t>
            </a:r>
          </a:p>
          <a:p>
            <a:pPr>
              <a:buFont typeface="+mj-lt"/>
              <a:buAutoNum type="arabicPeriod"/>
            </a:pPr>
            <a:r>
              <a:rPr lang="en-IN" dirty="0"/>
              <a:t>Write result back to host (if needed)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A21CE0A-6C4C-5A2D-18DE-113701CA94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7200" y="3525788"/>
            <a:ext cx="6325483" cy="1886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0002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A05632-8E36-B9E3-5AE1-4F0F518BF8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4293" y="299973"/>
            <a:ext cx="8991600" cy="1107996"/>
          </a:xfrm>
        </p:spPr>
        <p:txBody>
          <a:bodyPr/>
          <a:lstStyle/>
          <a:p>
            <a:r>
              <a:rPr lang="en-IN" dirty="0"/>
              <a:t>Side-by-Side Comparison: CNN on CPU vs GPU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83F380-06AE-F480-F492-57A0E19392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956930-AC81-EB4B-C03E-B56CB66502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752600"/>
            <a:ext cx="8091003" cy="3753055"/>
          </a:xfrm>
          <a:prstGeom prst="rect">
            <a:avLst/>
          </a:prstGeom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96311688-3211-7DDC-E7A5-002A0B19D5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3400" y="1796422"/>
            <a:ext cx="3581400" cy="358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7417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1E209-728E-515B-B05E-217ABD4D4B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4293" y="299973"/>
            <a:ext cx="8991600" cy="1107996"/>
          </a:xfrm>
        </p:spPr>
        <p:txBody>
          <a:bodyPr/>
          <a:lstStyle/>
          <a:p>
            <a:r>
              <a:rPr lang="en-IN" b="1" i="0" dirty="0">
                <a:solidFill>
                  <a:srgbClr val="1A1C1E"/>
                </a:solidFill>
                <a:effectLst/>
                <a:latin typeface="Google Sans Text"/>
              </a:rPr>
              <a:t> Real-Time Use Case Comparison: Image Filtering (e.g., Blur)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552DFB-A439-6BBF-91E6-443B612730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AD48BC-FD24-12E9-D653-059786A5AF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293" y="1524000"/>
            <a:ext cx="11243777" cy="4713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3508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50493" y="1238549"/>
            <a:ext cx="10884307" cy="3988271"/>
          </a:xfrm>
          <a:prstGeom prst="rect">
            <a:avLst/>
          </a:prstGeom>
        </p:spPr>
        <p:txBody>
          <a:bodyPr vert="horz" wrap="square" lIns="0" tIns="152400" rIns="0" bIns="0" rtlCol="0">
            <a:spAutoFit/>
          </a:bodyPr>
          <a:lstStyle/>
          <a:p>
            <a:pPr marL="393065" indent="-380365">
              <a:lnSpc>
                <a:spcPct val="100000"/>
              </a:lnSpc>
              <a:spcBef>
                <a:spcPts val="1200"/>
              </a:spcBef>
              <a:buChar char="•"/>
              <a:tabLst>
                <a:tab pos="393065" algn="l"/>
              </a:tabLst>
            </a:pPr>
            <a:r>
              <a:rPr dirty="0">
                <a:latin typeface="Abadi" panose="020B0604020104020204" pitchFamily="34" charset="0"/>
                <a:cs typeface="Arial MT"/>
              </a:rPr>
              <a:t>CUDA</a:t>
            </a:r>
            <a:r>
              <a:rPr spc="-65" dirty="0">
                <a:latin typeface="Abadi" panose="020B0604020104020204" pitchFamily="34" charset="0"/>
                <a:cs typeface="Arial MT"/>
              </a:rPr>
              <a:t> </a:t>
            </a:r>
            <a:r>
              <a:rPr spc="-10" dirty="0">
                <a:latin typeface="Abadi" panose="020B0604020104020204" pitchFamily="34" charset="0"/>
                <a:cs typeface="Arial MT"/>
              </a:rPr>
              <a:t>Architecture</a:t>
            </a:r>
            <a:endParaRPr dirty="0">
              <a:latin typeface="Abadi" panose="020B0604020104020204" pitchFamily="34" charset="0"/>
              <a:cs typeface="Arial MT"/>
            </a:endParaRPr>
          </a:p>
          <a:p>
            <a:pPr marL="850265" lvl="1" indent="-368300">
              <a:lnSpc>
                <a:spcPct val="100000"/>
              </a:lnSpc>
              <a:spcBef>
                <a:spcPts val="1005"/>
              </a:spcBef>
              <a:buChar char="•"/>
              <a:tabLst>
                <a:tab pos="850265" algn="l"/>
              </a:tabLst>
            </a:pPr>
            <a:r>
              <a:rPr lang="en-IN" b="0" i="0" dirty="0">
                <a:solidFill>
                  <a:srgbClr val="24292F"/>
                </a:solidFill>
                <a:effectLst/>
                <a:latin typeface="Abadi" panose="020B0604020104020204" pitchFamily="34" charset="0"/>
              </a:rPr>
              <a:t>CUDA (Compute Unified Device Architecture) is NVIDIA's parallel computing platform and programming model that enables developers to use GPU for general-purpose processing.</a:t>
            </a:r>
            <a:endParaRPr lang="en-US" dirty="0">
              <a:latin typeface="Abadi" panose="020B0604020104020204" pitchFamily="34" charset="0"/>
              <a:cs typeface="Arial MT"/>
            </a:endParaRPr>
          </a:p>
          <a:p>
            <a:pPr marL="850265" lvl="1" indent="-368300">
              <a:lnSpc>
                <a:spcPct val="100000"/>
              </a:lnSpc>
              <a:spcBef>
                <a:spcPts val="1005"/>
              </a:spcBef>
              <a:buChar char="•"/>
              <a:tabLst>
                <a:tab pos="850265" algn="l"/>
              </a:tabLst>
            </a:pPr>
            <a:r>
              <a:rPr dirty="0">
                <a:latin typeface="Abadi" panose="020B0604020104020204" pitchFamily="34" charset="0"/>
                <a:cs typeface="Arial MT"/>
              </a:rPr>
              <a:t>Expose</a:t>
            </a:r>
            <a:r>
              <a:rPr spc="-65" dirty="0">
                <a:latin typeface="Abadi" panose="020B0604020104020204" pitchFamily="34" charset="0"/>
                <a:cs typeface="Arial MT"/>
              </a:rPr>
              <a:t> </a:t>
            </a:r>
            <a:r>
              <a:rPr dirty="0">
                <a:latin typeface="Abadi" panose="020B0604020104020204" pitchFamily="34" charset="0"/>
                <a:cs typeface="Arial MT"/>
              </a:rPr>
              <a:t>GPU</a:t>
            </a:r>
            <a:r>
              <a:rPr spc="-50" dirty="0">
                <a:latin typeface="Abadi" panose="020B0604020104020204" pitchFamily="34" charset="0"/>
                <a:cs typeface="Arial MT"/>
              </a:rPr>
              <a:t> </a:t>
            </a:r>
            <a:r>
              <a:rPr dirty="0">
                <a:latin typeface="Abadi" panose="020B0604020104020204" pitchFamily="34" charset="0"/>
                <a:cs typeface="Arial MT"/>
              </a:rPr>
              <a:t>parallelism</a:t>
            </a:r>
            <a:r>
              <a:rPr spc="-45" dirty="0">
                <a:latin typeface="Abadi" panose="020B0604020104020204" pitchFamily="34" charset="0"/>
                <a:cs typeface="Arial MT"/>
              </a:rPr>
              <a:t> </a:t>
            </a:r>
            <a:r>
              <a:rPr dirty="0">
                <a:latin typeface="Abadi" panose="020B0604020104020204" pitchFamily="34" charset="0"/>
                <a:cs typeface="Arial MT"/>
              </a:rPr>
              <a:t>for</a:t>
            </a:r>
            <a:r>
              <a:rPr spc="-55" dirty="0">
                <a:latin typeface="Abadi" panose="020B0604020104020204" pitchFamily="34" charset="0"/>
                <a:cs typeface="Arial MT"/>
              </a:rPr>
              <a:t> </a:t>
            </a:r>
            <a:r>
              <a:rPr spc="-10" dirty="0">
                <a:latin typeface="Abadi" panose="020B0604020104020204" pitchFamily="34" charset="0"/>
                <a:cs typeface="Arial MT"/>
              </a:rPr>
              <a:t>general-</a:t>
            </a:r>
            <a:r>
              <a:rPr dirty="0">
                <a:latin typeface="Abadi" panose="020B0604020104020204" pitchFamily="34" charset="0"/>
                <a:cs typeface="Arial MT"/>
              </a:rPr>
              <a:t>purpose</a:t>
            </a:r>
            <a:r>
              <a:rPr spc="-35" dirty="0">
                <a:latin typeface="Abadi" panose="020B0604020104020204" pitchFamily="34" charset="0"/>
                <a:cs typeface="Arial MT"/>
              </a:rPr>
              <a:t> </a:t>
            </a:r>
            <a:r>
              <a:rPr spc="-10" dirty="0">
                <a:latin typeface="Abadi" panose="020B0604020104020204" pitchFamily="34" charset="0"/>
                <a:cs typeface="Arial MT"/>
              </a:rPr>
              <a:t>computing</a:t>
            </a:r>
            <a:endParaRPr dirty="0">
              <a:latin typeface="Abadi" panose="020B0604020104020204" pitchFamily="34" charset="0"/>
              <a:cs typeface="Arial MT"/>
            </a:endParaRPr>
          </a:p>
          <a:p>
            <a:pPr marL="850265" lvl="1" indent="-368300">
              <a:lnSpc>
                <a:spcPct val="100000"/>
              </a:lnSpc>
              <a:spcBef>
                <a:spcPts val="994"/>
              </a:spcBef>
              <a:buChar char="•"/>
              <a:tabLst>
                <a:tab pos="850265" algn="l"/>
              </a:tabLst>
            </a:pPr>
            <a:r>
              <a:rPr dirty="0">
                <a:latin typeface="Abadi" panose="020B0604020104020204" pitchFamily="34" charset="0"/>
                <a:cs typeface="Arial MT"/>
              </a:rPr>
              <a:t>Retain</a:t>
            </a:r>
            <a:r>
              <a:rPr spc="-85" dirty="0">
                <a:latin typeface="Abadi" panose="020B0604020104020204" pitchFamily="34" charset="0"/>
                <a:cs typeface="Arial MT"/>
              </a:rPr>
              <a:t> </a:t>
            </a:r>
            <a:r>
              <a:rPr spc="-10" dirty="0">
                <a:latin typeface="Abadi" panose="020B0604020104020204" pitchFamily="34" charset="0"/>
                <a:cs typeface="Arial MT"/>
              </a:rPr>
              <a:t>performance</a:t>
            </a:r>
            <a:endParaRPr dirty="0">
              <a:latin typeface="Abadi" panose="020B0604020104020204" pitchFamily="34" charset="0"/>
              <a:cs typeface="Arial MT"/>
            </a:endParaRPr>
          </a:p>
          <a:p>
            <a:pPr lvl="1">
              <a:lnSpc>
                <a:spcPct val="100000"/>
              </a:lnSpc>
              <a:spcBef>
                <a:spcPts val="2345"/>
              </a:spcBef>
              <a:buFont typeface="Arial MT"/>
              <a:buChar char="•"/>
            </a:pPr>
            <a:endParaRPr dirty="0">
              <a:latin typeface="Abadi" panose="020B0604020104020204" pitchFamily="34" charset="0"/>
              <a:cs typeface="Arial MT"/>
            </a:endParaRPr>
          </a:p>
          <a:p>
            <a:pPr marL="393065" indent="-380365">
              <a:lnSpc>
                <a:spcPct val="100000"/>
              </a:lnSpc>
              <a:spcBef>
                <a:spcPts val="5"/>
              </a:spcBef>
              <a:buChar char="•"/>
              <a:tabLst>
                <a:tab pos="393065" algn="l"/>
              </a:tabLst>
            </a:pPr>
            <a:r>
              <a:rPr dirty="0">
                <a:latin typeface="Abadi" panose="020B0604020104020204" pitchFamily="34" charset="0"/>
                <a:cs typeface="Arial MT"/>
              </a:rPr>
              <a:t>CUDA</a:t>
            </a:r>
            <a:r>
              <a:rPr spc="-65" dirty="0">
                <a:latin typeface="Abadi" panose="020B0604020104020204" pitchFamily="34" charset="0"/>
                <a:cs typeface="Arial MT"/>
              </a:rPr>
              <a:t> </a:t>
            </a:r>
            <a:r>
              <a:rPr spc="-10" dirty="0">
                <a:latin typeface="Abadi" panose="020B0604020104020204" pitchFamily="34" charset="0"/>
                <a:cs typeface="Arial MT"/>
              </a:rPr>
              <a:t>C/C++</a:t>
            </a:r>
            <a:endParaRPr dirty="0">
              <a:latin typeface="Abadi" panose="020B0604020104020204" pitchFamily="34" charset="0"/>
              <a:cs typeface="Arial MT"/>
            </a:endParaRPr>
          </a:p>
          <a:p>
            <a:pPr marL="850265" lvl="1" indent="-368300">
              <a:lnSpc>
                <a:spcPct val="100000"/>
              </a:lnSpc>
              <a:spcBef>
                <a:spcPts val="1000"/>
              </a:spcBef>
              <a:buChar char="•"/>
              <a:tabLst>
                <a:tab pos="850265" algn="l"/>
              </a:tabLst>
            </a:pPr>
            <a:r>
              <a:rPr dirty="0">
                <a:latin typeface="Abadi" panose="020B0604020104020204" pitchFamily="34" charset="0"/>
                <a:cs typeface="Arial MT"/>
              </a:rPr>
              <a:t>Based</a:t>
            </a:r>
            <a:r>
              <a:rPr spc="-60" dirty="0">
                <a:latin typeface="Abadi" panose="020B0604020104020204" pitchFamily="34" charset="0"/>
                <a:cs typeface="Arial MT"/>
              </a:rPr>
              <a:t> </a:t>
            </a:r>
            <a:r>
              <a:rPr dirty="0">
                <a:latin typeface="Abadi" panose="020B0604020104020204" pitchFamily="34" charset="0"/>
                <a:cs typeface="Arial MT"/>
              </a:rPr>
              <a:t>on</a:t>
            </a:r>
            <a:r>
              <a:rPr spc="-60" dirty="0">
                <a:latin typeface="Abadi" panose="020B0604020104020204" pitchFamily="34" charset="0"/>
                <a:cs typeface="Arial MT"/>
              </a:rPr>
              <a:t> </a:t>
            </a:r>
            <a:r>
              <a:rPr spc="-10" dirty="0">
                <a:latin typeface="Abadi" panose="020B0604020104020204" pitchFamily="34" charset="0"/>
                <a:cs typeface="Arial MT"/>
              </a:rPr>
              <a:t>industry-</a:t>
            </a:r>
            <a:r>
              <a:rPr dirty="0">
                <a:latin typeface="Abadi" panose="020B0604020104020204" pitchFamily="34" charset="0"/>
                <a:cs typeface="Arial MT"/>
              </a:rPr>
              <a:t>standard</a:t>
            </a:r>
            <a:r>
              <a:rPr spc="-35" dirty="0">
                <a:latin typeface="Abadi" panose="020B0604020104020204" pitchFamily="34" charset="0"/>
                <a:cs typeface="Arial MT"/>
              </a:rPr>
              <a:t> </a:t>
            </a:r>
            <a:r>
              <a:rPr spc="-10" dirty="0">
                <a:latin typeface="Abadi" panose="020B0604020104020204" pitchFamily="34" charset="0"/>
                <a:cs typeface="Arial MT"/>
              </a:rPr>
              <a:t>C/C++</a:t>
            </a:r>
            <a:endParaRPr dirty="0">
              <a:latin typeface="Abadi" panose="020B0604020104020204" pitchFamily="34" charset="0"/>
              <a:cs typeface="Arial MT"/>
            </a:endParaRPr>
          </a:p>
          <a:p>
            <a:pPr marL="850265" lvl="1" indent="-368300">
              <a:lnSpc>
                <a:spcPct val="100000"/>
              </a:lnSpc>
              <a:spcBef>
                <a:spcPts val="1010"/>
              </a:spcBef>
              <a:buChar char="•"/>
              <a:tabLst>
                <a:tab pos="850265" algn="l"/>
              </a:tabLst>
            </a:pPr>
            <a:r>
              <a:rPr dirty="0">
                <a:latin typeface="Abadi" panose="020B0604020104020204" pitchFamily="34" charset="0"/>
                <a:cs typeface="Arial MT"/>
              </a:rPr>
              <a:t>Small</a:t>
            </a:r>
            <a:r>
              <a:rPr spc="-55" dirty="0">
                <a:latin typeface="Abadi" panose="020B0604020104020204" pitchFamily="34" charset="0"/>
                <a:cs typeface="Arial MT"/>
              </a:rPr>
              <a:t> </a:t>
            </a:r>
            <a:r>
              <a:rPr dirty="0">
                <a:latin typeface="Abadi" panose="020B0604020104020204" pitchFamily="34" charset="0"/>
                <a:cs typeface="Arial MT"/>
              </a:rPr>
              <a:t>set</a:t>
            </a:r>
            <a:r>
              <a:rPr spc="-60" dirty="0">
                <a:latin typeface="Abadi" panose="020B0604020104020204" pitchFamily="34" charset="0"/>
                <a:cs typeface="Arial MT"/>
              </a:rPr>
              <a:t> </a:t>
            </a:r>
            <a:r>
              <a:rPr dirty="0">
                <a:latin typeface="Abadi" panose="020B0604020104020204" pitchFamily="34" charset="0"/>
                <a:cs typeface="Arial MT"/>
              </a:rPr>
              <a:t>of</a:t>
            </a:r>
            <a:r>
              <a:rPr spc="-55" dirty="0">
                <a:latin typeface="Abadi" panose="020B0604020104020204" pitchFamily="34" charset="0"/>
                <a:cs typeface="Arial MT"/>
              </a:rPr>
              <a:t> </a:t>
            </a:r>
            <a:r>
              <a:rPr dirty="0">
                <a:latin typeface="Abadi" panose="020B0604020104020204" pitchFamily="34" charset="0"/>
                <a:cs typeface="Arial MT"/>
              </a:rPr>
              <a:t>extensions</a:t>
            </a:r>
            <a:r>
              <a:rPr spc="-45" dirty="0">
                <a:latin typeface="Abadi" panose="020B0604020104020204" pitchFamily="34" charset="0"/>
                <a:cs typeface="Arial MT"/>
              </a:rPr>
              <a:t> </a:t>
            </a:r>
            <a:r>
              <a:rPr dirty="0">
                <a:latin typeface="Abadi" panose="020B0604020104020204" pitchFamily="34" charset="0"/>
                <a:cs typeface="Arial MT"/>
              </a:rPr>
              <a:t>to</a:t>
            </a:r>
            <a:r>
              <a:rPr spc="-60" dirty="0">
                <a:latin typeface="Abadi" panose="020B0604020104020204" pitchFamily="34" charset="0"/>
                <a:cs typeface="Arial MT"/>
              </a:rPr>
              <a:t> </a:t>
            </a:r>
            <a:r>
              <a:rPr dirty="0">
                <a:latin typeface="Abadi" panose="020B0604020104020204" pitchFamily="34" charset="0"/>
                <a:cs typeface="Arial MT"/>
              </a:rPr>
              <a:t>enable</a:t>
            </a:r>
            <a:r>
              <a:rPr spc="-65" dirty="0">
                <a:latin typeface="Abadi" panose="020B0604020104020204" pitchFamily="34" charset="0"/>
                <a:cs typeface="Arial MT"/>
              </a:rPr>
              <a:t> </a:t>
            </a:r>
            <a:r>
              <a:rPr spc="-10" dirty="0">
                <a:latin typeface="Abadi" panose="020B0604020104020204" pitchFamily="34" charset="0"/>
                <a:cs typeface="Arial MT"/>
              </a:rPr>
              <a:t>heterogeneous</a:t>
            </a:r>
            <a:r>
              <a:rPr spc="-40" dirty="0">
                <a:latin typeface="Abadi" panose="020B0604020104020204" pitchFamily="34" charset="0"/>
                <a:cs typeface="Arial MT"/>
              </a:rPr>
              <a:t> </a:t>
            </a:r>
            <a:r>
              <a:rPr spc="-10" dirty="0">
                <a:latin typeface="Abadi" panose="020B0604020104020204" pitchFamily="34" charset="0"/>
                <a:cs typeface="Arial MT"/>
              </a:rPr>
              <a:t>programming</a:t>
            </a:r>
            <a:endParaRPr dirty="0">
              <a:latin typeface="Abadi" panose="020B0604020104020204" pitchFamily="34" charset="0"/>
              <a:cs typeface="Arial MT"/>
            </a:endParaRPr>
          </a:p>
          <a:p>
            <a:pPr marL="850265" lvl="1" indent="-368300">
              <a:lnSpc>
                <a:spcPct val="100000"/>
              </a:lnSpc>
              <a:spcBef>
                <a:spcPts val="1000"/>
              </a:spcBef>
              <a:buChar char="•"/>
              <a:tabLst>
                <a:tab pos="850265" algn="l"/>
              </a:tabLst>
            </a:pPr>
            <a:r>
              <a:rPr spc="-10" dirty="0">
                <a:latin typeface="Abadi" panose="020B0604020104020204" pitchFamily="34" charset="0"/>
                <a:cs typeface="Arial MT"/>
              </a:rPr>
              <a:t>Straightforward</a:t>
            </a:r>
            <a:r>
              <a:rPr spc="-30" dirty="0">
                <a:latin typeface="Abadi" panose="020B0604020104020204" pitchFamily="34" charset="0"/>
                <a:cs typeface="Arial MT"/>
              </a:rPr>
              <a:t> </a:t>
            </a:r>
            <a:r>
              <a:rPr dirty="0">
                <a:latin typeface="Abadi" panose="020B0604020104020204" pitchFamily="34" charset="0"/>
                <a:cs typeface="Arial MT"/>
              </a:rPr>
              <a:t>APIs</a:t>
            </a:r>
            <a:r>
              <a:rPr spc="-55" dirty="0">
                <a:latin typeface="Abadi" panose="020B0604020104020204" pitchFamily="34" charset="0"/>
                <a:cs typeface="Arial MT"/>
              </a:rPr>
              <a:t> </a:t>
            </a:r>
            <a:r>
              <a:rPr dirty="0">
                <a:latin typeface="Abadi" panose="020B0604020104020204" pitchFamily="34" charset="0"/>
                <a:cs typeface="Arial MT"/>
              </a:rPr>
              <a:t>to</a:t>
            </a:r>
            <a:r>
              <a:rPr spc="-50" dirty="0">
                <a:latin typeface="Abadi" panose="020B0604020104020204" pitchFamily="34" charset="0"/>
                <a:cs typeface="Arial MT"/>
              </a:rPr>
              <a:t> </a:t>
            </a:r>
            <a:r>
              <a:rPr dirty="0">
                <a:latin typeface="Abadi" panose="020B0604020104020204" pitchFamily="34" charset="0"/>
                <a:cs typeface="Arial MT"/>
              </a:rPr>
              <a:t>manage</a:t>
            </a:r>
            <a:r>
              <a:rPr spc="-40" dirty="0">
                <a:latin typeface="Abadi" panose="020B0604020104020204" pitchFamily="34" charset="0"/>
                <a:cs typeface="Arial MT"/>
              </a:rPr>
              <a:t> </a:t>
            </a:r>
            <a:r>
              <a:rPr dirty="0">
                <a:latin typeface="Abadi" panose="020B0604020104020204" pitchFamily="34" charset="0"/>
                <a:cs typeface="Arial MT"/>
              </a:rPr>
              <a:t>devices,</a:t>
            </a:r>
            <a:r>
              <a:rPr spc="-55" dirty="0">
                <a:latin typeface="Abadi" panose="020B0604020104020204" pitchFamily="34" charset="0"/>
                <a:cs typeface="Arial MT"/>
              </a:rPr>
              <a:t> </a:t>
            </a:r>
            <a:r>
              <a:rPr dirty="0">
                <a:latin typeface="Abadi" panose="020B0604020104020204" pitchFamily="34" charset="0"/>
                <a:cs typeface="Arial MT"/>
              </a:rPr>
              <a:t>memory</a:t>
            </a:r>
            <a:r>
              <a:rPr spc="-15" dirty="0">
                <a:latin typeface="Abadi" panose="020B0604020104020204" pitchFamily="34" charset="0"/>
                <a:cs typeface="Arial MT"/>
              </a:rPr>
              <a:t> </a:t>
            </a:r>
            <a:r>
              <a:rPr spc="-20" dirty="0">
                <a:latin typeface="Abadi" panose="020B0604020104020204" pitchFamily="34" charset="0"/>
                <a:cs typeface="Arial MT"/>
              </a:rPr>
              <a:t>etc.</a:t>
            </a:r>
            <a:endParaRPr dirty="0">
              <a:latin typeface="Abadi" panose="020B0604020104020204" pitchFamily="34" charset="0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What</a:t>
            </a:r>
            <a:r>
              <a:rPr spc="-45" dirty="0"/>
              <a:t> </a:t>
            </a:r>
            <a:r>
              <a:rPr dirty="0"/>
              <a:t>is</a:t>
            </a:r>
            <a:r>
              <a:rPr spc="-45" dirty="0"/>
              <a:t> </a:t>
            </a:r>
            <a:r>
              <a:rPr spc="-10" dirty="0"/>
              <a:t>CUDA?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50493" y="1238549"/>
            <a:ext cx="6394450" cy="2381250"/>
          </a:xfrm>
          <a:prstGeom prst="rect">
            <a:avLst/>
          </a:prstGeom>
        </p:spPr>
        <p:txBody>
          <a:bodyPr vert="horz" wrap="square" lIns="0" tIns="152400" rIns="0" bIns="0" rtlCol="0">
            <a:spAutoFit/>
          </a:bodyPr>
          <a:lstStyle/>
          <a:p>
            <a:pPr marL="393065" indent="-380365">
              <a:lnSpc>
                <a:spcPct val="100000"/>
              </a:lnSpc>
              <a:spcBef>
                <a:spcPts val="1200"/>
              </a:spcBef>
              <a:buChar char="•"/>
              <a:tabLst>
                <a:tab pos="393065" algn="l"/>
              </a:tabLst>
            </a:pPr>
            <a:r>
              <a:rPr sz="2400" dirty="0">
                <a:latin typeface="Arial MT"/>
                <a:cs typeface="Arial MT"/>
              </a:rPr>
              <a:t>What</a:t>
            </a:r>
            <a:r>
              <a:rPr sz="2400" spc="-45" dirty="0">
                <a:latin typeface="Arial MT"/>
                <a:cs typeface="Arial MT"/>
              </a:rPr>
              <a:t> </a:t>
            </a:r>
            <a:r>
              <a:rPr lang="en-US" sz="2400" dirty="0">
                <a:latin typeface="Arial MT"/>
                <a:cs typeface="Arial MT"/>
              </a:rPr>
              <a:t>we can discuss </a:t>
            </a:r>
            <a:r>
              <a:rPr sz="2400" dirty="0">
                <a:latin typeface="Arial MT"/>
                <a:cs typeface="Arial MT"/>
              </a:rPr>
              <a:t>in</a:t>
            </a:r>
            <a:r>
              <a:rPr sz="2400" spc="-3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this</a:t>
            </a:r>
            <a:r>
              <a:rPr sz="2400" spc="-40" dirty="0">
                <a:latin typeface="Arial MT"/>
                <a:cs typeface="Arial MT"/>
              </a:rPr>
              <a:t> </a:t>
            </a:r>
            <a:r>
              <a:rPr sz="2400" spc="-10" dirty="0">
                <a:latin typeface="Arial MT"/>
                <a:cs typeface="Arial MT"/>
              </a:rPr>
              <a:t>session?</a:t>
            </a:r>
            <a:endParaRPr sz="2400" dirty="0">
              <a:latin typeface="Arial MT"/>
              <a:cs typeface="Arial MT"/>
            </a:endParaRPr>
          </a:p>
          <a:p>
            <a:pPr marL="850265" lvl="1" indent="-368300">
              <a:lnSpc>
                <a:spcPct val="100000"/>
              </a:lnSpc>
              <a:spcBef>
                <a:spcPts val="1005"/>
              </a:spcBef>
              <a:buChar char="•"/>
              <a:tabLst>
                <a:tab pos="850265" algn="l"/>
              </a:tabLst>
            </a:pPr>
            <a:r>
              <a:rPr sz="2200" dirty="0">
                <a:latin typeface="Arial MT"/>
                <a:cs typeface="Arial MT"/>
              </a:rPr>
              <a:t>Start</a:t>
            </a:r>
            <a:r>
              <a:rPr sz="2200" spc="-4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from</a:t>
            </a:r>
            <a:r>
              <a:rPr sz="2200" spc="-4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“Hello</a:t>
            </a:r>
            <a:r>
              <a:rPr sz="2200" spc="-45" dirty="0">
                <a:latin typeface="Arial MT"/>
                <a:cs typeface="Arial MT"/>
              </a:rPr>
              <a:t> </a:t>
            </a:r>
            <a:r>
              <a:rPr sz="2200" spc="-10" dirty="0">
                <a:latin typeface="Arial MT"/>
                <a:cs typeface="Arial MT"/>
              </a:rPr>
              <a:t>World!”</a:t>
            </a:r>
            <a:endParaRPr sz="2200" dirty="0">
              <a:latin typeface="Arial MT"/>
              <a:cs typeface="Arial MT"/>
            </a:endParaRPr>
          </a:p>
          <a:p>
            <a:pPr marL="850265" lvl="1" indent="-368300">
              <a:lnSpc>
                <a:spcPct val="100000"/>
              </a:lnSpc>
              <a:spcBef>
                <a:spcPts val="994"/>
              </a:spcBef>
              <a:buChar char="•"/>
              <a:tabLst>
                <a:tab pos="850265" algn="l"/>
              </a:tabLst>
            </a:pPr>
            <a:r>
              <a:rPr sz="2200" dirty="0">
                <a:latin typeface="Arial MT"/>
                <a:cs typeface="Arial MT"/>
              </a:rPr>
              <a:t>Write</a:t>
            </a:r>
            <a:r>
              <a:rPr sz="2200" spc="-6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and</a:t>
            </a:r>
            <a:r>
              <a:rPr sz="2200" spc="-5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launch</a:t>
            </a:r>
            <a:r>
              <a:rPr sz="2200" spc="-6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CUDA</a:t>
            </a:r>
            <a:r>
              <a:rPr sz="2200" spc="-50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C/C++</a:t>
            </a:r>
            <a:r>
              <a:rPr sz="2200" spc="-45" dirty="0">
                <a:latin typeface="Arial MT"/>
                <a:cs typeface="Arial MT"/>
              </a:rPr>
              <a:t> </a:t>
            </a:r>
            <a:r>
              <a:rPr sz="2200" spc="-10" dirty="0">
                <a:latin typeface="Arial MT"/>
                <a:cs typeface="Arial MT"/>
              </a:rPr>
              <a:t>kernels</a:t>
            </a:r>
            <a:endParaRPr sz="2200" dirty="0">
              <a:latin typeface="Arial MT"/>
              <a:cs typeface="Arial MT"/>
            </a:endParaRPr>
          </a:p>
          <a:p>
            <a:pPr marL="850265" lvl="1" indent="-368300">
              <a:lnSpc>
                <a:spcPct val="100000"/>
              </a:lnSpc>
              <a:spcBef>
                <a:spcPts val="1010"/>
              </a:spcBef>
              <a:buChar char="•"/>
              <a:tabLst>
                <a:tab pos="850265" algn="l"/>
              </a:tabLst>
            </a:pPr>
            <a:r>
              <a:rPr sz="2200" dirty="0">
                <a:latin typeface="Arial MT"/>
                <a:cs typeface="Arial MT"/>
              </a:rPr>
              <a:t>Manage</a:t>
            </a:r>
            <a:r>
              <a:rPr sz="2200" spc="-50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GPU</a:t>
            </a:r>
            <a:r>
              <a:rPr sz="2200" spc="-60" dirty="0">
                <a:latin typeface="Arial MT"/>
                <a:cs typeface="Arial MT"/>
              </a:rPr>
              <a:t> </a:t>
            </a:r>
            <a:r>
              <a:rPr sz="2200" spc="-10" dirty="0">
                <a:latin typeface="Arial MT"/>
                <a:cs typeface="Arial MT"/>
              </a:rPr>
              <a:t>memory</a:t>
            </a:r>
            <a:endParaRPr sz="2200" dirty="0">
              <a:latin typeface="Arial MT"/>
              <a:cs typeface="Arial MT"/>
            </a:endParaRPr>
          </a:p>
          <a:p>
            <a:pPr marL="850265" lvl="1" indent="-368300">
              <a:lnSpc>
                <a:spcPct val="100000"/>
              </a:lnSpc>
              <a:spcBef>
                <a:spcPts val="994"/>
              </a:spcBef>
              <a:buChar char="•"/>
              <a:tabLst>
                <a:tab pos="850265" algn="l"/>
              </a:tabLst>
            </a:pPr>
            <a:r>
              <a:rPr sz="2200" dirty="0">
                <a:latin typeface="Arial MT"/>
                <a:cs typeface="Arial MT"/>
              </a:rPr>
              <a:t>Manage</a:t>
            </a:r>
            <a:r>
              <a:rPr sz="2200" spc="-40" dirty="0">
                <a:latin typeface="Arial MT"/>
                <a:cs typeface="Arial MT"/>
              </a:rPr>
              <a:t> </a:t>
            </a:r>
            <a:r>
              <a:rPr sz="2200" spc="-10" dirty="0">
                <a:latin typeface="Arial MT"/>
                <a:cs typeface="Arial MT"/>
              </a:rPr>
              <a:t>communication</a:t>
            </a:r>
            <a:r>
              <a:rPr sz="2200" spc="-5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and</a:t>
            </a:r>
            <a:r>
              <a:rPr sz="2200" spc="-55" dirty="0">
                <a:latin typeface="Arial MT"/>
                <a:cs typeface="Arial MT"/>
              </a:rPr>
              <a:t> </a:t>
            </a:r>
            <a:r>
              <a:rPr sz="2200" spc="-10" dirty="0">
                <a:latin typeface="Arial MT"/>
                <a:cs typeface="Arial MT"/>
              </a:rPr>
              <a:t>synchronization</a:t>
            </a:r>
            <a:endParaRPr sz="22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Introduction</a:t>
            </a:r>
            <a:r>
              <a:rPr spc="-85" dirty="0"/>
              <a:t> </a:t>
            </a:r>
            <a:r>
              <a:rPr dirty="0"/>
              <a:t>to</a:t>
            </a:r>
            <a:r>
              <a:rPr spc="-85" dirty="0"/>
              <a:t> </a:t>
            </a:r>
            <a:r>
              <a:rPr dirty="0"/>
              <a:t>CUDA</a:t>
            </a:r>
            <a:r>
              <a:rPr spc="-80" dirty="0"/>
              <a:t> </a:t>
            </a:r>
            <a:r>
              <a:rPr spc="-10" dirty="0"/>
              <a:t>C/C++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720CAC-64DD-A706-9D86-D81AED830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DC4A3E-CC7A-3B70-FC3E-21C249C8B2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Online Media 3" title="Mythbusters Demo GPU versus CPU">
            <a:hlinkClick r:id="" action="ppaction://media"/>
            <a:extLst>
              <a:ext uri="{FF2B5EF4-FFF2-40B4-BE49-F238E27FC236}">
                <a16:creationId xmlns:a16="http://schemas.microsoft.com/office/drawing/2014/main" id="{A48F6C47-4D94-84AF-1DBB-BEA13CF3647E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774293" y="428263"/>
            <a:ext cx="9726613" cy="54955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6B810FA-CE75-9CBC-066E-A17D40DF52E3}"/>
              </a:ext>
            </a:extLst>
          </p:cNvPr>
          <p:cNvSpPr txBox="1"/>
          <p:nvPr/>
        </p:nvSpPr>
        <p:spPr>
          <a:xfrm>
            <a:off x="2743200" y="6273692"/>
            <a:ext cx="60946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https://www.youtube.com/watch?v=-P28LKWTzrI</a:t>
            </a:r>
          </a:p>
        </p:txBody>
      </p:sp>
    </p:spTree>
    <p:extLst>
      <p:ext uri="{BB962C8B-B14F-4D97-AF65-F5344CB8AC3E}">
        <p14:creationId xmlns:p14="http://schemas.microsoft.com/office/powerpoint/2010/main" val="2200402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50493" y="1378458"/>
            <a:ext cx="6983095" cy="33483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065" indent="-380365">
              <a:lnSpc>
                <a:spcPct val="100000"/>
              </a:lnSpc>
              <a:spcBef>
                <a:spcPts val="100"/>
              </a:spcBef>
              <a:buChar char="•"/>
              <a:tabLst>
                <a:tab pos="393065" algn="l"/>
              </a:tabLst>
            </a:pPr>
            <a:r>
              <a:rPr sz="2400" dirty="0">
                <a:latin typeface="Arial MT"/>
                <a:cs typeface="Arial MT"/>
              </a:rPr>
              <a:t>You</a:t>
            </a:r>
            <a:r>
              <a:rPr sz="2400" spc="-8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(probably)</a:t>
            </a:r>
            <a:r>
              <a:rPr sz="2400" spc="-4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need</a:t>
            </a:r>
            <a:r>
              <a:rPr sz="2400" spc="-7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experience</a:t>
            </a:r>
            <a:r>
              <a:rPr sz="2400" spc="-5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with</a:t>
            </a:r>
            <a:r>
              <a:rPr sz="2400" spc="-6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C</a:t>
            </a:r>
            <a:r>
              <a:rPr sz="2400" spc="-7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or</a:t>
            </a:r>
            <a:r>
              <a:rPr sz="2400" spc="-75" dirty="0">
                <a:latin typeface="Arial MT"/>
                <a:cs typeface="Arial MT"/>
              </a:rPr>
              <a:t> </a:t>
            </a:r>
            <a:r>
              <a:rPr sz="2400" spc="-25" dirty="0">
                <a:latin typeface="Arial MT"/>
                <a:cs typeface="Arial MT"/>
              </a:rPr>
              <a:t>C++</a:t>
            </a:r>
            <a:endParaRPr sz="24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120"/>
              </a:spcBef>
              <a:buFont typeface="Arial MT"/>
              <a:buChar char="•"/>
            </a:pPr>
            <a:endParaRPr sz="2400">
              <a:latin typeface="Arial MT"/>
              <a:cs typeface="Arial MT"/>
            </a:endParaRPr>
          </a:p>
          <a:p>
            <a:pPr marL="393065" indent="-380365">
              <a:lnSpc>
                <a:spcPct val="100000"/>
              </a:lnSpc>
              <a:spcBef>
                <a:spcPts val="5"/>
              </a:spcBef>
              <a:buChar char="•"/>
              <a:tabLst>
                <a:tab pos="393065" algn="l"/>
              </a:tabLst>
            </a:pPr>
            <a:r>
              <a:rPr sz="2400" dirty="0">
                <a:latin typeface="Arial MT"/>
                <a:cs typeface="Arial MT"/>
              </a:rPr>
              <a:t>You</a:t>
            </a:r>
            <a:r>
              <a:rPr sz="2400" spc="-5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don’t</a:t>
            </a:r>
            <a:r>
              <a:rPr sz="2400" spc="-3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need</a:t>
            </a:r>
            <a:r>
              <a:rPr sz="2400" spc="-4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GPU</a:t>
            </a:r>
            <a:r>
              <a:rPr sz="2400" spc="-55" dirty="0">
                <a:latin typeface="Arial MT"/>
                <a:cs typeface="Arial MT"/>
              </a:rPr>
              <a:t> </a:t>
            </a:r>
            <a:r>
              <a:rPr sz="2400" spc="-10" dirty="0">
                <a:latin typeface="Arial MT"/>
                <a:cs typeface="Arial MT"/>
              </a:rPr>
              <a:t>experience</a:t>
            </a:r>
            <a:endParaRPr sz="24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110"/>
              </a:spcBef>
              <a:buFont typeface="Arial MT"/>
              <a:buChar char="•"/>
            </a:pPr>
            <a:endParaRPr sz="2400">
              <a:latin typeface="Arial MT"/>
              <a:cs typeface="Arial MT"/>
            </a:endParaRPr>
          </a:p>
          <a:p>
            <a:pPr marL="393065" indent="-380365">
              <a:lnSpc>
                <a:spcPct val="100000"/>
              </a:lnSpc>
              <a:buChar char="•"/>
              <a:tabLst>
                <a:tab pos="393065" algn="l"/>
              </a:tabLst>
            </a:pPr>
            <a:r>
              <a:rPr sz="2400" dirty="0">
                <a:latin typeface="Arial MT"/>
                <a:cs typeface="Arial MT"/>
              </a:rPr>
              <a:t>You</a:t>
            </a:r>
            <a:r>
              <a:rPr sz="2400" spc="-9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don’t</a:t>
            </a:r>
            <a:r>
              <a:rPr sz="2400" spc="-7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need</a:t>
            </a:r>
            <a:r>
              <a:rPr sz="2400" spc="-8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parallel</a:t>
            </a:r>
            <a:r>
              <a:rPr sz="2400" spc="-7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programming</a:t>
            </a:r>
            <a:r>
              <a:rPr sz="2400" spc="-75" dirty="0">
                <a:latin typeface="Arial MT"/>
                <a:cs typeface="Arial MT"/>
              </a:rPr>
              <a:t> </a:t>
            </a:r>
            <a:r>
              <a:rPr sz="2400" spc="-10" dirty="0">
                <a:latin typeface="Arial MT"/>
                <a:cs typeface="Arial MT"/>
              </a:rPr>
              <a:t>experience</a:t>
            </a:r>
            <a:endParaRPr sz="24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125"/>
              </a:spcBef>
              <a:buFont typeface="Arial MT"/>
              <a:buChar char="•"/>
            </a:pPr>
            <a:endParaRPr sz="2400">
              <a:latin typeface="Arial MT"/>
              <a:cs typeface="Arial MT"/>
            </a:endParaRPr>
          </a:p>
          <a:p>
            <a:pPr marL="393065" indent="-380365">
              <a:lnSpc>
                <a:spcPct val="100000"/>
              </a:lnSpc>
              <a:buChar char="•"/>
              <a:tabLst>
                <a:tab pos="393065" algn="l"/>
              </a:tabLst>
            </a:pPr>
            <a:r>
              <a:rPr sz="2400" dirty="0">
                <a:latin typeface="Arial MT"/>
                <a:cs typeface="Arial MT"/>
              </a:rPr>
              <a:t>You</a:t>
            </a:r>
            <a:r>
              <a:rPr sz="2400" spc="-7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don’t</a:t>
            </a:r>
            <a:r>
              <a:rPr sz="2400" spc="-6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need</a:t>
            </a:r>
            <a:r>
              <a:rPr sz="2400" spc="-6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graphics</a:t>
            </a:r>
            <a:r>
              <a:rPr sz="2400" spc="-55" dirty="0">
                <a:latin typeface="Arial MT"/>
                <a:cs typeface="Arial MT"/>
              </a:rPr>
              <a:t> </a:t>
            </a:r>
            <a:r>
              <a:rPr sz="2400" spc="-10" dirty="0">
                <a:latin typeface="Arial MT"/>
                <a:cs typeface="Arial MT"/>
              </a:rPr>
              <a:t>experience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Prerequisites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943343" y="1310639"/>
            <a:ext cx="2978150" cy="520065"/>
          </a:xfrm>
          <a:prstGeom prst="rect">
            <a:avLst/>
          </a:prstGeom>
          <a:solidFill>
            <a:srgbClr val="89AC00"/>
          </a:solidFill>
        </p:spPr>
        <p:txBody>
          <a:bodyPr vert="horz" wrap="square" lIns="0" tIns="117475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925"/>
              </a:spcBef>
            </a:pPr>
            <a:r>
              <a:rPr sz="1800" dirty="0">
                <a:solidFill>
                  <a:srgbClr val="FFFFFF"/>
                </a:solidFill>
                <a:latin typeface="Trebuchet MS"/>
                <a:cs typeface="Trebuchet MS"/>
              </a:rPr>
              <a:t>Heterogeneous</a:t>
            </a:r>
            <a:r>
              <a:rPr sz="1800" spc="-1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Trebuchet MS"/>
                <a:cs typeface="Trebuchet MS"/>
              </a:rPr>
              <a:t>Computing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943343" y="1889760"/>
            <a:ext cx="2978150" cy="520065"/>
          </a:xfrm>
          <a:prstGeom prst="rect">
            <a:avLst/>
          </a:prstGeom>
          <a:solidFill>
            <a:srgbClr val="89AC00"/>
          </a:solidFill>
        </p:spPr>
        <p:txBody>
          <a:bodyPr vert="horz" wrap="square" lIns="0" tIns="116839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919"/>
              </a:spcBef>
            </a:pPr>
            <a:r>
              <a:rPr sz="1800" spc="-10" dirty="0">
                <a:solidFill>
                  <a:srgbClr val="FFFFFF"/>
                </a:solidFill>
                <a:latin typeface="Trebuchet MS"/>
                <a:cs typeface="Trebuchet MS"/>
              </a:rPr>
              <a:t>Blocks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943343" y="2467355"/>
            <a:ext cx="2978150" cy="521334"/>
          </a:xfrm>
          <a:prstGeom prst="rect">
            <a:avLst/>
          </a:prstGeom>
          <a:solidFill>
            <a:srgbClr val="89AC00"/>
          </a:solidFill>
        </p:spPr>
        <p:txBody>
          <a:bodyPr vert="horz" wrap="square" lIns="0" tIns="118110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930"/>
              </a:spcBef>
            </a:pPr>
            <a:r>
              <a:rPr sz="1800" spc="-10" dirty="0">
                <a:solidFill>
                  <a:srgbClr val="FFFFFF"/>
                </a:solidFill>
                <a:latin typeface="Trebuchet MS"/>
                <a:cs typeface="Trebuchet MS"/>
              </a:rPr>
              <a:t>Threads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943343" y="3046476"/>
            <a:ext cx="2978150" cy="520065"/>
          </a:xfrm>
          <a:prstGeom prst="rect">
            <a:avLst/>
          </a:prstGeom>
          <a:solidFill>
            <a:srgbClr val="89AC00"/>
          </a:solidFill>
        </p:spPr>
        <p:txBody>
          <a:bodyPr vert="horz" wrap="square" lIns="0" tIns="117475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925"/>
              </a:spcBef>
            </a:pPr>
            <a:r>
              <a:rPr sz="1800" spc="-10" dirty="0">
                <a:solidFill>
                  <a:srgbClr val="FFFFFF"/>
                </a:solidFill>
                <a:latin typeface="Trebuchet MS"/>
                <a:cs typeface="Trebuchet MS"/>
              </a:rPr>
              <a:t>Indexing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943343" y="3625596"/>
            <a:ext cx="2978150" cy="520065"/>
          </a:xfrm>
          <a:prstGeom prst="rect">
            <a:avLst/>
          </a:prstGeom>
          <a:solidFill>
            <a:srgbClr val="89AC00"/>
          </a:solidFill>
        </p:spPr>
        <p:txBody>
          <a:bodyPr vert="horz" wrap="square" lIns="0" tIns="116839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919"/>
              </a:spcBef>
            </a:pPr>
            <a:r>
              <a:rPr sz="1800" dirty="0">
                <a:solidFill>
                  <a:srgbClr val="FFFFFF"/>
                </a:solidFill>
                <a:latin typeface="Trebuchet MS"/>
                <a:cs typeface="Trebuchet MS"/>
              </a:rPr>
              <a:t>Shared</a:t>
            </a:r>
            <a:r>
              <a:rPr sz="1800" spc="-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Trebuchet MS"/>
                <a:cs typeface="Trebuchet MS"/>
              </a:rPr>
              <a:t>memory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943343" y="4203191"/>
            <a:ext cx="2978150" cy="521334"/>
          </a:xfrm>
          <a:prstGeom prst="rect">
            <a:avLst/>
          </a:prstGeom>
          <a:solidFill>
            <a:srgbClr val="89AC00"/>
          </a:solidFill>
        </p:spPr>
        <p:txBody>
          <a:bodyPr vert="horz" wrap="square" lIns="0" tIns="117475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925"/>
              </a:spcBef>
              <a:tabLst>
                <a:tab pos="333375" algn="l"/>
              </a:tabLst>
            </a:pPr>
            <a:r>
              <a:rPr sz="1800" u="sng" dirty="0">
                <a:solidFill>
                  <a:srgbClr val="FFFFFF"/>
                </a:solidFill>
                <a:uFill>
                  <a:solidFill>
                    <a:srgbClr val="FEFEFE"/>
                  </a:solidFill>
                </a:uFill>
                <a:latin typeface="Trebuchet MS"/>
                <a:cs typeface="Trebuchet MS"/>
              </a:rPr>
              <a:t>	</a:t>
            </a:r>
            <a:r>
              <a:rPr sz="1800" spc="-10" dirty="0">
                <a:solidFill>
                  <a:srgbClr val="FFFFFF"/>
                </a:solidFill>
                <a:latin typeface="Trebuchet MS"/>
                <a:cs typeface="Trebuchet MS"/>
              </a:rPr>
              <a:t>syncthreads()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943343" y="4782311"/>
            <a:ext cx="2978150" cy="520065"/>
          </a:xfrm>
          <a:prstGeom prst="rect">
            <a:avLst/>
          </a:prstGeom>
          <a:solidFill>
            <a:srgbClr val="89AC00"/>
          </a:solidFill>
        </p:spPr>
        <p:txBody>
          <a:bodyPr vert="horz" wrap="square" lIns="0" tIns="117475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925"/>
              </a:spcBef>
            </a:pPr>
            <a:r>
              <a:rPr sz="1800" dirty="0">
                <a:solidFill>
                  <a:srgbClr val="FFFFFF"/>
                </a:solidFill>
                <a:latin typeface="Trebuchet MS"/>
                <a:cs typeface="Trebuchet MS"/>
              </a:rPr>
              <a:t>Asynchronous</a:t>
            </a:r>
            <a:r>
              <a:rPr sz="1800" spc="-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Trebuchet MS"/>
                <a:cs typeface="Trebuchet MS"/>
              </a:rPr>
              <a:t>operation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943343" y="5361432"/>
            <a:ext cx="2978150" cy="520065"/>
          </a:xfrm>
          <a:prstGeom prst="rect">
            <a:avLst/>
          </a:prstGeom>
          <a:solidFill>
            <a:srgbClr val="89AC00"/>
          </a:solidFill>
        </p:spPr>
        <p:txBody>
          <a:bodyPr vert="horz" wrap="square" lIns="0" tIns="116839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919"/>
              </a:spcBef>
            </a:pPr>
            <a:r>
              <a:rPr sz="1800" dirty="0">
                <a:solidFill>
                  <a:srgbClr val="FFFFFF"/>
                </a:solidFill>
                <a:latin typeface="Trebuchet MS"/>
                <a:cs typeface="Trebuchet MS"/>
              </a:rPr>
              <a:t>Handling</a:t>
            </a:r>
            <a:r>
              <a:rPr sz="1800" spc="-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Trebuchet MS"/>
                <a:cs typeface="Trebuchet MS"/>
              </a:rPr>
              <a:t>errors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943343" y="5939028"/>
            <a:ext cx="2978150" cy="520065"/>
          </a:xfrm>
          <a:prstGeom prst="rect">
            <a:avLst/>
          </a:prstGeom>
          <a:solidFill>
            <a:srgbClr val="89AC00"/>
          </a:solidFill>
        </p:spPr>
        <p:txBody>
          <a:bodyPr vert="horz" wrap="square" lIns="0" tIns="118110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930"/>
              </a:spcBef>
            </a:pPr>
            <a:r>
              <a:rPr sz="1800" dirty="0">
                <a:solidFill>
                  <a:srgbClr val="FFFFFF"/>
                </a:solidFill>
                <a:latin typeface="Trebuchet MS"/>
                <a:cs typeface="Trebuchet MS"/>
              </a:rPr>
              <a:t>Managing</a:t>
            </a:r>
            <a:r>
              <a:rPr sz="1800" spc="-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Trebuchet MS"/>
                <a:cs typeface="Trebuchet MS"/>
              </a:rPr>
              <a:t>devices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425184" y="2148839"/>
            <a:ext cx="519430" cy="4055745"/>
          </a:xfrm>
          <a:custGeom>
            <a:avLst/>
            <a:gdLst/>
            <a:ahLst/>
            <a:cxnLst/>
            <a:rect l="l" t="t" r="r" b="b"/>
            <a:pathLst>
              <a:path w="519429" h="4055745">
                <a:moveTo>
                  <a:pt x="0" y="0"/>
                </a:moveTo>
                <a:lnTo>
                  <a:pt x="519048" y="0"/>
                </a:lnTo>
              </a:path>
              <a:path w="519429" h="4055745">
                <a:moveTo>
                  <a:pt x="0" y="576072"/>
                </a:moveTo>
                <a:lnTo>
                  <a:pt x="519048" y="576072"/>
                </a:lnTo>
              </a:path>
              <a:path w="519429" h="4055745">
                <a:moveTo>
                  <a:pt x="0" y="1158239"/>
                </a:moveTo>
                <a:lnTo>
                  <a:pt x="519048" y="1158239"/>
                </a:lnTo>
              </a:path>
              <a:path w="519429" h="4055745">
                <a:moveTo>
                  <a:pt x="0" y="1735836"/>
                </a:moveTo>
                <a:lnTo>
                  <a:pt x="519048" y="1735836"/>
                </a:lnTo>
              </a:path>
              <a:path w="519429" h="4055745">
                <a:moveTo>
                  <a:pt x="0" y="2314956"/>
                </a:moveTo>
                <a:lnTo>
                  <a:pt x="519048" y="2314956"/>
                </a:lnTo>
              </a:path>
              <a:path w="519429" h="4055745">
                <a:moveTo>
                  <a:pt x="0" y="2894076"/>
                </a:moveTo>
                <a:lnTo>
                  <a:pt x="519048" y="2894076"/>
                </a:lnTo>
              </a:path>
              <a:path w="519429" h="4055745">
                <a:moveTo>
                  <a:pt x="0" y="3488436"/>
                </a:moveTo>
                <a:lnTo>
                  <a:pt x="519048" y="3488436"/>
                </a:lnTo>
              </a:path>
              <a:path w="519429" h="4055745">
                <a:moveTo>
                  <a:pt x="0" y="4055364"/>
                </a:moveTo>
                <a:lnTo>
                  <a:pt x="519048" y="4055364"/>
                </a:lnTo>
              </a:path>
            </a:pathLst>
          </a:custGeom>
          <a:ln w="15240">
            <a:solidFill>
              <a:srgbClr val="707379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2604642" y="3304794"/>
            <a:ext cx="2126615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400" b="1" spc="-10" dirty="0">
                <a:solidFill>
                  <a:srgbClr val="89AC00"/>
                </a:solidFill>
                <a:latin typeface="Trebuchet MS"/>
                <a:cs typeface="Trebuchet MS"/>
              </a:rPr>
              <a:t>CONCEPTS</a:t>
            </a:r>
            <a:endParaRPr sz="3400" dirty="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325370" y="4427347"/>
            <a:ext cx="363982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 dirty="0">
                <a:solidFill>
                  <a:srgbClr val="73B800"/>
                </a:solidFill>
                <a:latin typeface="Trebuchet MS"/>
                <a:cs typeface="Trebuchet MS"/>
              </a:rPr>
              <a:t>HELLO</a:t>
            </a:r>
            <a:r>
              <a:rPr sz="4000" b="1" spc="-140" dirty="0">
                <a:solidFill>
                  <a:srgbClr val="73B800"/>
                </a:solidFill>
                <a:latin typeface="Trebuchet MS"/>
                <a:cs typeface="Trebuchet MS"/>
              </a:rPr>
              <a:t> </a:t>
            </a:r>
            <a:r>
              <a:rPr sz="4000" b="1" spc="-10" dirty="0">
                <a:solidFill>
                  <a:srgbClr val="73B800"/>
                </a:solidFill>
                <a:latin typeface="Trebuchet MS"/>
                <a:cs typeface="Trebuchet MS"/>
              </a:rPr>
              <a:t>WORLD!</a:t>
            </a:r>
            <a:endParaRPr sz="4000">
              <a:latin typeface="Trebuchet MS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958840" y="1496567"/>
            <a:ext cx="2363470" cy="3531870"/>
          </a:xfrm>
          <a:custGeom>
            <a:avLst/>
            <a:gdLst/>
            <a:ahLst/>
            <a:cxnLst/>
            <a:rect l="l" t="t" r="r" b="b"/>
            <a:pathLst>
              <a:path w="2363470" h="3531870">
                <a:moveTo>
                  <a:pt x="2022348" y="16764"/>
                </a:moveTo>
                <a:lnTo>
                  <a:pt x="2025395" y="3531489"/>
                </a:lnTo>
              </a:path>
              <a:path w="2363470" h="3531870">
                <a:moveTo>
                  <a:pt x="2025395" y="0"/>
                </a:moveTo>
                <a:lnTo>
                  <a:pt x="2362962" y="0"/>
                </a:lnTo>
              </a:path>
              <a:path w="2363470" h="3531870">
                <a:moveTo>
                  <a:pt x="0" y="192024"/>
                </a:moveTo>
                <a:lnTo>
                  <a:pt x="2025268" y="192024"/>
                </a:lnTo>
              </a:path>
            </a:pathLst>
          </a:custGeom>
          <a:ln w="15240">
            <a:solidFill>
              <a:srgbClr val="707379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319516" y="1296924"/>
            <a:ext cx="2232660" cy="395605"/>
          </a:xfrm>
          <a:prstGeom prst="rect">
            <a:avLst/>
          </a:prstGeom>
          <a:solidFill>
            <a:srgbClr val="89AC00"/>
          </a:solidFill>
        </p:spPr>
        <p:txBody>
          <a:bodyPr vert="horz" wrap="square" lIns="0" tIns="86995" rIns="0" bIns="0" rtlCol="0">
            <a:spAutoFit/>
          </a:bodyPr>
          <a:lstStyle/>
          <a:p>
            <a:pPr marL="92710">
              <a:lnSpc>
                <a:spcPct val="100000"/>
              </a:lnSpc>
              <a:spcBef>
                <a:spcPts val="685"/>
              </a:spcBef>
            </a:pPr>
            <a:r>
              <a:rPr sz="1400" dirty="0">
                <a:solidFill>
                  <a:srgbClr val="FFFFFF"/>
                </a:solidFill>
                <a:latin typeface="Trebuchet MS"/>
                <a:cs typeface="Trebuchet MS"/>
              </a:rPr>
              <a:t>Heterogeneous</a:t>
            </a:r>
            <a:r>
              <a:rPr sz="140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Trebuchet MS"/>
                <a:cs typeface="Trebuchet MS"/>
              </a:rPr>
              <a:t>Computing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319516" y="1692401"/>
            <a:ext cx="2232660" cy="466725"/>
          </a:xfrm>
          <a:prstGeom prst="rect">
            <a:avLst/>
          </a:prstGeom>
          <a:solidFill>
            <a:srgbClr val="455600"/>
          </a:solidFill>
        </p:spPr>
        <p:txBody>
          <a:bodyPr vert="horz" wrap="square" lIns="0" tIns="133350" rIns="0" bIns="0" rtlCol="0">
            <a:spAutoFit/>
          </a:bodyPr>
          <a:lstStyle/>
          <a:p>
            <a:pPr marL="92710">
              <a:lnSpc>
                <a:spcPct val="100000"/>
              </a:lnSpc>
              <a:spcBef>
                <a:spcPts val="1050"/>
              </a:spcBef>
            </a:pPr>
            <a:r>
              <a:rPr sz="1400" spc="-10" dirty="0">
                <a:solidFill>
                  <a:srgbClr val="FFFFFF"/>
                </a:solidFill>
                <a:latin typeface="Trebuchet MS"/>
                <a:cs typeface="Trebuchet MS"/>
              </a:rPr>
              <a:t>Blocks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319516" y="2158745"/>
            <a:ext cx="2232660" cy="441325"/>
          </a:xfrm>
          <a:prstGeom prst="rect">
            <a:avLst/>
          </a:prstGeom>
          <a:solidFill>
            <a:srgbClr val="455600"/>
          </a:solidFill>
        </p:spPr>
        <p:txBody>
          <a:bodyPr vert="horz" wrap="square" lIns="0" tIns="108585" rIns="0" bIns="0" rtlCol="0">
            <a:spAutoFit/>
          </a:bodyPr>
          <a:lstStyle/>
          <a:p>
            <a:pPr marL="92710">
              <a:lnSpc>
                <a:spcPct val="100000"/>
              </a:lnSpc>
              <a:spcBef>
                <a:spcPts val="855"/>
              </a:spcBef>
            </a:pPr>
            <a:r>
              <a:rPr sz="1400" spc="-10" dirty="0">
                <a:solidFill>
                  <a:srgbClr val="FFFFFF"/>
                </a:solidFill>
                <a:latin typeface="Trebuchet MS"/>
                <a:cs typeface="Trebuchet MS"/>
              </a:rPr>
              <a:t>Threads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319516" y="2599944"/>
            <a:ext cx="2232660" cy="441325"/>
          </a:xfrm>
          <a:prstGeom prst="rect">
            <a:avLst/>
          </a:prstGeom>
          <a:solidFill>
            <a:srgbClr val="455600"/>
          </a:solidFill>
        </p:spPr>
        <p:txBody>
          <a:bodyPr vert="horz" wrap="square" lIns="0" tIns="108585" rIns="0" bIns="0" rtlCol="0">
            <a:spAutoFit/>
          </a:bodyPr>
          <a:lstStyle/>
          <a:p>
            <a:pPr marL="92710">
              <a:lnSpc>
                <a:spcPct val="100000"/>
              </a:lnSpc>
              <a:spcBef>
                <a:spcPts val="855"/>
              </a:spcBef>
            </a:pPr>
            <a:r>
              <a:rPr sz="1400" spc="-10" dirty="0">
                <a:solidFill>
                  <a:srgbClr val="FFFFFF"/>
                </a:solidFill>
                <a:latin typeface="Trebuchet MS"/>
                <a:cs typeface="Trebuchet MS"/>
              </a:rPr>
              <a:t>Indexing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319516" y="3041142"/>
            <a:ext cx="2232660" cy="441959"/>
          </a:xfrm>
          <a:prstGeom prst="rect">
            <a:avLst/>
          </a:prstGeom>
          <a:solidFill>
            <a:srgbClr val="455600"/>
          </a:solidFill>
        </p:spPr>
        <p:txBody>
          <a:bodyPr vert="horz" wrap="square" lIns="0" tIns="109220" rIns="0" bIns="0" rtlCol="0">
            <a:spAutoFit/>
          </a:bodyPr>
          <a:lstStyle/>
          <a:p>
            <a:pPr marL="92710">
              <a:lnSpc>
                <a:spcPct val="100000"/>
              </a:lnSpc>
              <a:spcBef>
                <a:spcPts val="860"/>
              </a:spcBef>
            </a:pPr>
            <a:r>
              <a:rPr sz="1400" dirty="0">
                <a:solidFill>
                  <a:srgbClr val="FFFFFF"/>
                </a:solidFill>
                <a:latin typeface="Trebuchet MS"/>
                <a:cs typeface="Trebuchet MS"/>
              </a:rPr>
              <a:t>Shared</a:t>
            </a:r>
            <a:r>
              <a:rPr sz="1400" spc="-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Trebuchet MS"/>
                <a:cs typeface="Trebuchet MS"/>
              </a:rPr>
              <a:t>memory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319516" y="3483102"/>
            <a:ext cx="2232660" cy="440690"/>
          </a:xfrm>
          <a:prstGeom prst="rect">
            <a:avLst/>
          </a:prstGeom>
          <a:solidFill>
            <a:srgbClr val="455600"/>
          </a:solidFill>
        </p:spPr>
        <p:txBody>
          <a:bodyPr vert="horz" wrap="square" lIns="0" tIns="108585" rIns="0" bIns="0" rtlCol="0">
            <a:spAutoFit/>
          </a:bodyPr>
          <a:lstStyle/>
          <a:p>
            <a:pPr marL="92710">
              <a:lnSpc>
                <a:spcPct val="100000"/>
              </a:lnSpc>
              <a:spcBef>
                <a:spcPts val="855"/>
              </a:spcBef>
              <a:tabLst>
                <a:tab pos="278765" algn="l"/>
              </a:tabLst>
            </a:pPr>
            <a:r>
              <a:rPr sz="1400" u="sng" dirty="0">
                <a:solidFill>
                  <a:srgbClr val="FFFFFF"/>
                </a:solidFill>
                <a:uFill>
                  <a:solidFill>
                    <a:srgbClr val="FEFEFE"/>
                  </a:solidFill>
                </a:uFill>
                <a:latin typeface="Trebuchet MS"/>
                <a:cs typeface="Trebuchet MS"/>
              </a:rPr>
              <a:t>	</a:t>
            </a:r>
            <a:r>
              <a:rPr sz="1400" spc="-10" dirty="0">
                <a:solidFill>
                  <a:srgbClr val="FFFFFF"/>
                </a:solidFill>
                <a:latin typeface="Trebuchet MS"/>
                <a:cs typeface="Trebuchet MS"/>
              </a:rPr>
              <a:t>syncthreads()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319516" y="3923538"/>
            <a:ext cx="2232660" cy="441959"/>
          </a:xfrm>
          <a:prstGeom prst="rect">
            <a:avLst/>
          </a:prstGeom>
          <a:solidFill>
            <a:srgbClr val="455600"/>
          </a:solidFill>
        </p:spPr>
        <p:txBody>
          <a:bodyPr vert="horz" wrap="square" lIns="0" tIns="109855" rIns="0" bIns="0" rtlCol="0">
            <a:spAutoFit/>
          </a:bodyPr>
          <a:lstStyle/>
          <a:p>
            <a:pPr marL="92710">
              <a:lnSpc>
                <a:spcPct val="100000"/>
              </a:lnSpc>
              <a:spcBef>
                <a:spcPts val="865"/>
              </a:spcBef>
            </a:pPr>
            <a:r>
              <a:rPr sz="1400" dirty="0">
                <a:solidFill>
                  <a:srgbClr val="FFFFFF"/>
                </a:solidFill>
                <a:latin typeface="Trebuchet MS"/>
                <a:cs typeface="Trebuchet MS"/>
              </a:rPr>
              <a:t>Asynchronous</a:t>
            </a:r>
            <a:r>
              <a:rPr sz="14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Trebuchet MS"/>
                <a:cs typeface="Trebuchet MS"/>
              </a:rPr>
              <a:t>operation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319516" y="4365497"/>
            <a:ext cx="2232660" cy="441959"/>
          </a:xfrm>
          <a:prstGeom prst="rect">
            <a:avLst/>
          </a:prstGeom>
          <a:solidFill>
            <a:srgbClr val="455600"/>
          </a:solidFill>
        </p:spPr>
        <p:txBody>
          <a:bodyPr vert="horz" wrap="square" lIns="0" tIns="109220" rIns="0" bIns="0" rtlCol="0">
            <a:spAutoFit/>
          </a:bodyPr>
          <a:lstStyle/>
          <a:p>
            <a:pPr marL="92710">
              <a:lnSpc>
                <a:spcPct val="100000"/>
              </a:lnSpc>
              <a:spcBef>
                <a:spcPts val="860"/>
              </a:spcBef>
            </a:pPr>
            <a:r>
              <a:rPr sz="1400" dirty="0">
                <a:solidFill>
                  <a:srgbClr val="FFFFFF"/>
                </a:solidFill>
                <a:latin typeface="Trebuchet MS"/>
                <a:cs typeface="Trebuchet MS"/>
              </a:rPr>
              <a:t>Handling</a:t>
            </a:r>
            <a:r>
              <a:rPr sz="1400" spc="-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Trebuchet MS"/>
                <a:cs typeface="Trebuchet MS"/>
              </a:rPr>
              <a:t>errors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319516" y="4807458"/>
            <a:ext cx="2232660" cy="420370"/>
          </a:xfrm>
          <a:prstGeom prst="rect">
            <a:avLst/>
          </a:prstGeom>
          <a:solidFill>
            <a:srgbClr val="455600"/>
          </a:solidFill>
        </p:spPr>
        <p:txBody>
          <a:bodyPr vert="horz" wrap="square" lIns="0" tIns="108585" rIns="0" bIns="0" rtlCol="0">
            <a:spAutoFit/>
          </a:bodyPr>
          <a:lstStyle/>
          <a:p>
            <a:pPr marL="92710">
              <a:lnSpc>
                <a:spcPct val="100000"/>
              </a:lnSpc>
              <a:spcBef>
                <a:spcPts val="855"/>
              </a:spcBef>
            </a:pPr>
            <a:r>
              <a:rPr sz="1400" dirty="0">
                <a:solidFill>
                  <a:srgbClr val="FFFFFF"/>
                </a:solidFill>
                <a:latin typeface="Trebuchet MS"/>
                <a:cs typeface="Trebuchet MS"/>
              </a:rPr>
              <a:t>Managing</a:t>
            </a:r>
            <a:r>
              <a:rPr sz="1400" spc="-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Trebuchet MS"/>
                <a:cs typeface="Trebuchet MS"/>
              </a:rPr>
              <a:t>devices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5963792" y="1255903"/>
            <a:ext cx="15093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rgbClr val="455600"/>
                </a:solidFill>
                <a:latin typeface="Trebuchet MS"/>
                <a:cs typeface="Trebuchet MS"/>
              </a:rPr>
              <a:t>CONCEPTS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7982711" y="1952244"/>
            <a:ext cx="339090" cy="3075940"/>
          </a:xfrm>
          <a:custGeom>
            <a:avLst/>
            <a:gdLst/>
            <a:ahLst/>
            <a:cxnLst/>
            <a:rect l="l" t="t" r="r" b="b"/>
            <a:pathLst>
              <a:path w="339090" h="3075940">
                <a:moveTo>
                  <a:pt x="0" y="426719"/>
                </a:moveTo>
                <a:lnTo>
                  <a:pt x="337566" y="426719"/>
                </a:lnTo>
              </a:path>
              <a:path w="339090" h="3075940">
                <a:moveTo>
                  <a:pt x="1524" y="0"/>
                </a:moveTo>
                <a:lnTo>
                  <a:pt x="339090" y="0"/>
                </a:lnTo>
              </a:path>
              <a:path w="339090" h="3075940">
                <a:moveTo>
                  <a:pt x="0" y="868679"/>
                </a:moveTo>
                <a:lnTo>
                  <a:pt x="337566" y="868679"/>
                </a:lnTo>
              </a:path>
              <a:path w="339090" h="3075940">
                <a:moveTo>
                  <a:pt x="1524" y="1309115"/>
                </a:moveTo>
                <a:lnTo>
                  <a:pt x="339090" y="1309115"/>
                </a:lnTo>
              </a:path>
              <a:path w="339090" h="3075940">
                <a:moveTo>
                  <a:pt x="1524" y="1751075"/>
                </a:moveTo>
                <a:lnTo>
                  <a:pt x="339090" y="1751075"/>
                </a:lnTo>
              </a:path>
              <a:path w="339090" h="3075940">
                <a:moveTo>
                  <a:pt x="1524" y="2193035"/>
                </a:moveTo>
                <a:lnTo>
                  <a:pt x="339090" y="2193035"/>
                </a:lnTo>
              </a:path>
              <a:path w="339090" h="3075940">
                <a:moveTo>
                  <a:pt x="1524" y="2633472"/>
                </a:moveTo>
                <a:lnTo>
                  <a:pt x="339090" y="2633472"/>
                </a:lnTo>
              </a:path>
              <a:path w="339090" h="3075940">
                <a:moveTo>
                  <a:pt x="1524" y="3075431"/>
                </a:moveTo>
                <a:lnTo>
                  <a:pt x="339090" y="3075431"/>
                </a:lnTo>
              </a:path>
            </a:pathLst>
          </a:custGeom>
          <a:ln w="15240">
            <a:solidFill>
              <a:srgbClr val="707379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Heterogeneous</a:t>
            </a:r>
            <a:r>
              <a:rPr spc="-10" dirty="0"/>
              <a:t> Computing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060829" y="1553045"/>
            <a:ext cx="6678295" cy="1196340"/>
          </a:xfrm>
          <a:prstGeom prst="rect">
            <a:avLst/>
          </a:prstGeom>
        </p:spPr>
        <p:txBody>
          <a:bodyPr vert="horz" wrap="square" lIns="0" tIns="85090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670"/>
              </a:spcBef>
              <a:buFont typeface="Wingdings"/>
              <a:buChar char=""/>
              <a:tabLst>
                <a:tab pos="354965" algn="l"/>
              </a:tabLst>
            </a:pPr>
            <a:r>
              <a:rPr sz="2400" spc="-10" dirty="0">
                <a:latin typeface="Arial MT"/>
                <a:cs typeface="Arial MT"/>
              </a:rPr>
              <a:t>Terminology:</a:t>
            </a:r>
            <a:endParaRPr sz="2400">
              <a:latin typeface="Arial MT"/>
              <a:cs typeface="Arial MT"/>
            </a:endParaRPr>
          </a:p>
          <a:p>
            <a:pPr marL="926465" lvl="1" indent="-342265">
              <a:lnSpc>
                <a:spcPct val="100000"/>
              </a:lnSpc>
              <a:spcBef>
                <a:spcPts val="484"/>
              </a:spcBef>
              <a:buSzPct val="90000"/>
              <a:buFont typeface="Wingdings"/>
              <a:buChar char=""/>
              <a:tabLst>
                <a:tab pos="926465" algn="l"/>
                <a:tab pos="1840864" algn="l"/>
              </a:tabLst>
            </a:pPr>
            <a:r>
              <a:rPr sz="2000" i="1" spc="-20" dirty="0">
                <a:solidFill>
                  <a:srgbClr val="FF9933"/>
                </a:solidFill>
                <a:latin typeface="Arial"/>
                <a:cs typeface="Arial"/>
              </a:rPr>
              <a:t>Host</a:t>
            </a:r>
            <a:r>
              <a:rPr sz="2000" i="1" dirty="0">
                <a:solidFill>
                  <a:srgbClr val="FF9933"/>
                </a:solidFill>
                <a:latin typeface="Arial"/>
                <a:cs typeface="Arial"/>
              </a:rPr>
              <a:t>	</a:t>
            </a:r>
            <a:r>
              <a:rPr sz="2000" dirty="0">
                <a:latin typeface="Arial MT"/>
                <a:cs typeface="Arial MT"/>
              </a:rPr>
              <a:t>The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CPU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and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its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memory</a:t>
            </a:r>
            <a:r>
              <a:rPr sz="2000" spc="-4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(host</a:t>
            </a:r>
            <a:r>
              <a:rPr sz="2000" spc="-60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memory)</a:t>
            </a:r>
            <a:endParaRPr sz="2000">
              <a:latin typeface="Arial MT"/>
              <a:cs typeface="Arial MT"/>
            </a:endParaRPr>
          </a:p>
          <a:p>
            <a:pPr marL="926465" lvl="1" indent="-342265">
              <a:lnSpc>
                <a:spcPct val="100000"/>
              </a:lnSpc>
              <a:spcBef>
                <a:spcPts val="480"/>
              </a:spcBef>
              <a:buSzPct val="90000"/>
              <a:buFont typeface="Wingdings"/>
              <a:buChar char=""/>
              <a:tabLst>
                <a:tab pos="926465" algn="l"/>
                <a:tab pos="1840864" algn="l"/>
              </a:tabLst>
            </a:pPr>
            <a:r>
              <a:rPr sz="2000" i="1" spc="-10" dirty="0">
                <a:solidFill>
                  <a:srgbClr val="FF9933"/>
                </a:solidFill>
                <a:latin typeface="Arial"/>
                <a:cs typeface="Arial"/>
              </a:rPr>
              <a:t>Device</a:t>
            </a:r>
            <a:r>
              <a:rPr sz="2000" i="1" dirty="0">
                <a:solidFill>
                  <a:srgbClr val="FF9933"/>
                </a:solidFill>
                <a:latin typeface="Arial"/>
                <a:cs typeface="Arial"/>
              </a:rPr>
              <a:t>	</a:t>
            </a:r>
            <a:r>
              <a:rPr sz="2000" dirty="0">
                <a:latin typeface="Arial MT"/>
                <a:cs typeface="Arial MT"/>
              </a:rPr>
              <a:t>The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GPU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and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its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memory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(device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memory)</a:t>
            </a:r>
            <a:endParaRPr sz="20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50692" y="3968496"/>
            <a:ext cx="2238756" cy="194310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225283" y="3968496"/>
            <a:ext cx="2220468" cy="1705355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3845433" y="5937910"/>
            <a:ext cx="54927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20" dirty="0">
                <a:solidFill>
                  <a:srgbClr val="808080"/>
                </a:solidFill>
                <a:latin typeface="Arial MT"/>
                <a:cs typeface="Arial MT"/>
              </a:rPr>
              <a:t>Host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118475" y="5937910"/>
            <a:ext cx="80327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10" dirty="0">
                <a:solidFill>
                  <a:srgbClr val="808080"/>
                </a:solidFill>
                <a:latin typeface="Arial MT"/>
                <a:cs typeface="Arial MT"/>
              </a:rPr>
              <a:t>Device</a:t>
            </a:r>
            <a:endParaRPr sz="20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Heterogeneous</a:t>
            </a:r>
            <a:r>
              <a:rPr spc="-10" dirty="0"/>
              <a:t> Computing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493264" y="1511808"/>
            <a:ext cx="2002789" cy="4590415"/>
            <a:chOff x="2493264" y="1511808"/>
            <a:chExt cx="2002789" cy="459041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93264" y="1511808"/>
              <a:ext cx="2002536" cy="459028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40508" y="1539240"/>
              <a:ext cx="1912620" cy="4500372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2540508" y="1539240"/>
              <a:ext cx="1912620" cy="4500880"/>
            </a:xfrm>
            <a:custGeom>
              <a:avLst/>
              <a:gdLst/>
              <a:ahLst/>
              <a:cxnLst/>
              <a:rect l="l" t="t" r="r" b="b"/>
              <a:pathLst>
                <a:path w="1912620" h="4500880">
                  <a:moveTo>
                    <a:pt x="1593850" y="4500372"/>
                  </a:moveTo>
                  <a:lnTo>
                    <a:pt x="1657604" y="4245356"/>
                  </a:lnTo>
                  <a:lnTo>
                    <a:pt x="1912620" y="4181589"/>
                  </a:lnTo>
                  <a:lnTo>
                    <a:pt x="1593850" y="4500372"/>
                  </a:lnTo>
                  <a:lnTo>
                    <a:pt x="0" y="4500372"/>
                  </a:lnTo>
                  <a:lnTo>
                    <a:pt x="0" y="0"/>
                  </a:lnTo>
                  <a:lnTo>
                    <a:pt x="1912620" y="0"/>
                  </a:lnTo>
                  <a:lnTo>
                    <a:pt x="1912620" y="4181589"/>
                  </a:lnTo>
                </a:path>
              </a:pathLst>
            </a:custGeom>
            <a:ln w="9144">
              <a:solidFill>
                <a:srgbClr val="88AC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2619501" y="1570736"/>
            <a:ext cx="494030" cy="147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400" spc="-10" dirty="0">
                <a:solidFill>
                  <a:srgbClr val="0000FF"/>
                </a:solidFill>
                <a:latin typeface="Arial MT"/>
                <a:cs typeface="Arial MT"/>
              </a:rPr>
              <a:t>#include</a:t>
            </a:r>
            <a:r>
              <a:rPr sz="400" spc="55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400" spc="-10" dirty="0">
                <a:solidFill>
                  <a:srgbClr val="A21515"/>
                </a:solidFill>
                <a:latin typeface="Arial MT"/>
                <a:cs typeface="Arial MT"/>
              </a:rPr>
              <a:t>&lt;iostream&gt;</a:t>
            </a:r>
            <a:r>
              <a:rPr sz="400" spc="500" dirty="0">
                <a:solidFill>
                  <a:srgbClr val="A21515"/>
                </a:solidFill>
                <a:latin typeface="Arial MT"/>
                <a:cs typeface="Arial MT"/>
              </a:rPr>
              <a:t> </a:t>
            </a:r>
            <a:r>
              <a:rPr sz="400" spc="-10" dirty="0">
                <a:solidFill>
                  <a:srgbClr val="0000FF"/>
                </a:solidFill>
                <a:latin typeface="Arial MT"/>
                <a:cs typeface="Arial MT"/>
              </a:rPr>
              <a:t>#include</a:t>
            </a:r>
            <a:r>
              <a:rPr sz="400" spc="55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400" spc="-10" dirty="0">
                <a:solidFill>
                  <a:srgbClr val="A21515"/>
                </a:solidFill>
                <a:latin typeface="Arial MT"/>
                <a:cs typeface="Arial MT"/>
              </a:rPr>
              <a:t>&lt;algorithm&gt;</a:t>
            </a:r>
            <a:endParaRPr sz="400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619501" y="1753616"/>
            <a:ext cx="523240" cy="863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" dirty="0">
                <a:solidFill>
                  <a:srgbClr val="0000FF"/>
                </a:solidFill>
                <a:latin typeface="Arial MT"/>
                <a:cs typeface="Arial MT"/>
              </a:rPr>
              <a:t>using</a:t>
            </a:r>
            <a:r>
              <a:rPr sz="400" spc="15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400" spc="-10" dirty="0">
                <a:solidFill>
                  <a:srgbClr val="0000FF"/>
                </a:solidFill>
                <a:latin typeface="Arial MT"/>
                <a:cs typeface="Arial MT"/>
              </a:rPr>
              <a:t>namespace</a:t>
            </a:r>
            <a:r>
              <a:rPr sz="400" spc="30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400" spc="-20" dirty="0">
                <a:latin typeface="Arial MT"/>
                <a:cs typeface="Arial MT"/>
              </a:rPr>
              <a:t>std;</a:t>
            </a:r>
            <a:endParaRPr sz="400">
              <a:latin typeface="Arial MT"/>
              <a:cs typeface="Arial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619501" y="1875536"/>
            <a:ext cx="590550" cy="20827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374015" algn="l"/>
              </a:tabLst>
            </a:pPr>
            <a:r>
              <a:rPr sz="400" spc="-10" dirty="0">
                <a:solidFill>
                  <a:srgbClr val="0000FF"/>
                </a:solidFill>
                <a:latin typeface="Arial MT"/>
                <a:cs typeface="Arial MT"/>
              </a:rPr>
              <a:t>#define</a:t>
            </a:r>
            <a:r>
              <a:rPr sz="400" spc="50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400" spc="-50" dirty="0">
                <a:latin typeface="Arial MT"/>
                <a:cs typeface="Arial MT"/>
              </a:rPr>
              <a:t>N</a:t>
            </a:r>
            <a:r>
              <a:rPr sz="400" dirty="0">
                <a:latin typeface="Arial MT"/>
                <a:cs typeface="Arial MT"/>
              </a:rPr>
              <a:t>	</a:t>
            </a:r>
            <a:r>
              <a:rPr sz="400" spc="-20" dirty="0">
                <a:latin typeface="Arial MT"/>
                <a:cs typeface="Arial MT"/>
              </a:rPr>
              <a:t>1024</a:t>
            </a:r>
            <a:endParaRPr sz="4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400" spc="-10" dirty="0">
                <a:solidFill>
                  <a:srgbClr val="0000FF"/>
                </a:solidFill>
                <a:latin typeface="Arial MT"/>
                <a:cs typeface="Arial MT"/>
              </a:rPr>
              <a:t>#define</a:t>
            </a:r>
            <a:r>
              <a:rPr sz="400" spc="50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400" dirty="0">
                <a:latin typeface="Arial MT"/>
                <a:cs typeface="Arial MT"/>
              </a:rPr>
              <a:t>RADIUS</a:t>
            </a:r>
            <a:r>
              <a:rPr sz="400" spc="440" dirty="0">
                <a:latin typeface="Arial MT"/>
                <a:cs typeface="Arial MT"/>
              </a:rPr>
              <a:t> </a:t>
            </a:r>
            <a:r>
              <a:rPr sz="400" spc="-50" dirty="0">
                <a:latin typeface="Arial MT"/>
                <a:cs typeface="Arial MT"/>
              </a:rPr>
              <a:t>3</a:t>
            </a:r>
            <a:endParaRPr sz="4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400" spc="-10" dirty="0">
                <a:solidFill>
                  <a:srgbClr val="0000FF"/>
                </a:solidFill>
                <a:latin typeface="Arial MT"/>
                <a:cs typeface="Arial MT"/>
              </a:rPr>
              <a:t>#define</a:t>
            </a:r>
            <a:r>
              <a:rPr sz="400" spc="80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400" spc="-10" dirty="0">
                <a:latin typeface="Arial MT"/>
                <a:cs typeface="Arial MT"/>
              </a:rPr>
              <a:t>BLOCK_SIZE</a:t>
            </a:r>
            <a:r>
              <a:rPr sz="400" spc="40" dirty="0">
                <a:latin typeface="Arial MT"/>
                <a:cs typeface="Arial MT"/>
              </a:rPr>
              <a:t> </a:t>
            </a:r>
            <a:r>
              <a:rPr sz="400" spc="-25" dirty="0">
                <a:latin typeface="Arial MT"/>
                <a:cs typeface="Arial MT"/>
              </a:rPr>
              <a:t>16</a:t>
            </a:r>
            <a:endParaRPr sz="400">
              <a:latin typeface="Arial MT"/>
              <a:cs typeface="Arial M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619501" y="2119375"/>
            <a:ext cx="135318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" u="sng" spc="380" dirty="0">
                <a:solidFill>
                  <a:srgbClr val="0000FF"/>
                </a:solidFill>
                <a:uFill>
                  <a:solidFill>
                    <a:srgbClr val="0000FE"/>
                  </a:solidFill>
                </a:uFill>
                <a:latin typeface="Arial MT"/>
                <a:cs typeface="Arial MT"/>
              </a:rPr>
              <a:t> </a:t>
            </a:r>
            <a:r>
              <a:rPr sz="400" dirty="0">
                <a:solidFill>
                  <a:srgbClr val="0000FF"/>
                </a:solidFill>
                <a:latin typeface="Arial MT"/>
                <a:cs typeface="Arial MT"/>
              </a:rPr>
              <a:t>global</a:t>
            </a:r>
            <a:r>
              <a:rPr sz="400" u="sng" spc="400" dirty="0">
                <a:solidFill>
                  <a:srgbClr val="0000FF"/>
                </a:solidFill>
                <a:uFill>
                  <a:solidFill>
                    <a:srgbClr val="0000FE"/>
                  </a:solidFill>
                </a:uFill>
                <a:latin typeface="Arial MT"/>
                <a:cs typeface="Arial MT"/>
              </a:rPr>
              <a:t> </a:t>
            </a:r>
            <a:r>
              <a:rPr sz="400" spc="-30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400" spc="-10" dirty="0">
                <a:solidFill>
                  <a:srgbClr val="0000FF"/>
                </a:solidFill>
                <a:latin typeface="Arial MT"/>
                <a:cs typeface="Arial MT"/>
              </a:rPr>
              <a:t>void</a:t>
            </a:r>
            <a:r>
              <a:rPr sz="400" spc="45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400" spc="-10" dirty="0">
                <a:latin typeface="Arial MT"/>
                <a:cs typeface="Arial MT"/>
              </a:rPr>
              <a:t>stencil_1d(</a:t>
            </a:r>
            <a:r>
              <a:rPr sz="400" spc="-10" dirty="0">
                <a:solidFill>
                  <a:srgbClr val="0000FF"/>
                </a:solidFill>
                <a:latin typeface="Arial MT"/>
                <a:cs typeface="Arial MT"/>
              </a:rPr>
              <a:t>int</a:t>
            </a:r>
            <a:r>
              <a:rPr sz="400" spc="50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400" dirty="0">
                <a:latin typeface="Arial MT"/>
                <a:cs typeface="Arial MT"/>
              </a:rPr>
              <a:t>*in, </a:t>
            </a:r>
            <a:r>
              <a:rPr sz="400" dirty="0">
                <a:solidFill>
                  <a:srgbClr val="0000FF"/>
                </a:solidFill>
                <a:latin typeface="Arial MT"/>
                <a:cs typeface="Arial MT"/>
              </a:rPr>
              <a:t>int</a:t>
            </a:r>
            <a:r>
              <a:rPr sz="400" spc="10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400" spc="-10" dirty="0">
                <a:latin typeface="Arial MT"/>
                <a:cs typeface="Arial MT"/>
              </a:rPr>
              <a:t>*out)</a:t>
            </a:r>
            <a:r>
              <a:rPr sz="400" spc="25" dirty="0">
                <a:latin typeface="Arial MT"/>
                <a:cs typeface="Arial MT"/>
              </a:rPr>
              <a:t> </a:t>
            </a:r>
            <a:r>
              <a:rPr sz="400" spc="-50" dirty="0">
                <a:latin typeface="Arial MT"/>
                <a:cs typeface="Arial MT"/>
              </a:rPr>
              <a:t>{</a:t>
            </a:r>
            <a:endParaRPr sz="400">
              <a:latin typeface="Arial MT"/>
              <a:cs typeface="Arial MT"/>
            </a:endParaRPr>
          </a:p>
          <a:p>
            <a:pPr marL="192405" marR="5080">
              <a:lnSpc>
                <a:spcPct val="100000"/>
              </a:lnSpc>
            </a:pPr>
            <a:r>
              <a:rPr sz="400" u="sng" spc="380" dirty="0">
                <a:solidFill>
                  <a:srgbClr val="0000FF"/>
                </a:solidFill>
                <a:uFill>
                  <a:solidFill>
                    <a:srgbClr val="0000FE"/>
                  </a:solidFill>
                </a:uFill>
                <a:latin typeface="Arial MT"/>
                <a:cs typeface="Arial MT"/>
              </a:rPr>
              <a:t> </a:t>
            </a:r>
            <a:r>
              <a:rPr sz="400" dirty="0">
                <a:solidFill>
                  <a:srgbClr val="0000FF"/>
                </a:solidFill>
                <a:latin typeface="Arial MT"/>
                <a:cs typeface="Arial MT"/>
              </a:rPr>
              <a:t>shared</a:t>
            </a:r>
            <a:r>
              <a:rPr sz="400" u="sng" spc="405" dirty="0">
                <a:solidFill>
                  <a:srgbClr val="0000FF"/>
                </a:solidFill>
                <a:uFill>
                  <a:solidFill>
                    <a:srgbClr val="0000FE"/>
                  </a:solidFill>
                </a:uFill>
                <a:latin typeface="Arial MT"/>
                <a:cs typeface="Arial MT"/>
              </a:rPr>
              <a:t> </a:t>
            </a:r>
            <a:r>
              <a:rPr sz="400" spc="-30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400" dirty="0">
                <a:solidFill>
                  <a:srgbClr val="0000FF"/>
                </a:solidFill>
                <a:latin typeface="Arial MT"/>
                <a:cs typeface="Arial MT"/>
              </a:rPr>
              <a:t>int</a:t>
            </a:r>
            <a:r>
              <a:rPr sz="400" spc="10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400" spc="-10" dirty="0">
                <a:latin typeface="Arial MT"/>
                <a:cs typeface="Arial MT"/>
              </a:rPr>
              <a:t>temp[BLOCK_SIZE</a:t>
            </a:r>
            <a:r>
              <a:rPr sz="400" spc="50" dirty="0">
                <a:latin typeface="Arial MT"/>
                <a:cs typeface="Arial MT"/>
              </a:rPr>
              <a:t> </a:t>
            </a:r>
            <a:r>
              <a:rPr sz="400" dirty="0">
                <a:latin typeface="Arial MT"/>
                <a:cs typeface="Arial MT"/>
              </a:rPr>
              <a:t>+</a:t>
            </a:r>
            <a:r>
              <a:rPr sz="400" spc="5" dirty="0">
                <a:latin typeface="Arial MT"/>
                <a:cs typeface="Arial MT"/>
              </a:rPr>
              <a:t> </a:t>
            </a:r>
            <a:r>
              <a:rPr sz="400" dirty="0">
                <a:latin typeface="Arial MT"/>
                <a:cs typeface="Arial MT"/>
              </a:rPr>
              <a:t>2</a:t>
            </a:r>
            <a:r>
              <a:rPr sz="400" spc="10" dirty="0">
                <a:latin typeface="Arial MT"/>
                <a:cs typeface="Arial MT"/>
              </a:rPr>
              <a:t> </a:t>
            </a:r>
            <a:r>
              <a:rPr sz="400" dirty="0">
                <a:latin typeface="Arial MT"/>
                <a:cs typeface="Arial MT"/>
              </a:rPr>
              <a:t>*</a:t>
            </a:r>
            <a:r>
              <a:rPr sz="400" spc="-20" dirty="0">
                <a:latin typeface="Arial MT"/>
                <a:cs typeface="Arial MT"/>
              </a:rPr>
              <a:t> </a:t>
            </a:r>
            <a:r>
              <a:rPr sz="400" spc="-10" dirty="0">
                <a:latin typeface="Arial MT"/>
                <a:cs typeface="Arial MT"/>
              </a:rPr>
              <a:t>RADIUS];</a:t>
            </a:r>
            <a:r>
              <a:rPr sz="400" spc="500" dirty="0">
                <a:latin typeface="Arial MT"/>
                <a:cs typeface="Arial MT"/>
              </a:rPr>
              <a:t> </a:t>
            </a:r>
            <a:r>
              <a:rPr sz="400" dirty="0">
                <a:solidFill>
                  <a:srgbClr val="0000FF"/>
                </a:solidFill>
                <a:latin typeface="Arial MT"/>
                <a:cs typeface="Arial MT"/>
              </a:rPr>
              <a:t>int</a:t>
            </a:r>
            <a:r>
              <a:rPr sz="400" spc="10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400" dirty="0">
                <a:latin typeface="Arial MT"/>
                <a:cs typeface="Arial MT"/>
              </a:rPr>
              <a:t>gindex</a:t>
            </a:r>
            <a:r>
              <a:rPr sz="400" spc="30" dirty="0">
                <a:latin typeface="Arial MT"/>
                <a:cs typeface="Arial MT"/>
              </a:rPr>
              <a:t> </a:t>
            </a:r>
            <a:r>
              <a:rPr sz="400" dirty="0">
                <a:latin typeface="Arial MT"/>
                <a:cs typeface="Arial MT"/>
              </a:rPr>
              <a:t>= </a:t>
            </a:r>
            <a:r>
              <a:rPr sz="400" spc="-10" dirty="0">
                <a:solidFill>
                  <a:srgbClr val="0000FF"/>
                </a:solidFill>
                <a:latin typeface="Arial MT"/>
                <a:cs typeface="Arial MT"/>
              </a:rPr>
              <a:t>threadIdx</a:t>
            </a:r>
            <a:r>
              <a:rPr sz="400" spc="-10" dirty="0">
                <a:latin typeface="Arial MT"/>
                <a:cs typeface="Arial MT"/>
              </a:rPr>
              <a:t>.x</a:t>
            </a:r>
            <a:r>
              <a:rPr sz="400" spc="45" dirty="0">
                <a:latin typeface="Arial MT"/>
                <a:cs typeface="Arial MT"/>
              </a:rPr>
              <a:t> </a:t>
            </a:r>
            <a:r>
              <a:rPr sz="400" dirty="0">
                <a:latin typeface="Arial MT"/>
                <a:cs typeface="Arial MT"/>
              </a:rPr>
              <a:t>+ </a:t>
            </a:r>
            <a:r>
              <a:rPr sz="400" spc="-10" dirty="0">
                <a:solidFill>
                  <a:srgbClr val="0000FF"/>
                </a:solidFill>
                <a:latin typeface="Arial MT"/>
                <a:cs typeface="Arial MT"/>
              </a:rPr>
              <a:t>blockIdx</a:t>
            </a:r>
            <a:r>
              <a:rPr sz="400" spc="-10" dirty="0">
                <a:latin typeface="Arial MT"/>
                <a:cs typeface="Arial MT"/>
              </a:rPr>
              <a:t>.x</a:t>
            </a:r>
            <a:r>
              <a:rPr sz="400" spc="45" dirty="0">
                <a:latin typeface="Arial MT"/>
                <a:cs typeface="Arial MT"/>
              </a:rPr>
              <a:t> </a:t>
            </a:r>
            <a:r>
              <a:rPr sz="400" dirty="0">
                <a:latin typeface="Arial MT"/>
                <a:cs typeface="Arial MT"/>
              </a:rPr>
              <a:t>*</a:t>
            </a:r>
            <a:r>
              <a:rPr sz="400" spc="-10" dirty="0">
                <a:latin typeface="Arial MT"/>
                <a:cs typeface="Arial MT"/>
              </a:rPr>
              <a:t> </a:t>
            </a:r>
            <a:r>
              <a:rPr sz="400" spc="-10" dirty="0">
                <a:solidFill>
                  <a:srgbClr val="0000FF"/>
                </a:solidFill>
                <a:latin typeface="Arial MT"/>
                <a:cs typeface="Arial MT"/>
              </a:rPr>
              <a:t>blockDim</a:t>
            </a:r>
            <a:r>
              <a:rPr sz="400" spc="-10" dirty="0">
                <a:latin typeface="Arial MT"/>
                <a:cs typeface="Arial MT"/>
              </a:rPr>
              <a:t>.x;</a:t>
            </a:r>
            <a:r>
              <a:rPr sz="400" spc="500" dirty="0">
                <a:latin typeface="Arial MT"/>
                <a:cs typeface="Arial MT"/>
              </a:rPr>
              <a:t> </a:t>
            </a:r>
            <a:r>
              <a:rPr sz="400" dirty="0">
                <a:solidFill>
                  <a:srgbClr val="0000FF"/>
                </a:solidFill>
                <a:latin typeface="Arial MT"/>
                <a:cs typeface="Arial MT"/>
              </a:rPr>
              <a:t>int</a:t>
            </a:r>
            <a:r>
              <a:rPr sz="400" spc="10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400" spc="-10" dirty="0">
                <a:latin typeface="Arial MT"/>
                <a:cs typeface="Arial MT"/>
              </a:rPr>
              <a:t>lindex</a:t>
            </a:r>
            <a:r>
              <a:rPr sz="400" spc="45" dirty="0">
                <a:latin typeface="Arial MT"/>
                <a:cs typeface="Arial MT"/>
              </a:rPr>
              <a:t> </a:t>
            </a:r>
            <a:r>
              <a:rPr sz="400" dirty="0">
                <a:latin typeface="Arial MT"/>
                <a:cs typeface="Arial MT"/>
              </a:rPr>
              <a:t>=</a:t>
            </a:r>
            <a:r>
              <a:rPr sz="400" spc="5" dirty="0">
                <a:latin typeface="Arial MT"/>
                <a:cs typeface="Arial MT"/>
              </a:rPr>
              <a:t> </a:t>
            </a:r>
            <a:r>
              <a:rPr sz="400" spc="-10" dirty="0">
                <a:solidFill>
                  <a:srgbClr val="0000FF"/>
                </a:solidFill>
                <a:latin typeface="Arial MT"/>
                <a:cs typeface="Arial MT"/>
              </a:rPr>
              <a:t>threadIdx</a:t>
            </a:r>
            <a:r>
              <a:rPr sz="400" spc="-10" dirty="0">
                <a:latin typeface="Arial MT"/>
                <a:cs typeface="Arial MT"/>
              </a:rPr>
              <a:t>.x</a:t>
            </a:r>
            <a:r>
              <a:rPr sz="400" spc="45" dirty="0">
                <a:latin typeface="Arial MT"/>
                <a:cs typeface="Arial MT"/>
              </a:rPr>
              <a:t> </a:t>
            </a:r>
            <a:r>
              <a:rPr sz="400" dirty="0">
                <a:latin typeface="Arial MT"/>
                <a:cs typeface="Arial MT"/>
              </a:rPr>
              <a:t>+</a:t>
            </a:r>
            <a:r>
              <a:rPr sz="400" spc="5" dirty="0">
                <a:latin typeface="Arial MT"/>
                <a:cs typeface="Arial MT"/>
              </a:rPr>
              <a:t> </a:t>
            </a:r>
            <a:r>
              <a:rPr sz="400" spc="-10" dirty="0">
                <a:latin typeface="Arial MT"/>
                <a:cs typeface="Arial MT"/>
              </a:rPr>
              <a:t>RADIUS;</a:t>
            </a:r>
            <a:endParaRPr sz="400">
              <a:latin typeface="Arial MT"/>
              <a:cs typeface="Arial M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799714" y="2424175"/>
            <a:ext cx="1511935" cy="3911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16890">
              <a:lnSpc>
                <a:spcPct val="100000"/>
              </a:lnSpc>
              <a:spcBef>
                <a:spcPts val="95"/>
              </a:spcBef>
            </a:pPr>
            <a:r>
              <a:rPr sz="400" dirty="0">
                <a:solidFill>
                  <a:srgbClr val="008000"/>
                </a:solidFill>
                <a:latin typeface="Arial MT"/>
                <a:cs typeface="Arial MT"/>
              </a:rPr>
              <a:t>//</a:t>
            </a:r>
            <a:r>
              <a:rPr sz="400" spc="-15" dirty="0">
                <a:solidFill>
                  <a:srgbClr val="008000"/>
                </a:solidFill>
                <a:latin typeface="Arial MT"/>
                <a:cs typeface="Arial MT"/>
              </a:rPr>
              <a:t> </a:t>
            </a:r>
            <a:r>
              <a:rPr sz="400" spc="-10" dirty="0">
                <a:solidFill>
                  <a:srgbClr val="008000"/>
                </a:solidFill>
                <a:latin typeface="Arial MT"/>
                <a:cs typeface="Arial MT"/>
              </a:rPr>
              <a:t>Read</a:t>
            </a:r>
            <a:r>
              <a:rPr sz="400" spc="25" dirty="0">
                <a:solidFill>
                  <a:srgbClr val="008000"/>
                </a:solidFill>
                <a:latin typeface="Arial MT"/>
                <a:cs typeface="Arial MT"/>
              </a:rPr>
              <a:t> </a:t>
            </a:r>
            <a:r>
              <a:rPr sz="400" dirty="0">
                <a:solidFill>
                  <a:srgbClr val="008000"/>
                </a:solidFill>
                <a:latin typeface="Arial MT"/>
                <a:cs typeface="Arial MT"/>
              </a:rPr>
              <a:t>input</a:t>
            </a:r>
            <a:r>
              <a:rPr sz="400" spc="10" dirty="0">
                <a:solidFill>
                  <a:srgbClr val="008000"/>
                </a:solidFill>
                <a:latin typeface="Arial MT"/>
                <a:cs typeface="Arial MT"/>
              </a:rPr>
              <a:t> </a:t>
            </a:r>
            <a:r>
              <a:rPr sz="400" spc="-10" dirty="0">
                <a:solidFill>
                  <a:srgbClr val="008000"/>
                </a:solidFill>
                <a:latin typeface="Arial MT"/>
                <a:cs typeface="Arial MT"/>
              </a:rPr>
              <a:t>elements</a:t>
            </a:r>
            <a:r>
              <a:rPr sz="400" spc="30" dirty="0">
                <a:solidFill>
                  <a:srgbClr val="008000"/>
                </a:solidFill>
                <a:latin typeface="Arial MT"/>
                <a:cs typeface="Arial MT"/>
              </a:rPr>
              <a:t> </a:t>
            </a:r>
            <a:r>
              <a:rPr sz="400" dirty="0">
                <a:solidFill>
                  <a:srgbClr val="008000"/>
                </a:solidFill>
                <a:latin typeface="Arial MT"/>
                <a:cs typeface="Arial MT"/>
              </a:rPr>
              <a:t>into </a:t>
            </a:r>
            <a:r>
              <a:rPr sz="400" spc="-10" dirty="0">
                <a:solidFill>
                  <a:srgbClr val="008000"/>
                </a:solidFill>
                <a:latin typeface="Arial MT"/>
                <a:cs typeface="Arial MT"/>
              </a:rPr>
              <a:t>shared</a:t>
            </a:r>
            <a:r>
              <a:rPr sz="400" spc="30" dirty="0">
                <a:solidFill>
                  <a:srgbClr val="008000"/>
                </a:solidFill>
                <a:latin typeface="Arial MT"/>
                <a:cs typeface="Arial MT"/>
              </a:rPr>
              <a:t> </a:t>
            </a:r>
            <a:r>
              <a:rPr sz="400" spc="-10" dirty="0">
                <a:solidFill>
                  <a:srgbClr val="008000"/>
                </a:solidFill>
                <a:latin typeface="Arial MT"/>
                <a:cs typeface="Arial MT"/>
              </a:rPr>
              <a:t>memory</a:t>
            </a:r>
            <a:r>
              <a:rPr sz="400" spc="500" dirty="0">
                <a:solidFill>
                  <a:srgbClr val="008000"/>
                </a:solidFill>
                <a:latin typeface="Arial MT"/>
                <a:cs typeface="Arial MT"/>
              </a:rPr>
              <a:t> </a:t>
            </a:r>
            <a:r>
              <a:rPr sz="400" spc="-10" dirty="0">
                <a:latin typeface="Arial MT"/>
                <a:cs typeface="Arial MT"/>
              </a:rPr>
              <a:t>temp[lindex]</a:t>
            </a:r>
            <a:r>
              <a:rPr sz="400" spc="70" dirty="0">
                <a:latin typeface="Arial MT"/>
                <a:cs typeface="Arial MT"/>
              </a:rPr>
              <a:t> </a:t>
            </a:r>
            <a:r>
              <a:rPr sz="400" dirty="0">
                <a:latin typeface="Arial MT"/>
                <a:cs typeface="Arial MT"/>
              </a:rPr>
              <a:t>=</a:t>
            </a:r>
            <a:r>
              <a:rPr sz="400" spc="10" dirty="0">
                <a:latin typeface="Arial MT"/>
                <a:cs typeface="Arial MT"/>
              </a:rPr>
              <a:t> </a:t>
            </a:r>
            <a:r>
              <a:rPr sz="400" spc="-10" dirty="0">
                <a:latin typeface="Arial MT"/>
                <a:cs typeface="Arial MT"/>
              </a:rPr>
              <a:t>in[gindex];</a:t>
            </a:r>
            <a:endParaRPr sz="4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400" dirty="0">
                <a:solidFill>
                  <a:srgbClr val="0000FF"/>
                </a:solidFill>
                <a:latin typeface="Arial MT"/>
                <a:cs typeface="Arial MT"/>
              </a:rPr>
              <a:t>if </a:t>
            </a:r>
            <a:r>
              <a:rPr sz="400" spc="-10" dirty="0">
                <a:latin typeface="Arial MT"/>
                <a:cs typeface="Arial MT"/>
              </a:rPr>
              <a:t>(</a:t>
            </a:r>
            <a:r>
              <a:rPr sz="400" spc="-10" dirty="0">
                <a:solidFill>
                  <a:srgbClr val="0000FF"/>
                </a:solidFill>
                <a:latin typeface="Arial MT"/>
                <a:cs typeface="Arial MT"/>
              </a:rPr>
              <a:t>threadIdx</a:t>
            </a:r>
            <a:r>
              <a:rPr sz="400" spc="-10" dirty="0">
                <a:latin typeface="Arial MT"/>
                <a:cs typeface="Arial MT"/>
              </a:rPr>
              <a:t>.x</a:t>
            </a:r>
            <a:r>
              <a:rPr sz="400" spc="55" dirty="0">
                <a:latin typeface="Arial MT"/>
                <a:cs typeface="Arial MT"/>
              </a:rPr>
              <a:t> </a:t>
            </a:r>
            <a:r>
              <a:rPr sz="400" dirty="0">
                <a:latin typeface="Arial MT"/>
                <a:cs typeface="Arial MT"/>
              </a:rPr>
              <a:t>&lt;</a:t>
            </a:r>
            <a:r>
              <a:rPr sz="400" spc="5" dirty="0">
                <a:latin typeface="Arial MT"/>
                <a:cs typeface="Arial MT"/>
              </a:rPr>
              <a:t> </a:t>
            </a:r>
            <a:r>
              <a:rPr sz="400" dirty="0">
                <a:latin typeface="Arial MT"/>
                <a:cs typeface="Arial MT"/>
              </a:rPr>
              <a:t>RADIUS) </a:t>
            </a:r>
            <a:r>
              <a:rPr sz="400" spc="-50" dirty="0">
                <a:latin typeface="Arial MT"/>
                <a:cs typeface="Arial MT"/>
              </a:rPr>
              <a:t>{</a:t>
            </a:r>
            <a:endParaRPr sz="400">
              <a:latin typeface="Arial MT"/>
              <a:cs typeface="Arial MT"/>
            </a:endParaRPr>
          </a:p>
          <a:p>
            <a:pPr marL="192405" marR="5080">
              <a:lnSpc>
                <a:spcPct val="100000"/>
              </a:lnSpc>
            </a:pPr>
            <a:r>
              <a:rPr sz="400" spc="-10" dirty="0">
                <a:latin typeface="Arial MT"/>
                <a:cs typeface="Arial MT"/>
              </a:rPr>
              <a:t>temp[lindex</a:t>
            </a:r>
            <a:r>
              <a:rPr sz="400" spc="50" dirty="0">
                <a:latin typeface="Arial MT"/>
                <a:cs typeface="Arial MT"/>
              </a:rPr>
              <a:t> </a:t>
            </a:r>
            <a:r>
              <a:rPr sz="400" dirty="0">
                <a:latin typeface="Arial MT"/>
                <a:cs typeface="Arial MT"/>
              </a:rPr>
              <a:t>-</a:t>
            </a:r>
            <a:r>
              <a:rPr sz="400" spc="5" dirty="0">
                <a:latin typeface="Arial MT"/>
                <a:cs typeface="Arial MT"/>
              </a:rPr>
              <a:t> </a:t>
            </a:r>
            <a:r>
              <a:rPr sz="400" dirty="0">
                <a:latin typeface="Arial MT"/>
                <a:cs typeface="Arial MT"/>
              </a:rPr>
              <a:t>RADIUS]</a:t>
            </a:r>
            <a:r>
              <a:rPr sz="400" spc="5" dirty="0">
                <a:latin typeface="Arial MT"/>
                <a:cs typeface="Arial MT"/>
              </a:rPr>
              <a:t> </a:t>
            </a:r>
            <a:r>
              <a:rPr sz="400" dirty="0">
                <a:latin typeface="Arial MT"/>
                <a:cs typeface="Arial MT"/>
              </a:rPr>
              <a:t>=</a:t>
            </a:r>
            <a:r>
              <a:rPr sz="400" spc="5" dirty="0">
                <a:latin typeface="Arial MT"/>
                <a:cs typeface="Arial MT"/>
              </a:rPr>
              <a:t> </a:t>
            </a:r>
            <a:r>
              <a:rPr sz="400" spc="-10" dirty="0">
                <a:latin typeface="Arial MT"/>
                <a:cs typeface="Arial MT"/>
              </a:rPr>
              <a:t>in[gindex</a:t>
            </a:r>
            <a:r>
              <a:rPr sz="400" spc="50" dirty="0">
                <a:latin typeface="Arial MT"/>
                <a:cs typeface="Arial MT"/>
              </a:rPr>
              <a:t> </a:t>
            </a:r>
            <a:r>
              <a:rPr sz="400" dirty="0">
                <a:latin typeface="Arial MT"/>
                <a:cs typeface="Arial MT"/>
              </a:rPr>
              <a:t>-</a:t>
            </a:r>
            <a:r>
              <a:rPr sz="400" spc="5" dirty="0">
                <a:latin typeface="Arial MT"/>
                <a:cs typeface="Arial MT"/>
              </a:rPr>
              <a:t> </a:t>
            </a:r>
            <a:r>
              <a:rPr sz="400" spc="-10" dirty="0">
                <a:latin typeface="Arial MT"/>
                <a:cs typeface="Arial MT"/>
              </a:rPr>
              <a:t>RADIUS];</a:t>
            </a:r>
            <a:r>
              <a:rPr sz="400" spc="500" dirty="0">
                <a:latin typeface="Arial MT"/>
                <a:cs typeface="Arial MT"/>
              </a:rPr>
              <a:t> </a:t>
            </a:r>
            <a:r>
              <a:rPr sz="400" spc="-10" dirty="0">
                <a:latin typeface="Arial MT"/>
                <a:cs typeface="Arial MT"/>
              </a:rPr>
              <a:t>temp[lindex</a:t>
            </a:r>
            <a:r>
              <a:rPr sz="400" spc="60" dirty="0">
                <a:latin typeface="Arial MT"/>
                <a:cs typeface="Arial MT"/>
              </a:rPr>
              <a:t> </a:t>
            </a:r>
            <a:r>
              <a:rPr sz="400" dirty="0">
                <a:latin typeface="Arial MT"/>
                <a:cs typeface="Arial MT"/>
              </a:rPr>
              <a:t>+</a:t>
            </a:r>
            <a:r>
              <a:rPr sz="400" spc="15" dirty="0">
                <a:latin typeface="Arial MT"/>
                <a:cs typeface="Arial MT"/>
              </a:rPr>
              <a:t> </a:t>
            </a:r>
            <a:r>
              <a:rPr sz="400" spc="-10" dirty="0">
                <a:latin typeface="Arial MT"/>
                <a:cs typeface="Arial MT"/>
              </a:rPr>
              <a:t>BLOCK_SIZE]</a:t>
            </a:r>
            <a:r>
              <a:rPr sz="400" spc="45" dirty="0">
                <a:latin typeface="Arial MT"/>
                <a:cs typeface="Arial MT"/>
              </a:rPr>
              <a:t> </a:t>
            </a:r>
            <a:r>
              <a:rPr sz="400" dirty="0">
                <a:latin typeface="Arial MT"/>
                <a:cs typeface="Arial MT"/>
              </a:rPr>
              <a:t>=</a:t>
            </a:r>
            <a:r>
              <a:rPr sz="400" spc="25" dirty="0">
                <a:latin typeface="Arial MT"/>
                <a:cs typeface="Arial MT"/>
              </a:rPr>
              <a:t> </a:t>
            </a:r>
            <a:r>
              <a:rPr sz="400" spc="-10" dirty="0">
                <a:latin typeface="Arial MT"/>
                <a:cs typeface="Arial MT"/>
              </a:rPr>
              <a:t>in[gindex</a:t>
            </a:r>
            <a:r>
              <a:rPr sz="400" spc="65" dirty="0">
                <a:latin typeface="Arial MT"/>
                <a:cs typeface="Arial MT"/>
              </a:rPr>
              <a:t> </a:t>
            </a:r>
            <a:r>
              <a:rPr sz="400" dirty="0">
                <a:latin typeface="Arial MT"/>
                <a:cs typeface="Arial MT"/>
              </a:rPr>
              <a:t>+</a:t>
            </a:r>
            <a:r>
              <a:rPr sz="400" spc="15" dirty="0">
                <a:latin typeface="Arial MT"/>
                <a:cs typeface="Arial MT"/>
              </a:rPr>
              <a:t> </a:t>
            </a:r>
            <a:r>
              <a:rPr sz="400" spc="-10" dirty="0">
                <a:latin typeface="Arial MT"/>
                <a:cs typeface="Arial MT"/>
              </a:rPr>
              <a:t>BLOCK_SIZE];</a:t>
            </a:r>
            <a:endParaRPr sz="4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400" spc="-50" dirty="0">
                <a:latin typeface="Arial MT"/>
                <a:cs typeface="Arial MT"/>
              </a:rPr>
              <a:t>}</a:t>
            </a:r>
            <a:endParaRPr sz="400">
              <a:latin typeface="Arial MT"/>
              <a:cs typeface="Arial M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799714" y="2850895"/>
            <a:ext cx="1079500" cy="147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" dirty="0">
                <a:solidFill>
                  <a:srgbClr val="008000"/>
                </a:solidFill>
                <a:latin typeface="Arial MT"/>
                <a:cs typeface="Arial MT"/>
              </a:rPr>
              <a:t>//</a:t>
            </a:r>
            <a:r>
              <a:rPr sz="400" spc="-5" dirty="0">
                <a:solidFill>
                  <a:srgbClr val="008000"/>
                </a:solidFill>
                <a:latin typeface="Arial MT"/>
                <a:cs typeface="Arial MT"/>
              </a:rPr>
              <a:t> </a:t>
            </a:r>
            <a:r>
              <a:rPr sz="400" spc="-10" dirty="0">
                <a:solidFill>
                  <a:srgbClr val="008000"/>
                </a:solidFill>
                <a:latin typeface="Arial MT"/>
                <a:cs typeface="Arial MT"/>
              </a:rPr>
              <a:t>Synchronize</a:t>
            </a:r>
            <a:r>
              <a:rPr sz="400" spc="40" dirty="0">
                <a:solidFill>
                  <a:srgbClr val="008000"/>
                </a:solidFill>
                <a:latin typeface="Arial MT"/>
                <a:cs typeface="Arial MT"/>
              </a:rPr>
              <a:t> </a:t>
            </a:r>
            <a:r>
              <a:rPr sz="400" spc="-10" dirty="0">
                <a:solidFill>
                  <a:srgbClr val="008000"/>
                </a:solidFill>
                <a:latin typeface="Arial MT"/>
                <a:cs typeface="Arial MT"/>
              </a:rPr>
              <a:t>(ensure</a:t>
            </a:r>
            <a:r>
              <a:rPr sz="400" spc="40" dirty="0">
                <a:solidFill>
                  <a:srgbClr val="008000"/>
                </a:solidFill>
                <a:latin typeface="Arial MT"/>
                <a:cs typeface="Arial MT"/>
              </a:rPr>
              <a:t> </a:t>
            </a:r>
            <a:r>
              <a:rPr sz="400" dirty="0">
                <a:solidFill>
                  <a:srgbClr val="008000"/>
                </a:solidFill>
                <a:latin typeface="Arial MT"/>
                <a:cs typeface="Arial MT"/>
              </a:rPr>
              <a:t>all</a:t>
            </a:r>
            <a:r>
              <a:rPr sz="400" spc="15" dirty="0">
                <a:solidFill>
                  <a:srgbClr val="008000"/>
                </a:solidFill>
                <a:latin typeface="Arial MT"/>
                <a:cs typeface="Arial MT"/>
              </a:rPr>
              <a:t> </a:t>
            </a:r>
            <a:r>
              <a:rPr sz="400" dirty="0">
                <a:solidFill>
                  <a:srgbClr val="008000"/>
                </a:solidFill>
                <a:latin typeface="Arial MT"/>
                <a:cs typeface="Arial MT"/>
              </a:rPr>
              <a:t>the</a:t>
            </a:r>
            <a:r>
              <a:rPr sz="400" spc="10" dirty="0">
                <a:solidFill>
                  <a:srgbClr val="008000"/>
                </a:solidFill>
                <a:latin typeface="Arial MT"/>
                <a:cs typeface="Arial MT"/>
              </a:rPr>
              <a:t> </a:t>
            </a:r>
            <a:r>
              <a:rPr sz="400" spc="-10" dirty="0">
                <a:solidFill>
                  <a:srgbClr val="008000"/>
                </a:solidFill>
                <a:latin typeface="Arial MT"/>
                <a:cs typeface="Arial MT"/>
              </a:rPr>
              <a:t>data</a:t>
            </a:r>
            <a:r>
              <a:rPr sz="400" spc="30" dirty="0">
                <a:solidFill>
                  <a:srgbClr val="008000"/>
                </a:solidFill>
                <a:latin typeface="Arial MT"/>
                <a:cs typeface="Arial MT"/>
              </a:rPr>
              <a:t> </a:t>
            </a:r>
            <a:r>
              <a:rPr sz="400" dirty="0">
                <a:solidFill>
                  <a:srgbClr val="008000"/>
                </a:solidFill>
                <a:latin typeface="Arial MT"/>
                <a:cs typeface="Arial MT"/>
              </a:rPr>
              <a:t>is</a:t>
            </a:r>
            <a:r>
              <a:rPr sz="400" spc="-5" dirty="0">
                <a:solidFill>
                  <a:srgbClr val="008000"/>
                </a:solidFill>
                <a:latin typeface="Arial MT"/>
                <a:cs typeface="Arial MT"/>
              </a:rPr>
              <a:t> </a:t>
            </a:r>
            <a:r>
              <a:rPr sz="400" spc="-10" dirty="0">
                <a:solidFill>
                  <a:srgbClr val="008000"/>
                </a:solidFill>
                <a:latin typeface="Arial MT"/>
                <a:cs typeface="Arial MT"/>
              </a:rPr>
              <a:t>available)</a:t>
            </a:r>
            <a:endParaRPr sz="4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400" u="sng" spc="400" dirty="0">
                <a:solidFill>
                  <a:srgbClr val="0000FF"/>
                </a:solidFill>
                <a:uFill>
                  <a:solidFill>
                    <a:srgbClr val="0000FE"/>
                  </a:solidFill>
                </a:uFill>
                <a:latin typeface="Arial MT"/>
                <a:cs typeface="Arial MT"/>
              </a:rPr>
              <a:t> </a:t>
            </a:r>
            <a:r>
              <a:rPr sz="400" spc="-10" dirty="0">
                <a:solidFill>
                  <a:srgbClr val="0000FF"/>
                </a:solidFill>
                <a:latin typeface="Arial MT"/>
                <a:cs typeface="Arial MT"/>
              </a:rPr>
              <a:t>syncthreads</a:t>
            </a:r>
            <a:r>
              <a:rPr sz="400" spc="-10" dirty="0">
                <a:latin typeface="Arial MT"/>
                <a:cs typeface="Arial MT"/>
              </a:rPr>
              <a:t>();</a:t>
            </a:r>
            <a:endParaRPr sz="400">
              <a:latin typeface="Arial MT"/>
              <a:cs typeface="Arial MT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799714" y="3034029"/>
            <a:ext cx="126365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832485">
              <a:lnSpc>
                <a:spcPct val="100000"/>
              </a:lnSpc>
              <a:spcBef>
                <a:spcPts val="95"/>
              </a:spcBef>
            </a:pPr>
            <a:r>
              <a:rPr sz="400" dirty="0">
                <a:solidFill>
                  <a:srgbClr val="008000"/>
                </a:solidFill>
                <a:latin typeface="Arial MT"/>
                <a:cs typeface="Arial MT"/>
              </a:rPr>
              <a:t>//</a:t>
            </a:r>
            <a:r>
              <a:rPr sz="400" spc="-20" dirty="0">
                <a:solidFill>
                  <a:srgbClr val="008000"/>
                </a:solidFill>
                <a:latin typeface="Arial MT"/>
                <a:cs typeface="Arial MT"/>
              </a:rPr>
              <a:t> </a:t>
            </a:r>
            <a:r>
              <a:rPr sz="400" dirty="0">
                <a:solidFill>
                  <a:srgbClr val="008000"/>
                </a:solidFill>
                <a:latin typeface="Arial MT"/>
                <a:cs typeface="Arial MT"/>
              </a:rPr>
              <a:t>Apply the</a:t>
            </a:r>
            <a:r>
              <a:rPr sz="400" spc="-10" dirty="0">
                <a:solidFill>
                  <a:srgbClr val="008000"/>
                </a:solidFill>
                <a:latin typeface="Arial MT"/>
                <a:cs typeface="Arial MT"/>
              </a:rPr>
              <a:t> stencil</a:t>
            </a:r>
            <a:r>
              <a:rPr sz="400" spc="500" dirty="0">
                <a:solidFill>
                  <a:srgbClr val="008000"/>
                </a:solidFill>
                <a:latin typeface="Arial MT"/>
                <a:cs typeface="Arial MT"/>
              </a:rPr>
              <a:t> </a:t>
            </a:r>
            <a:r>
              <a:rPr sz="400" dirty="0">
                <a:solidFill>
                  <a:srgbClr val="0000FF"/>
                </a:solidFill>
                <a:latin typeface="Arial MT"/>
                <a:cs typeface="Arial MT"/>
              </a:rPr>
              <a:t>int</a:t>
            </a:r>
            <a:r>
              <a:rPr sz="400" spc="5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400" spc="-10" dirty="0">
                <a:latin typeface="Arial MT"/>
                <a:cs typeface="Arial MT"/>
              </a:rPr>
              <a:t>result</a:t>
            </a:r>
            <a:r>
              <a:rPr sz="400" spc="25" dirty="0">
                <a:latin typeface="Arial MT"/>
                <a:cs typeface="Arial MT"/>
              </a:rPr>
              <a:t> </a:t>
            </a:r>
            <a:r>
              <a:rPr sz="400" dirty="0">
                <a:latin typeface="Arial MT"/>
                <a:cs typeface="Arial MT"/>
              </a:rPr>
              <a:t>=</a:t>
            </a:r>
            <a:r>
              <a:rPr sz="400" spc="10" dirty="0">
                <a:latin typeface="Arial MT"/>
                <a:cs typeface="Arial MT"/>
              </a:rPr>
              <a:t> </a:t>
            </a:r>
            <a:r>
              <a:rPr sz="400" spc="-25" dirty="0">
                <a:latin typeface="Arial MT"/>
                <a:cs typeface="Arial MT"/>
              </a:rPr>
              <a:t>0;</a:t>
            </a:r>
            <a:endParaRPr sz="400">
              <a:latin typeface="Arial MT"/>
              <a:cs typeface="Arial MT"/>
            </a:endParaRPr>
          </a:p>
          <a:p>
            <a:pPr marL="192405" marR="5080" indent="-180340">
              <a:lnSpc>
                <a:spcPct val="100000"/>
              </a:lnSpc>
            </a:pPr>
            <a:r>
              <a:rPr sz="400" dirty="0">
                <a:solidFill>
                  <a:srgbClr val="0000FF"/>
                </a:solidFill>
                <a:latin typeface="Arial MT"/>
                <a:cs typeface="Arial MT"/>
              </a:rPr>
              <a:t>for</a:t>
            </a:r>
            <a:r>
              <a:rPr sz="400" spc="5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400" dirty="0">
                <a:latin typeface="Arial MT"/>
                <a:cs typeface="Arial MT"/>
              </a:rPr>
              <a:t>(</a:t>
            </a:r>
            <a:r>
              <a:rPr sz="400" dirty="0">
                <a:solidFill>
                  <a:srgbClr val="0000FF"/>
                </a:solidFill>
                <a:latin typeface="Arial MT"/>
                <a:cs typeface="Arial MT"/>
              </a:rPr>
              <a:t>int</a:t>
            </a:r>
            <a:r>
              <a:rPr sz="400" spc="5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400" spc="-10" dirty="0">
                <a:latin typeface="Arial MT"/>
                <a:cs typeface="Arial MT"/>
              </a:rPr>
              <a:t>offset</a:t>
            </a:r>
            <a:r>
              <a:rPr sz="400" spc="20" dirty="0">
                <a:latin typeface="Arial MT"/>
                <a:cs typeface="Arial MT"/>
              </a:rPr>
              <a:t> </a:t>
            </a:r>
            <a:r>
              <a:rPr sz="400" dirty="0">
                <a:latin typeface="Arial MT"/>
                <a:cs typeface="Arial MT"/>
              </a:rPr>
              <a:t>=</a:t>
            </a:r>
            <a:r>
              <a:rPr sz="400" spc="-5" dirty="0">
                <a:latin typeface="Arial MT"/>
                <a:cs typeface="Arial MT"/>
              </a:rPr>
              <a:t> </a:t>
            </a:r>
            <a:r>
              <a:rPr sz="400" spc="-10" dirty="0">
                <a:latin typeface="Arial MT"/>
                <a:cs typeface="Arial MT"/>
              </a:rPr>
              <a:t>-</a:t>
            </a:r>
            <a:r>
              <a:rPr sz="400" dirty="0">
                <a:latin typeface="Arial MT"/>
                <a:cs typeface="Arial MT"/>
              </a:rPr>
              <a:t>RADIUS ;</a:t>
            </a:r>
            <a:r>
              <a:rPr sz="400" spc="-5" dirty="0">
                <a:latin typeface="Arial MT"/>
                <a:cs typeface="Arial MT"/>
              </a:rPr>
              <a:t> </a:t>
            </a:r>
            <a:r>
              <a:rPr sz="400" spc="-10" dirty="0">
                <a:latin typeface="Arial MT"/>
                <a:cs typeface="Arial MT"/>
              </a:rPr>
              <a:t>offset</a:t>
            </a:r>
            <a:r>
              <a:rPr sz="400" spc="5" dirty="0">
                <a:latin typeface="Arial MT"/>
                <a:cs typeface="Arial MT"/>
              </a:rPr>
              <a:t> </a:t>
            </a:r>
            <a:r>
              <a:rPr sz="400" dirty="0">
                <a:latin typeface="Arial MT"/>
                <a:cs typeface="Arial MT"/>
              </a:rPr>
              <a:t>&lt;=</a:t>
            </a:r>
            <a:r>
              <a:rPr sz="400" spc="5" dirty="0">
                <a:latin typeface="Arial MT"/>
                <a:cs typeface="Arial MT"/>
              </a:rPr>
              <a:t> </a:t>
            </a:r>
            <a:r>
              <a:rPr sz="400" dirty="0">
                <a:latin typeface="Arial MT"/>
                <a:cs typeface="Arial MT"/>
              </a:rPr>
              <a:t>RADIUS</a:t>
            </a:r>
            <a:r>
              <a:rPr sz="400" spc="-5" dirty="0">
                <a:latin typeface="Arial MT"/>
                <a:cs typeface="Arial MT"/>
              </a:rPr>
              <a:t> </a:t>
            </a:r>
            <a:r>
              <a:rPr sz="400" dirty="0">
                <a:latin typeface="Arial MT"/>
                <a:cs typeface="Arial MT"/>
              </a:rPr>
              <a:t>;</a:t>
            </a:r>
            <a:r>
              <a:rPr sz="400" spc="-15" dirty="0">
                <a:latin typeface="Arial MT"/>
                <a:cs typeface="Arial MT"/>
              </a:rPr>
              <a:t> </a:t>
            </a:r>
            <a:r>
              <a:rPr sz="400" spc="-10" dirty="0">
                <a:latin typeface="Arial MT"/>
                <a:cs typeface="Arial MT"/>
              </a:rPr>
              <a:t>offset++)</a:t>
            </a:r>
            <a:r>
              <a:rPr sz="400" spc="500" dirty="0">
                <a:latin typeface="Arial MT"/>
                <a:cs typeface="Arial MT"/>
              </a:rPr>
              <a:t> </a:t>
            </a:r>
            <a:r>
              <a:rPr sz="400" dirty="0">
                <a:latin typeface="Arial MT"/>
                <a:cs typeface="Arial MT"/>
              </a:rPr>
              <a:t>result</a:t>
            </a:r>
            <a:r>
              <a:rPr sz="400" spc="20" dirty="0">
                <a:latin typeface="Arial MT"/>
                <a:cs typeface="Arial MT"/>
              </a:rPr>
              <a:t> </a:t>
            </a:r>
            <a:r>
              <a:rPr sz="400" dirty="0">
                <a:latin typeface="Arial MT"/>
                <a:cs typeface="Arial MT"/>
              </a:rPr>
              <a:t>+= </a:t>
            </a:r>
            <a:r>
              <a:rPr sz="400" spc="-10" dirty="0">
                <a:latin typeface="Arial MT"/>
                <a:cs typeface="Arial MT"/>
              </a:rPr>
              <a:t>temp[lindex</a:t>
            </a:r>
            <a:r>
              <a:rPr sz="400" spc="35" dirty="0">
                <a:latin typeface="Arial MT"/>
                <a:cs typeface="Arial MT"/>
              </a:rPr>
              <a:t> </a:t>
            </a:r>
            <a:r>
              <a:rPr sz="400" dirty="0">
                <a:latin typeface="Arial MT"/>
                <a:cs typeface="Arial MT"/>
              </a:rPr>
              <a:t>+</a:t>
            </a:r>
            <a:r>
              <a:rPr sz="400" spc="-10" dirty="0">
                <a:latin typeface="Arial MT"/>
                <a:cs typeface="Arial MT"/>
              </a:rPr>
              <a:t> offset];</a:t>
            </a:r>
            <a:endParaRPr sz="400">
              <a:latin typeface="Arial MT"/>
              <a:cs typeface="Arial MT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799714" y="3338829"/>
            <a:ext cx="469265" cy="147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400" dirty="0">
                <a:solidFill>
                  <a:srgbClr val="008000"/>
                </a:solidFill>
                <a:latin typeface="Arial MT"/>
                <a:cs typeface="Arial MT"/>
              </a:rPr>
              <a:t>//</a:t>
            </a:r>
            <a:r>
              <a:rPr sz="400" spc="-35" dirty="0">
                <a:solidFill>
                  <a:srgbClr val="008000"/>
                </a:solidFill>
                <a:latin typeface="Arial MT"/>
                <a:cs typeface="Arial MT"/>
              </a:rPr>
              <a:t> </a:t>
            </a:r>
            <a:r>
              <a:rPr sz="400" dirty="0">
                <a:solidFill>
                  <a:srgbClr val="008000"/>
                </a:solidFill>
                <a:latin typeface="Arial MT"/>
                <a:cs typeface="Arial MT"/>
              </a:rPr>
              <a:t>Store</a:t>
            </a:r>
            <a:r>
              <a:rPr sz="400" spc="5" dirty="0">
                <a:solidFill>
                  <a:srgbClr val="008000"/>
                </a:solidFill>
                <a:latin typeface="Arial MT"/>
                <a:cs typeface="Arial MT"/>
              </a:rPr>
              <a:t> </a:t>
            </a:r>
            <a:r>
              <a:rPr sz="400" dirty="0">
                <a:solidFill>
                  <a:srgbClr val="008000"/>
                </a:solidFill>
                <a:latin typeface="Arial MT"/>
                <a:cs typeface="Arial MT"/>
              </a:rPr>
              <a:t>the</a:t>
            </a:r>
            <a:r>
              <a:rPr sz="400" spc="-10" dirty="0">
                <a:solidFill>
                  <a:srgbClr val="008000"/>
                </a:solidFill>
                <a:latin typeface="Arial MT"/>
                <a:cs typeface="Arial MT"/>
              </a:rPr>
              <a:t> result</a:t>
            </a:r>
            <a:r>
              <a:rPr sz="400" spc="500" dirty="0">
                <a:solidFill>
                  <a:srgbClr val="008000"/>
                </a:solidFill>
                <a:latin typeface="Arial MT"/>
                <a:cs typeface="Arial MT"/>
              </a:rPr>
              <a:t> </a:t>
            </a:r>
            <a:r>
              <a:rPr sz="400" spc="-10" dirty="0">
                <a:latin typeface="Arial MT"/>
                <a:cs typeface="Arial MT"/>
              </a:rPr>
              <a:t>out[gindex]</a:t>
            </a:r>
            <a:r>
              <a:rPr sz="400" spc="55" dirty="0">
                <a:latin typeface="Arial MT"/>
                <a:cs typeface="Arial MT"/>
              </a:rPr>
              <a:t> </a:t>
            </a:r>
            <a:r>
              <a:rPr sz="400" dirty="0">
                <a:latin typeface="Arial MT"/>
                <a:cs typeface="Arial MT"/>
              </a:rPr>
              <a:t>=</a:t>
            </a:r>
            <a:r>
              <a:rPr sz="400" spc="15" dirty="0">
                <a:latin typeface="Arial MT"/>
                <a:cs typeface="Arial MT"/>
              </a:rPr>
              <a:t> </a:t>
            </a:r>
            <a:r>
              <a:rPr sz="400" spc="-10" dirty="0">
                <a:latin typeface="Arial MT"/>
                <a:cs typeface="Arial MT"/>
              </a:rPr>
              <a:t>result;</a:t>
            </a:r>
            <a:endParaRPr sz="400">
              <a:latin typeface="Arial MT"/>
              <a:cs typeface="Arial MT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619501" y="3460750"/>
            <a:ext cx="42545" cy="863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" spc="-50" dirty="0">
                <a:latin typeface="Arial MT"/>
                <a:cs typeface="Arial MT"/>
              </a:rPr>
              <a:t>}</a:t>
            </a:r>
            <a:endParaRPr sz="400">
              <a:latin typeface="Arial MT"/>
              <a:cs typeface="Arial MT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619501" y="3582670"/>
            <a:ext cx="593090" cy="20827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92405" marR="5080" indent="-180340">
              <a:lnSpc>
                <a:spcPct val="100000"/>
              </a:lnSpc>
              <a:spcBef>
                <a:spcPts val="95"/>
              </a:spcBef>
            </a:pPr>
            <a:r>
              <a:rPr sz="400" spc="-10" dirty="0">
                <a:solidFill>
                  <a:srgbClr val="0000FF"/>
                </a:solidFill>
                <a:latin typeface="Arial MT"/>
                <a:cs typeface="Arial MT"/>
              </a:rPr>
              <a:t>void</a:t>
            </a:r>
            <a:r>
              <a:rPr sz="400" spc="45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400" spc="-10" dirty="0">
                <a:latin typeface="Arial MT"/>
                <a:cs typeface="Arial MT"/>
              </a:rPr>
              <a:t>fill_ints(</a:t>
            </a:r>
            <a:r>
              <a:rPr sz="400" spc="-10" dirty="0">
                <a:solidFill>
                  <a:srgbClr val="0000FF"/>
                </a:solidFill>
                <a:latin typeface="Arial MT"/>
                <a:cs typeface="Arial MT"/>
              </a:rPr>
              <a:t>int</a:t>
            </a:r>
            <a:r>
              <a:rPr sz="400" spc="35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400" dirty="0">
                <a:latin typeface="Arial MT"/>
                <a:cs typeface="Arial MT"/>
              </a:rPr>
              <a:t>*x,</a:t>
            </a:r>
            <a:r>
              <a:rPr sz="400" spc="15" dirty="0">
                <a:latin typeface="Arial MT"/>
                <a:cs typeface="Arial MT"/>
              </a:rPr>
              <a:t> </a:t>
            </a:r>
            <a:r>
              <a:rPr sz="400" dirty="0">
                <a:solidFill>
                  <a:srgbClr val="0000FF"/>
                </a:solidFill>
                <a:latin typeface="Arial MT"/>
                <a:cs typeface="Arial MT"/>
              </a:rPr>
              <a:t>int</a:t>
            </a:r>
            <a:r>
              <a:rPr sz="400" spc="10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400" dirty="0">
                <a:latin typeface="Arial MT"/>
                <a:cs typeface="Arial MT"/>
              </a:rPr>
              <a:t>n) </a:t>
            </a:r>
            <a:r>
              <a:rPr sz="400" spc="-50" dirty="0">
                <a:latin typeface="Arial MT"/>
                <a:cs typeface="Arial MT"/>
              </a:rPr>
              <a:t>{</a:t>
            </a:r>
            <a:r>
              <a:rPr sz="400" spc="500" dirty="0">
                <a:latin typeface="Arial MT"/>
                <a:cs typeface="Arial MT"/>
              </a:rPr>
              <a:t> </a:t>
            </a:r>
            <a:r>
              <a:rPr sz="400" spc="-10" dirty="0">
                <a:latin typeface="Arial MT"/>
                <a:cs typeface="Arial MT"/>
              </a:rPr>
              <a:t>fill_n(x,</a:t>
            </a:r>
            <a:r>
              <a:rPr sz="400" spc="50" dirty="0">
                <a:latin typeface="Arial MT"/>
                <a:cs typeface="Arial MT"/>
              </a:rPr>
              <a:t> </a:t>
            </a:r>
            <a:r>
              <a:rPr sz="400" dirty="0">
                <a:latin typeface="Arial MT"/>
                <a:cs typeface="Arial MT"/>
              </a:rPr>
              <a:t>n,</a:t>
            </a:r>
            <a:r>
              <a:rPr sz="400" spc="5" dirty="0">
                <a:latin typeface="Arial MT"/>
                <a:cs typeface="Arial MT"/>
              </a:rPr>
              <a:t> </a:t>
            </a:r>
            <a:r>
              <a:rPr sz="400" spc="-25" dirty="0">
                <a:latin typeface="Arial MT"/>
                <a:cs typeface="Arial MT"/>
              </a:rPr>
              <a:t>1);</a:t>
            </a:r>
            <a:endParaRPr sz="4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400" spc="-50" dirty="0">
                <a:latin typeface="Arial MT"/>
                <a:cs typeface="Arial MT"/>
              </a:rPr>
              <a:t>}</a:t>
            </a:r>
            <a:endParaRPr sz="400">
              <a:latin typeface="Arial MT"/>
              <a:cs typeface="Arial MT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619501" y="3826509"/>
            <a:ext cx="128651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" dirty="0">
                <a:solidFill>
                  <a:srgbClr val="0000FF"/>
                </a:solidFill>
                <a:latin typeface="Arial MT"/>
                <a:cs typeface="Arial MT"/>
              </a:rPr>
              <a:t>int</a:t>
            </a:r>
            <a:r>
              <a:rPr sz="400" spc="10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400" spc="-10" dirty="0">
                <a:latin typeface="Arial MT"/>
                <a:cs typeface="Arial MT"/>
              </a:rPr>
              <a:t>main(</a:t>
            </a:r>
            <a:r>
              <a:rPr sz="400" spc="-10" dirty="0">
                <a:solidFill>
                  <a:srgbClr val="0000FF"/>
                </a:solidFill>
                <a:latin typeface="Arial MT"/>
                <a:cs typeface="Arial MT"/>
              </a:rPr>
              <a:t>void</a:t>
            </a:r>
            <a:r>
              <a:rPr sz="400" spc="-10" dirty="0">
                <a:latin typeface="Arial MT"/>
                <a:cs typeface="Arial MT"/>
              </a:rPr>
              <a:t>)</a:t>
            </a:r>
            <a:r>
              <a:rPr sz="400" spc="45" dirty="0">
                <a:latin typeface="Arial MT"/>
                <a:cs typeface="Arial MT"/>
              </a:rPr>
              <a:t> </a:t>
            </a:r>
            <a:r>
              <a:rPr sz="400" spc="-50" dirty="0">
                <a:latin typeface="Arial MT"/>
                <a:cs typeface="Arial MT"/>
              </a:rPr>
              <a:t>{</a:t>
            </a:r>
            <a:endParaRPr sz="400">
              <a:latin typeface="Arial MT"/>
              <a:cs typeface="Arial MT"/>
            </a:endParaRPr>
          </a:p>
          <a:p>
            <a:pPr marL="192405">
              <a:lnSpc>
                <a:spcPct val="100000"/>
              </a:lnSpc>
              <a:tabLst>
                <a:tab pos="652780" algn="l"/>
              </a:tabLst>
            </a:pPr>
            <a:r>
              <a:rPr sz="400" dirty="0">
                <a:solidFill>
                  <a:srgbClr val="0000FF"/>
                </a:solidFill>
                <a:latin typeface="Arial MT"/>
                <a:cs typeface="Arial MT"/>
              </a:rPr>
              <a:t>int</a:t>
            </a:r>
            <a:r>
              <a:rPr sz="400" spc="-5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400" dirty="0">
                <a:latin typeface="Arial MT"/>
                <a:cs typeface="Arial MT"/>
              </a:rPr>
              <a:t>*in,</a:t>
            </a:r>
            <a:r>
              <a:rPr sz="400" spc="-15" dirty="0">
                <a:latin typeface="Arial MT"/>
                <a:cs typeface="Arial MT"/>
              </a:rPr>
              <a:t> </a:t>
            </a:r>
            <a:r>
              <a:rPr sz="400" spc="-10" dirty="0">
                <a:latin typeface="Arial MT"/>
                <a:cs typeface="Arial MT"/>
              </a:rPr>
              <a:t>*out;</a:t>
            </a:r>
            <a:r>
              <a:rPr sz="400" dirty="0">
                <a:latin typeface="Arial MT"/>
                <a:cs typeface="Arial MT"/>
              </a:rPr>
              <a:t>	</a:t>
            </a:r>
            <a:r>
              <a:rPr sz="400" dirty="0">
                <a:solidFill>
                  <a:srgbClr val="008000"/>
                </a:solidFill>
                <a:latin typeface="Arial MT"/>
                <a:cs typeface="Arial MT"/>
              </a:rPr>
              <a:t>//</a:t>
            </a:r>
            <a:r>
              <a:rPr sz="400" spc="-15" dirty="0">
                <a:solidFill>
                  <a:srgbClr val="008000"/>
                </a:solidFill>
                <a:latin typeface="Arial MT"/>
                <a:cs typeface="Arial MT"/>
              </a:rPr>
              <a:t> </a:t>
            </a:r>
            <a:r>
              <a:rPr sz="400" dirty="0">
                <a:solidFill>
                  <a:srgbClr val="008000"/>
                </a:solidFill>
                <a:latin typeface="Arial MT"/>
                <a:cs typeface="Arial MT"/>
              </a:rPr>
              <a:t>host</a:t>
            </a:r>
            <a:r>
              <a:rPr sz="400" spc="5" dirty="0">
                <a:solidFill>
                  <a:srgbClr val="008000"/>
                </a:solidFill>
                <a:latin typeface="Arial MT"/>
                <a:cs typeface="Arial MT"/>
              </a:rPr>
              <a:t> </a:t>
            </a:r>
            <a:r>
              <a:rPr sz="400" spc="-10" dirty="0">
                <a:solidFill>
                  <a:srgbClr val="008000"/>
                </a:solidFill>
                <a:latin typeface="Arial MT"/>
                <a:cs typeface="Arial MT"/>
              </a:rPr>
              <a:t>copies</a:t>
            </a:r>
            <a:r>
              <a:rPr sz="400" spc="20" dirty="0">
                <a:solidFill>
                  <a:srgbClr val="008000"/>
                </a:solidFill>
                <a:latin typeface="Arial MT"/>
                <a:cs typeface="Arial MT"/>
              </a:rPr>
              <a:t> </a:t>
            </a:r>
            <a:r>
              <a:rPr sz="400" dirty="0">
                <a:solidFill>
                  <a:srgbClr val="008000"/>
                </a:solidFill>
                <a:latin typeface="Arial MT"/>
                <a:cs typeface="Arial MT"/>
              </a:rPr>
              <a:t>of</a:t>
            </a:r>
            <a:r>
              <a:rPr sz="400" spc="5" dirty="0">
                <a:solidFill>
                  <a:srgbClr val="008000"/>
                </a:solidFill>
                <a:latin typeface="Arial MT"/>
                <a:cs typeface="Arial MT"/>
              </a:rPr>
              <a:t> </a:t>
            </a:r>
            <a:r>
              <a:rPr sz="400" dirty="0">
                <a:solidFill>
                  <a:srgbClr val="008000"/>
                </a:solidFill>
                <a:latin typeface="Arial MT"/>
                <a:cs typeface="Arial MT"/>
              </a:rPr>
              <a:t>a,</a:t>
            </a:r>
            <a:r>
              <a:rPr sz="400" spc="-5" dirty="0">
                <a:solidFill>
                  <a:srgbClr val="008000"/>
                </a:solidFill>
                <a:latin typeface="Arial MT"/>
                <a:cs typeface="Arial MT"/>
              </a:rPr>
              <a:t> </a:t>
            </a:r>
            <a:r>
              <a:rPr sz="400" dirty="0">
                <a:solidFill>
                  <a:srgbClr val="008000"/>
                </a:solidFill>
                <a:latin typeface="Arial MT"/>
                <a:cs typeface="Arial MT"/>
              </a:rPr>
              <a:t>b,</a:t>
            </a:r>
            <a:r>
              <a:rPr sz="400" spc="-10" dirty="0">
                <a:solidFill>
                  <a:srgbClr val="008000"/>
                </a:solidFill>
                <a:latin typeface="Arial MT"/>
                <a:cs typeface="Arial MT"/>
              </a:rPr>
              <a:t> </a:t>
            </a:r>
            <a:r>
              <a:rPr sz="400" spc="-50" dirty="0">
                <a:solidFill>
                  <a:srgbClr val="008000"/>
                </a:solidFill>
                <a:latin typeface="Arial MT"/>
                <a:cs typeface="Arial MT"/>
              </a:rPr>
              <a:t>c</a:t>
            </a:r>
            <a:endParaRPr sz="400">
              <a:latin typeface="Arial MT"/>
              <a:cs typeface="Arial MT"/>
            </a:endParaRPr>
          </a:p>
          <a:p>
            <a:pPr marL="192405" marR="5080">
              <a:lnSpc>
                <a:spcPct val="100000"/>
              </a:lnSpc>
              <a:tabLst>
                <a:tab pos="710565" algn="l"/>
              </a:tabLst>
            </a:pPr>
            <a:r>
              <a:rPr sz="400" dirty="0">
                <a:solidFill>
                  <a:srgbClr val="0000FF"/>
                </a:solidFill>
                <a:latin typeface="Arial MT"/>
                <a:cs typeface="Arial MT"/>
              </a:rPr>
              <a:t>int</a:t>
            </a:r>
            <a:r>
              <a:rPr sz="400" spc="-15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400" dirty="0">
                <a:latin typeface="Arial MT"/>
                <a:cs typeface="Arial MT"/>
              </a:rPr>
              <a:t>*d_in,</a:t>
            </a:r>
            <a:r>
              <a:rPr sz="400" spc="5" dirty="0">
                <a:latin typeface="Arial MT"/>
                <a:cs typeface="Arial MT"/>
              </a:rPr>
              <a:t> </a:t>
            </a:r>
            <a:r>
              <a:rPr sz="400" spc="-10" dirty="0">
                <a:latin typeface="Arial MT"/>
                <a:cs typeface="Arial MT"/>
              </a:rPr>
              <a:t>*d_out;</a:t>
            </a:r>
            <a:r>
              <a:rPr sz="400" dirty="0">
                <a:latin typeface="Arial MT"/>
                <a:cs typeface="Arial MT"/>
              </a:rPr>
              <a:t>	</a:t>
            </a:r>
            <a:r>
              <a:rPr sz="400" dirty="0">
                <a:solidFill>
                  <a:srgbClr val="008000"/>
                </a:solidFill>
                <a:latin typeface="Arial MT"/>
                <a:cs typeface="Arial MT"/>
              </a:rPr>
              <a:t>//</a:t>
            </a:r>
            <a:r>
              <a:rPr sz="400" spc="-10" dirty="0">
                <a:solidFill>
                  <a:srgbClr val="008000"/>
                </a:solidFill>
                <a:latin typeface="Arial MT"/>
                <a:cs typeface="Arial MT"/>
              </a:rPr>
              <a:t> device</a:t>
            </a:r>
            <a:r>
              <a:rPr sz="400" spc="20" dirty="0">
                <a:solidFill>
                  <a:srgbClr val="008000"/>
                </a:solidFill>
                <a:latin typeface="Arial MT"/>
                <a:cs typeface="Arial MT"/>
              </a:rPr>
              <a:t> </a:t>
            </a:r>
            <a:r>
              <a:rPr sz="400" spc="-10" dirty="0">
                <a:solidFill>
                  <a:srgbClr val="008000"/>
                </a:solidFill>
                <a:latin typeface="Arial MT"/>
                <a:cs typeface="Arial MT"/>
              </a:rPr>
              <a:t>copies</a:t>
            </a:r>
            <a:r>
              <a:rPr sz="400" spc="30" dirty="0">
                <a:solidFill>
                  <a:srgbClr val="008000"/>
                </a:solidFill>
                <a:latin typeface="Arial MT"/>
                <a:cs typeface="Arial MT"/>
              </a:rPr>
              <a:t> </a:t>
            </a:r>
            <a:r>
              <a:rPr sz="400" dirty="0">
                <a:solidFill>
                  <a:srgbClr val="008000"/>
                </a:solidFill>
                <a:latin typeface="Arial MT"/>
                <a:cs typeface="Arial MT"/>
              </a:rPr>
              <a:t>of</a:t>
            </a:r>
            <a:r>
              <a:rPr sz="400" spc="10" dirty="0">
                <a:solidFill>
                  <a:srgbClr val="008000"/>
                </a:solidFill>
                <a:latin typeface="Arial MT"/>
                <a:cs typeface="Arial MT"/>
              </a:rPr>
              <a:t> </a:t>
            </a:r>
            <a:r>
              <a:rPr sz="400" dirty="0">
                <a:solidFill>
                  <a:srgbClr val="008000"/>
                </a:solidFill>
                <a:latin typeface="Arial MT"/>
                <a:cs typeface="Arial MT"/>
              </a:rPr>
              <a:t>a, b, </a:t>
            </a:r>
            <a:r>
              <a:rPr sz="400" spc="-50" dirty="0">
                <a:solidFill>
                  <a:srgbClr val="008000"/>
                </a:solidFill>
                <a:latin typeface="Arial MT"/>
                <a:cs typeface="Arial MT"/>
              </a:rPr>
              <a:t>c</a:t>
            </a:r>
            <a:r>
              <a:rPr sz="400" spc="500" dirty="0">
                <a:solidFill>
                  <a:srgbClr val="008000"/>
                </a:solidFill>
                <a:latin typeface="Arial MT"/>
                <a:cs typeface="Arial MT"/>
              </a:rPr>
              <a:t> </a:t>
            </a:r>
            <a:r>
              <a:rPr sz="400" dirty="0">
                <a:solidFill>
                  <a:srgbClr val="0000FF"/>
                </a:solidFill>
                <a:latin typeface="Arial MT"/>
                <a:cs typeface="Arial MT"/>
              </a:rPr>
              <a:t>int </a:t>
            </a:r>
            <a:r>
              <a:rPr sz="400" dirty="0">
                <a:latin typeface="Arial MT"/>
                <a:cs typeface="Arial MT"/>
              </a:rPr>
              <a:t>size =</a:t>
            </a:r>
            <a:r>
              <a:rPr sz="400" spc="-5" dirty="0">
                <a:latin typeface="Arial MT"/>
                <a:cs typeface="Arial MT"/>
              </a:rPr>
              <a:t> </a:t>
            </a:r>
            <a:r>
              <a:rPr sz="400" dirty="0">
                <a:latin typeface="Arial MT"/>
                <a:cs typeface="Arial MT"/>
              </a:rPr>
              <a:t>(N</a:t>
            </a:r>
            <a:r>
              <a:rPr sz="400" spc="-15" dirty="0">
                <a:latin typeface="Arial MT"/>
                <a:cs typeface="Arial MT"/>
              </a:rPr>
              <a:t> </a:t>
            </a:r>
            <a:r>
              <a:rPr sz="400" dirty="0">
                <a:latin typeface="Arial MT"/>
                <a:cs typeface="Arial MT"/>
              </a:rPr>
              <a:t>+ 2*RADIUS)</a:t>
            </a:r>
            <a:r>
              <a:rPr sz="400" spc="-5" dirty="0">
                <a:latin typeface="Arial MT"/>
                <a:cs typeface="Arial MT"/>
              </a:rPr>
              <a:t> </a:t>
            </a:r>
            <a:r>
              <a:rPr sz="400" dirty="0">
                <a:latin typeface="Arial MT"/>
                <a:cs typeface="Arial MT"/>
              </a:rPr>
              <a:t>*</a:t>
            </a:r>
            <a:r>
              <a:rPr sz="400" spc="-15" dirty="0">
                <a:latin typeface="Arial MT"/>
                <a:cs typeface="Arial MT"/>
              </a:rPr>
              <a:t> </a:t>
            </a:r>
            <a:r>
              <a:rPr sz="400" spc="-10" dirty="0">
                <a:solidFill>
                  <a:srgbClr val="0000FF"/>
                </a:solidFill>
                <a:latin typeface="Arial MT"/>
                <a:cs typeface="Arial MT"/>
              </a:rPr>
              <a:t>sizeof</a:t>
            </a:r>
            <a:r>
              <a:rPr sz="400" spc="-10" dirty="0">
                <a:latin typeface="Arial MT"/>
                <a:cs typeface="Arial MT"/>
              </a:rPr>
              <a:t>(</a:t>
            </a:r>
            <a:r>
              <a:rPr sz="400" spc="-10" dirty="0">
                <a:solidFill>
                  <a:srgbClr val="0000FF"/>
                </a:solidFill>
                <a:latin typeface="Arial MT"/>
                <a:cs typeface="Arial MT"/>
              </a:rPr>
              <a:t>int</a:t>
            </a:r>
            <a:r>
              <a:rPr sz="400" spc="-10" dirty="0">
                <a:latin typeface="Arial MT"/>
                <a:cs typeface="Arial MT"/>
              </a:rPr>
              <a:t>);</a:t>
            </a:r>
            <a:endParaRPr sz="400">
              <a:latin typeface="Arial MT"/>
              <a:cs typeface="Arial MT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799714" y="4131309"/>
            <a:ext cx="1216025" cy="20827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" dirty="0">
                <a:solidFill>
                  <a:srgbClr val="008000"/>
                </a:solidFill>
                <a:latin typeface="Arial MT"/>
                <a:cs typeface="Arial MT"/>
              </a:rPr>
              <a:t>//</a:t>
            </a:r>
            <a:r>
              <a:rPr sz="400" spc="-25" dirty="0">
                <a:solidFill>
                  <a:srgbClr val="008000"/>
                </a:solidFill>
                <a:latin typeface="Arial MT"/>
                <a:cs typeface="Arial MT"/>
              </a:rPr>
              <a:t> </a:t>
            </a:r>
            <a:r>
              <a:rPr sz="400" dirty="0">
                <a:solidFill>
                  <a:srgbClr val="008000"/>
                </a:solidFill>
                <a:latin typeface="Arial MT"/>
                <a:cs typeface="Arial MT"/>
              </a:rPr>
              <a:t>Alloc</a:t>
            </a:r>
            <a:r>
              <a:rPr sz="400" spc="-10" dirty="0">
                <a:solidFill>
                  <a:srgbClr val="008000"/>
                </a:solidFill>
                <a:latin typeface="Arial MT"/>
                <a:cs typeface="Arial MT"/>
              </a:rPr>
              <a:t> </a:t>
            </a:r>
            <a:r>
              <a:rPr sz="400" dirty="0">
                <a:solidFill>
                  <a:srgbClr val="008000"/>
                </a:solidFill>
                <a:latin typeface="Arial MT"/>
                <a:cs typeface="Arial MT"/>
              </a:rPr>
              <a:t>space</a:t>
            </a:r>
            <a:r>
              <a:rPr sz="400" spc="-5" dirty="0">
                <a:solidFill>
                  <a:srgbClr val="008000"/>
                </a:solidFill>
                <a:latin typeface="Arial MT"/>
                <a:cs typeface="Arial MT"/>
              </a:rPr>
              <a:t> </a:t>
            </a:r>
            <a:r>
              <a:rPr sz="400" dirty="0">
                <a:solidFill>
                  <a:srgbClr val="008000"/>
                </a:solidFill>
                <a:latin typeface="Arial MT"/>
                <a:cs typeface="Arial MT"/>
              </a:rPr>
              <a:t>for</a:t>
            </a:r>
            <a:r>
              <a:rPr sz="400" spc="-15" dirty="0">
                <a:solidFill>
                  <a:srgbClr val="008000"/>
                </a:solidFill>
                <a:latin typeface="Arial MT"/>
                <a:cs typeface="Arial MT"/>
              </a:rPr>
              <a:t> </a:t>
            </a:r>
            <a:r>
              <a:rPr sz="400" dirty="0">
                <a:solidFill>
                  <a:srgbClr val="008000"/>
                </a:solidFill>
                <a:latin typeface="Arial MT"/>
                <a:cs typeface="Arial MT"/>
              </a:rPr>
              <a:t>host </a:t>
            </a:r>
            <a:r>
              <a:rPr sz="400" spc="-10" dirty="0">
                <a:solidFill>
                  <a:srgbClr val="008000"/>
                </a:solidFill>
                <a:latin typeface="Arial MT"/>
                <a:cs typeface="Arial MT"/>
              </a:rPr>
              <a:t>copies</a:t>
            </a:r>
            <a:r>
              <a:rPr sz="400" spc="10" dirty="0">
                <a:solidFill>
                  <a:srgbClr val="008000"/>
                </a:solidFill>
                <a:latin typeface="Arial MT"/>
                <a:cs typeface="Arial MT"/>
              </a:rPr>
              <a:t> </a:t>
            </a:r>
            <a:r>
              <a:rPr sz="400" dirty="0">
                <a:solidFill>
                  <a:srgbClr val="008000"/>
                </a:solidFill>
                <a:latin typeface="Arial MT"/>
                <a:cs typeface="Arial MT"/>
              </a:rPr>
              <a:t>and</a:t>
            </a:r>
            <a:r>
              <a:rPr sz="400" spc="5" dirty="0">
                <a:solidFill>
                  <a:srgbClr val="008000"/>
                </a:solidFill>
                <a:latin typeface="Arial MT"/>
                <a:cs typeface="Arial MT"/>
              </a:rPr>
              <a:t> </a:t>
            </a:r>
            <a:r>
              <a:rPr sz="400" dirty="0">
                <a:solidFill>
                  <a:srgbClr val="008000"/>
                </a:solidFill>
                <a:latin typeface="Arial MT"/>
                <a:cs typeface="Arial MT"/>
              </a:rPr>
              <a:t>setup </a:t>
            </a:r>
            <a:r>
              <a:rPr sz="400" spc="-10" dirty="0">
                <a:solidFill>
                  <a:srgbClr val="008000"/>
                </a:solidFill>
                <a:latin typeface="Arial MT"/>
                <a:cs typeface="Arial MT"/>
              </a:rPr>
              <a:t>values</a:t>
            </a:r>
            <a:endParaRPr sz="400">
              <a:latin typeface="Arial MT"/>
              <a:cs typeface="Arial MT"/>
            </a:endParaRPr>
          </a:p>
          <a:p>
            <a:pPr marL="12700" marR="5080">
              <a:lnSpc>
                <a:spcPct val="100000"/>
              </a:lnSpc>
            </a:pPr>
            <a:r>
              <a:rPr sz="400" dirty="0">
                <a:latin typeface="Arial MT"/>
                <a:cs typeface="Arial MT"/>
              </a:rPr>
              <a:t>in</a:t>
            </a:r>
            <a:r>
              <a:rPr sz="400" spc="100" dirty="0">
                <a:latin typeface="Arial MT"/>
                <a:cs typeface="Arial MT"/>
              </a:rPr>
              <a:t> </a:t>
            </a:r>
            <a:r>
              <a:rPr sz="400" dirty="0">
                <a:latin typeface="Arial MT"/>
                <a:cs typeface="Arial MT"/>
              </a:rPr>
              <a:t>= (</a:t>
            </a:r>
            <a:r>
              <a:rPr sz="400" dirty="0">
                <a:solidFill>
                  <a:srgbClr val="0000FF"/>
                </a:solidFill>
                <a:latin typeface="Arial MT"/>
                <a:cs typeface="Arial MT"/>
              </a:rPr>
              <a:t>int</a:t>
            </a:r>
            <a:r>
              <a:rPr sz="400" spc="5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400" spc="-10" dirty="0">
                <a:latin typeface="Arial MT"/>
                <a:cs typeface="Arial MT"/>
              </a:rPr>
              <a:t>*)malloc(size);</a:t>
            </a:r>
            <a:r>
              <a:rPr sz="400" spc="45" dirty="0">
                <a:latin typeface="Arial MT"/>
                <a:cs typeface="Arial MT"/>
              </a:rPr>
              <a:t> </a:t>
            </a:r>
            <a:r>
              <a:rPr sz="400" dirty="0">
                <a:latin typeface="Arial MT"/>
                <a:cs typeface="Arial MT"/>
              </a:rPr>
              <a:t>fill_ints(in,</a:t>
            </a:r>
            <a:r>
              <a:rPr sz="400" spc="140" dirty="0">
                <a:latin typeface="Arial MT"/>
                <a:cs typeface="Arial MT"/>
              </a:rPr>
              <a:t> </a:t>
            </a:r>
            <a:r>
              <a:rPr sz="400" dirty="0">
                <a:latin typeface="Arial MT"/>
                <a:cs typeface="Arial MT"/>
              </a:rPr>
              <a:t>N</a:t>
            </a:r>
            <a:r>
              <a:rPr sz="400" spc="-10" dirty="0">
                <a:latin typeface="Arial MT"/>
                <a:cs typeface="Arial MT"/>
              </a:rPr>
              <a:t> </a:t>
            </a:r>
            <a:r>
              <a:rPr sz="400" dirty="0">
                <a:latin typeface="Arial MT"/>
                <a:cs typeface="Arial MT"/>
              </a:rPr>
              <a:t>+</a:t>
            </a:r>
            <a:r>
              <a:rPr sz="400" spc="-5" dirty="0">
                <a:latin typeface="Arial MT"/>
                <a:cs typeface="Arial MT"/>
              </a:rPr>
              <a:t> </a:t>
            </a:r>
            <a:r>
              <a:rPr sz="400" spc="-10" dirty="0">
                <a:latin typeface="Arial MT"/>
                <a:cs typeface="Arial MT"/>
              </a:rPr>
              <a:t>2*RADIUS);</a:t>
            </a:r>
            <a:r>
              <a:rPr sz="400" spc="500" dirty="0">
                <a:latin typeface="Arial MT"/>
                <a:cs typeface="Arial MT"/>
              </a:rPr>
              <a:t> </a:t>
            </a:r>
            <a:r>
              <a:rPr sz="400" dirty="0">
                <a:latin typeface="Arial MT"/>
                <a:cs typeface="Arial MT"/>
              </a:rPr>
              <a:t>out</a:t>
            </a:r>
            <a:r>
              <a:rPr sz="400" spc="25" dirty="0">
                <a:latin typeface="Arial MT"/>
                <a:cs typeface="Arial MT"/>
              </a:rPr>
              <a:t> </a:t>
            </a:r>
            <a:r>
              <a:rPr sz="400" dirty="0">
                <a:latin typeface="Arial MT"/>
                <a:cs typeface="Arial MT"/>
              </a:rPr>
              <a:t>=</a:t>
            </a:r>
            <a:r>
              <a:rPr sz="400" spc="5" dirty="0">
                <a:latin typeface="Arial MT"/>
                <a:cs typeface="Arial MT"/>
              </a:rPr>
              <a:t> </a:t>
            </a:r>
            <a:r>
              <a:rPr sz="400" dirty="0">
                <a:latin typeface="Arial MT"/>
                <a:cs typeface="Arial MT"/>
              </a:rPr>
              <a:t>(</a:t>
            </a:r>
            <a:r>
              <a:rPr sz="400" dirty="0">
                <a:solidFill>
                  <a:srgbClr val="0000FF"/>
                </a:solidFill>
                <a:latin typeface="Arial MT"/>
                <a:cs typeface="Arial MT"/>
              </a:rPr>
              <a:t>int</a:t>
            </a:r>
            <a:r>
              <a:rPr sz="400" spc="30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400" spc="-10" dirty="0">
                <a:latin typeface="Arial MT"/>
                <a:cs typeface="Arial MT"/>
              </a:rPr>
              <a:t>*)malloc(size);</a:t>
            </a:r>
            <a:r>
              <a:rPr sz="400" spc="65" dirty="0">
                <a:latin typeface="Arial MT"/>
                <a:cs typeface="Arial MT"/>
              </a:rPr>
              <a:t> </a:t>
            </a:r>
            <a:r>
              <a:rPr sz="400" spc="-10" dirty="0">
                <a:latin typeface="Arial MT"/>
                <a:cs typeface="Arial MT"/>
              </a:rPr>
              <a:t>fill_ints(out,</a:t>
            </a:r>
            <a:r>
              <a:rPr sz="400" spc="65" dirty="0">
                <a:latin typeface="Arial MT"/>
                <a:cs typeface="Arial MT"/>
              </a:rPr>
              <a:t> </a:t>
            </a:r>
            <a:r>
              <a:rPr sz="400" dirty="0">
                <a:latin typeface="Arial MT"/>
                <a:cs typeface="Arial MT"/>
              </a:rPr>
              <a:t>N</a:t>
            </a:r>
            <a:r>
              <a:rPr sz="400" spc="-5" dirty="0">
                <a:latin typeface="Arial MT"/>
                <a:cs typeface="Arial MT"/>
              </a:rPr>
              <a:t> </a:t>
            </a:r>
            <a:r>
              <a:rPr sz="400" dirty="0">
                <a:latin typeface="Arial MT"/>
                <a:cs typeface="Arial MT"/>
              </a:rPr>
              <a:t>+</a:t>
            </a:r>
            <a:r>
              <a:rPr sz="400" spc="5" dirty="0">
                <a:latin typeface="Arial MT"/>
                <a:cs typeface="Arial MT"/>
              </a:rPr>
              <a:t> </a:t>
            </a:r>
            <a:r>
              <a:rPr sz="400" spc="-10" dirty="0">
                <a:latin typeface="Arial MT"/>
                <a:cs typeface="Arial MT"/>
              </a:rPr>
              <a:t>2*RADIUS);</a:t>
            </a:r>
            <a:endParaRPr sz="400">
              <a:latin typeface="Arial MT"/>
              <a:cs typeface="Arial MT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799714" y="4375150"/>
            <a:ext cx="791210" cy="20827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400" dirty="0">
                <a:solidFill>
                  <a:srgbClr val="008000"/>
                </a:solidFill>
                <a:latin typeface="Arial MT"/>
                <a:cs typeface="Arial MT"/>
              </a:rPr>
              <a:t>//</a:t>
            </a:r>
            <a:r>
              <a:rPr sz="400" spc="-20" dirty="0">
                <a:solidFill>
                  <a:srgbClr val="008000"/>
                </a:solidFill>
                <a:latin typeface="Arial MT"/>
                <a:cs typeface="Arial MT"/>
              </a:rPr>
              <a:t> </a:t>
            </a:r>
            <a:r>
              <a:rPr sz="400" dirty="0">
                <a:solidFill>
                  <a:srgbClr val="008000"/>
                </a:solidFill>
                <a:latin typeface="Arial MT"/>
                <a:cs typeface="Arial MT"/>
              </a:rPr>
              <a:t>Alloc space for</a:t>
            </a:r>
            <a:r>
              <a:rPr sz="400" spc="-5" dirty="0">
                <a:solidFill>
                  <a:srgbClr val="008000"/>
                </a:solidFill>
                <a:latin typeface="Arial MT"/>
                <a:cs typeface="Arial MT"/>
              </a:rPr>
              <a:t> </a:t>
            </a:r>
            <a:r>
              <a:rPr sz="400" spc="-10" dirty="0">
                <a:solidFill>
                  <a:srgbClr val="008000"/>
                </a:solidFill>
                <a:latin typeface="Arial MT"/>
                <a:cs typeface="Arial MT"/>
              </a:rPr>
              <a:t>device</a:t>
            </a:r>
            <a:r>
              <a:rPr sz="400" spc="20" dirty="0">
                <a:solidFill>
                  <a:srgbClr val="008000"/>
                </a:solidFill>
                <a:latin typeface="Arial MT"/>
                <a:cs typeface="Arial MT"/>
              </a:rPr>
              <a:t> </a:t>
            </a:r>
            <a:r>
              <a:rPr sz="400" spc="-10" dirty="0">
                <a:solidFill>
                  <a:srgbClr val="008000"/>
                </a:solidFill>
                <a:latin typeface="Arial MT"/>
                <a:cs typeface="Arial MT"/>
              </a:rPr>
              <a:t>copies</a:t>
            </a:r>
            <a:r>
              <a:rPr sz="400" spc="500" dirty="0">
                <a:solidFill>
                  <a:srgbClr val="008000"/>
                </a:solidFill>
                <a:latin typeface="Arial MT"/>
                <a:cs typeface="Arial MT"/>
              </a:rPr>
              <a:t> </a:t>
            </a:r>
            <a:r>
              <a:rPr sz="400" spc="-10" dirty="0">
                <a:latin typeface="Arial MT"/>
                <a:cs typeface="Arial MT"/>
              </a:rPr>
              <a:t>cudaMalloc((</a:t>
            </a:r>
            <a:r>
              <a:rPr sz="400" spc="-10" dirty="0">
                <a:solidFill>
                  <a:srgbClr val="0000FF"/>
                </a:solidFill>
                <a:latin typeface="Arial MT"/>
                <a:cs typeface="Arial MT"/>
              </a:rPr>
              <a:t>void</a:t>
            </a:r>
            <a:r>
              <a:rPr sz="400" spc="55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400" dirty="0">
                <a:latin typeface="Arial MT"/>
                <a:cs typeface="Arial MT"/>
              </a:rPr>
              <a:t>**)&amp;d_in,</a:t>
            </a:r>
            <a:r>
              <a:rPr sz="400" spc="135" dirty="0">
                <a:latin typeface="Arial MT"/>
                <a:cs typeface="Arial MT"/>
              </a:rPr>
              <a:t> </a:t>
            </a:r>
            <a:r>
              <a:rPr sz="400" spc="-10" dirty="0">
                <a:latin typeface="Arial MT"/>
                <a:cs typeface="Arial MT"/>
              </a:rPr>
              <a:t>size);</a:t>
            </a:r>
            <a:r>
              <a:rPr sz="400" spc="500" dirty="0">
                <a:latin typeface="Arial MT"/>
                <a:cs typeface="Arial MT"/>
              </a:rPr>
              <a:t> </a:t>
            </a:r>
            <a:r>
              <a:rPr sz="400" spc="-10" dirty="0">
                <a:latin typeface="Arial MT"/>
                <a:cs typeface="Arial MT"/>
              </a:rPr>
              <a:t>cudaMalloc((</a:t>
            </a:r>
            <a:r>
              <a:rPr sz="400" spc="-10" dirty="0">
                <a:solidFill>
                  <a:srgbClr val="0000FF"/>
                </a:solidFill>
                <a:latin typeface="Arial MT"/>
                <a:cs typeface="Arial MT"/>
              </a:rPr>
              <a:t>void</a:t>
            </a:r>
            <a:r>
              <a:rPr sz="400" spc="95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400" spc="-10" dirty="0">
                <a:latin typeface="Arial MT"/>
                <a:cs typeface="Arial MT"/>
              </a:rPr>
              <a:t>**)&amp;d_out,</a:t>
            </a:r>
            <a:r>
              <a:rPr sz="400" spc="70" dirty="0">
                <a:latin typeface="Arial MT"/>
                <a:cs typeface="Arial MT"/>
              </a:rPr>
              <a:t> </a:t>
            </a:r>
            <a:r>
              <a:rPr sz="400" spc="-10" dirty="0">
                <a:latin typeface="Arial MT"/>
                <a:cs typeface="Arial MT"/>
              </a:rPr>
              <a:t>size);</a:t>
            </a:r>
            <a:endParaRPr sz="400">
              <a:latin typeface="Arial MT"/>
              <a:cs typeface="Arial MT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799714" y="4619371"/>
            <a:ext cx="1376045" cy="20827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" dirty="0">
                <a:solidFill>
                  <a:srgbClr val="008000"/>
                </a:solidFill>
                <a:latin typeface="Arial MT"/>
                <a:cs typeface="Arial MT"/>
              </a:rPr>
              <a:t>//</a:t>
            </a:r>
            <a:r>
              <a:rPr sz="400" spc="-20" dirty="0">
                <a:solidFill>
                  <a:srgbClr val="008000"/>
                </a:solidFill>
                <a:latin typeface="Arial MT"/>
                <a:cs typeface="Arial MT"/>
              </a:rPr>
              <a:t> </a:t>
            </a:r>
            <a:r>
              <a:rPr sz="400" dirty="0">
                <a:solidFill>
                  <a:srgbClr val="008000"/>
                </a:solidFill>
                <a:latin typeface="Arial MT"/>
                <a:cs typeface="Arial MT"/>
              </a:rPr>
              <a:t>Copy</a:t>
            </a:r>
            <a:r>
              <a:rPr sz="400" spc="10" dirty="0">
                <a:solidFill>
                  <a:srgbClr val="008000"/>
                </a:solidFill>
                <a:latin typeface="Arial MT"/>
                <a:cs typeface="Arial MT"/>
              </a:rPr>
              <a:t> </a:t>
            </a:r>
            <a:r>
              <a:rPr sz="400" dirty="0">
                <a:solidFill>
                  <a:srgbClr val="008000"/>
                </a:solidFill>
                <a:latin typeface="Arial MT"/>
                <a:cs typeface="Arial MT"/>
              </a:rPr>
              <a:t>to</a:t>
            </a:r>
            <a:r>
              <a:rPr sz="400" spc="-25" dirty="0">
                <a:solidFill>
                  <a:srgbClr val="008000"/>
                </a:solidFill>
                <a:latin typeface="Arial MT"/>
                <a:cs typeface="Arial MT"/>
              </a:rPr>
              <a:t> </a:t>
            </a:r>
            <a:r>
              <a:rPr sz="400" spc="-10" dirty="0">
                <a:solidFill>
                  <a:srgbClr val="008000"/>
                </a:solidFill>
                <a:latin typeface="Arial MT"/>
                <a:cs typeface="Arial MT"/>
              </a:rPr>
              <a:t>device</a:t>
            </a:r>
            <a:endParaRPr sz="400">
              <a:latin typeface="Arial MT"/>
              <a:cs typeface="Arial MT"/>
            </a:endParaRPr>
          </a:p>
          <a:p>
            <a:pPr marL="12700" marR="5080">
              <a:lnSpc>
                <a:spcPct val="100000"/>
              </a:lnSpc>
            </a:pPr>
            <a:r>
              <a:rPr sz="400" spc="-10" dirty="0">
                <a:latin typeface="Arial MT"/>
                <a:cs typeface="Arial MT"/>
              </a:rPr>
              <a:t>cudaMemcpy(d_in,</a:t>
            </a:r>
            <a:r>
              <a:rPr sz="400" spc="165" dirty="0">
                <a:latin typeface="Arial MT"/>
                <a:cs typeface="Arial MT"/>
              </a:rPr>
              <a:t> </a:t>
            </a:r>
            <a:r>
              <a:rPr sz="400" dirty="0">
                <a:latin typeface="Arial MT"/>
                <a:cs typeface="Arial MT"/>
              </a:rPr>
              <a:t>in,</a:t>
            </a:r>
            <a:r>
              <a:rPr sz="400" spc="120" dirty="0">
                <a:latin typeface="Arial MT"/>
                <a:cs typeface="Arial MT"/>
              </a:rPr>
              <a:t> </a:t>
            </a:r>
            <a:r>
              <a:rPr sz="400" dirty="0">
                <a:latin typeface="Arial MT"/>
                <a:cs typeface="Arial MT"/>
              </a:rPr>
              <a:t>size,</a:t>
            </a:r>
            <a:r>
              <a:rPr sz="400" spc="30" dirty="0">
                <a:latin typeface="Arial MT"/>
                <a:cs typeface="Arial MT"/>
              </a:rPr>
              <a:t> </a:t>
            </a:r>
            <a:r>
              <a:rPr sz="400" spc="-10" dirty="0">
                <a:latin typeface="Arial MT"/>
                <a:cs typeface="Arial MT"/>
              </a:rPr>
              <a:t>cudaMemcpyHostToDevice);</a:t>
            </a:r>
            <a:r>
              <a:rPr sz="400" spc="500" dirty="0">
                <a:latin typeface="Arial MT"/>
                <a:cs typeface="Arial MT"/>
              </a:rPr>
              <a:t> </a:t>
            </a:r>
            <a:r>
              <a:rPr sz="400" spc="-10" dirty="0">
                <a:latin typeface="Arial MT"/>
                <a:cs typeface="Arial MT"/>
              </a:rPr>
              <a:t>cudaMemcpy(d_out,</a:t>
            </a:r>
            <a:r>
              <a:rPr sz="400" spc="65" dirty="0">
                <a:latin typeface="Arial MT"/>
                <a:cs typeface="Arial MT"/>
              </a:rPr>
              <a:t> </a:t>
            </a:r>
            <a:r>
              <a:rPr sz="400" spc="-10" dirty="0">
                <a:latin typeface="Arial MT"/>
                <a:cs typeface="Arial MT"/>
              </a:rPr>
              <a:t>out,</a:t>
            </a:r>
            <a:r>
              <a:rPr sz="400" spc="30" dirty="0">
                <a:latin typeface="Arial MT"/>
                <a:cs typeface="Arial MT"/>
              </a:rPr>
              <a:t> </a:t>
            </a:r>
            <a:r>
              <a:rPr sz="400" dirty="0">
                <a:latin typeface="Arial MT"/>
                <a:cs typeface="Arial MT"/>
              </a:rPr>
              <a:t>size,</a:t>
            </a:r>
            <a:r>
              <a:rPr sz="400" spc="30" dirty="0">
                <a:latin typeface="Arial MT"/>
                <a:cs typeface="Arial MT"/>
              </a:rPr>
              <a:t> </a:t>
            </a:r>
            <a:r>
              <a:rPr sz="400" spc="-10" dirty="0">
                <a:latin typeface="Arial MT"/>
                <a:cs typeface="Arial MT"/>
              </a:rPr>
              <a:t>cudaMemcpyHostToDevice);</a:t>
            </a:r>
            <a:endParaRPr sz="400">
              <a:latin typeface="Arial MT"/>
              <a:cs typeface="Arial MT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619501" y="4863210"/>
            <a:ext cx="1684020" cy="20827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92405" marR="5080">
              <a:lnSpc>
                <a:spcPct val="100000"/>
              </a:lnSpc>
              <a:spcBef>
                <a:spcPts val="95"/>
              </a:spcBef>
            </a:pPr>
            <a:r>
              <a:rPr sz="400" dirty="0">
                <a:solidFill>
                  <a:srgbClr val="008000"/>
                </a:solidFill>
                <a:latin typeface="Arial MT"/>
                <a:cs typeface="Arial MT"/>
              </a:rPr>
              <a:t>//</a:t>
            </a:r>
            <a:r>
              <a:rPr sz="400" spc="-5" dirty="0">
                <a:solidFill>
                  <a:srgbClr val="008000"/>
                </a:solidFill>
                <a:latin typeface="Arial MT"/>
                <a:cs typeface="Arial MT"/>
              </a:rPr>
              <a:t> </a:t>
            </a:r>
            <a:r>
              <a:rPr sz="400" spc="-10" dirty="0">
                <a:solidFill>
                  <a:srgbClr val="008000"/>
                </a:solidFill>
                <a:latin typeface="Arial MT"/>
                <a:cs typeface="Arial MT"/>
              </a:rPr>
              <a:t>Launch</a:t>
            </a:r>
            <a:r>
              <a:rPr sz="400" spc="45" dirty="0">
                <a:solidFill>
                  <a:srgbClr val="008000"/>
                </a:solidFill>
                <a:latin typeface="Arial MT"/>
                <a:cs typeface="Arial MT"/>
              </a:rPr>
              <a:t> </a:t>
            </a:r>
            <a:r>
              <a:rPr sz="400" spc="-10" dirty="0">
                <a:solidFill>
                  <a:srgbClr val="008000"/>
                </a:solidFill>
                <a:latin typeface="Arial MT"/>
                <a:cs typeface="Arial MT"/>
              </a:rPr>
              <a:t>stencil_1d()</a:t>
            </a:r>
            <a:r>
              <a:rPr sz="400" spc="45" dirty="0">
                <a:solidFill>
                  <a:srgbClr val="008000"/>
                </a:solidFill>
                <a:latin typeface="Arial MT"/>
                <a:cs typeface="Arial MT"/>
              </a:rPr>
              <a:t> </a:t>
            </a:r>
            <a:r>
              <a:rPr sz="400" spc="-10" dirty="0">
                <a:solidFill>
                  <a:srgbClr val="008000"/>
                </a:solidFill>
                <a:latin typeface="Arial MT"/>
                <a:cs typeface="Arial MT"/>
              </a:rPr>
              <a:t>kernel</a:t>
            </a:r>
            <a:r>
              <a:rPr sz="400" spc="40" dirty="0">
                <a:solidFill>
                  <a:srgbClr val="008000"/>
                </a:solidFill>
                <a:latin typeface="Arial MT"/>
                <a:cs typeface="Arial MT"/>
              </a:rPr>
              <a:t> </a:t>
            </a:r>
            <a:r>
              <a:rPr sz="400" dirty="0">
                <a:solidFill>
                  <a:srgbClr val="008000"/>
                </a:solidFill>
                <a:latin typeface="Arial MT"/>
                <a:cs typeface="Arial MT"/>
              </a:rPr>
              <a:t>on</a:t>
            </a:r>
            <a:r>
              <a:rPr sz="400" spc="20" dirty="0">
                <a:solidFill>
                  <a:srgbClr val="008000"/>
                </a:solidFill>
                <a:latin typeface="Arial MT"/>
                <a:cs typeface="Arial MT"/>
              </a:rPr>
              <a:t> </a:t>
            </a:r>
            <a:r>
              <a:rPr sz="400" spc="-25" dirty="0">
                <a:solidFill>
                  <a:srgbClr val="008000"/>
                </a:solidFill>
                <a:latin typeface="Arial MT"/>
                <a:cs typeface="Arial MT"/>
              </a:rPr>
              <a:t>GPU</a:t>
            </a:r>
            <a:r>
              <a:rPr sz="400" spc="500" dirty="0">
                <a:solidFill>
                  <a:srgbClr val="008000"/>
                </a:solidFill>
                <a:latin typeface="Arial MT"/>
                <a:cs typeface="Arial MT"/>
              </a:rPr>
              <a:t> </a:t>
            </a:r>
            <a:r>
              <a:rPr sz="400" spc="-10" dirty="0">
                <a:latin typeface="Arial MT"/>
                <a:cs typeface="Arial MT"/>
              </a:rPr>
              <a:t>stencil_1d&lt;&lt;&lt;N/BLOCK_SIZE,BLOCK_SIZE&gt;&gt;&gt;(d_in</a:t>
            </a:r>
            <a:r>
              <a:rPr sz="400" spc="185" dirty="0">
                <a:latin typeface="Arial MT"/>
                <a:cs typeface="Arial MT"/>
              </a:rPr>
              <a:t> </a:t>
            </a:r>
            <a:r>
              <a:rPr sz="400" dirty="0">
                <a:latin typeface="Arial MT"/>
                <a:cs typeface="Arial MT"/>
              </a:rPr>
              <a:t>+</a:t>
            </a:r>
            <a:r>
              <a:rPr sz="400" spc="105" dirty="0">
                <a:latin typeface="Arial MT"/>
                <a:cs typeface="Arial MT"/>
              </a:rPr>
              <a:t> </a:t>
            </a:r>
            <a:r>
              <a:rPr sz="400" spc="-10" dirty="0">
                <a:latin typeface="Arial MT"/>
                <a:cs typeface="Arial MT"/>
              </a:rPr>
              <a:t>RADIUS,</a:t>
            </a:r>
            <a:endParaRPr sz="4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400" spc="-10" dirty="0">
                <a:latin typeface="Arial MT"/>
                <a:cs typeface="Arial MT"/>
              </a:rPr>
              <a:t>d_out</a:t>
            </a:r>
            <a:r>
              <a:rPr sz="400" spc="40" dirty="0">
                <a:latin typeface="Arial MT"/>
                <a:cs typeface="Arial MT"/>
              </a:rPr>
              <a:t> </a:t>
            </a:r>
            <a:r>
              <a:rPr sz="400" dirty="0">
                <a:latin typeface="Arial MT"/>
                <a:cs typeface="Arial MT"/>
              </a:rPr>
              <a:t>+</a:t>
            </a:r>
            <a:r>
              <a:rPr sz="400" spc="-5" dirty="0">
                <a:latin typeface="Arial MT"/>
                <a:cs typeface="Arial MT"/>
              </a:rPr>
              <a:t> </a:t>
            </a:r>
            <a:r>
              <a:rPr sz="400" spc="-10" dirty="0">
                <a:latin typeface="Arial MT"/>
                <a:cs typeface="Arial MT"/>
              </a:rPr>
              <a:t>RADIUS);</a:t>
            </a:r>
            <a:endParaRPr sz="400">
              <a:latin typeface="Arial MT"/>
              <a:cs typeface="Arial MT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799714" y="5107051"/>
            <a:ext cx="1376045" cy="147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" dirty="0">
                <a:solidFill>
                  <a:srgbClr val="008000"/>
                </a:solidFill>
                <a:latin typeface="Arial MT"/>
                <a:cs typeface="Arial MT"/>
              </a:rPr>
              <a:t>//</a:t>
            </a:r>
            <a:r>
              <a:rPr sz="400" spc="-15" dirty="0">
                <a:solidFill>
                  <a:srgbClr val="008000"/>
                </a:solidFill>
                <a:latin typeface="Arial MT"/>
                <a:cs typeface="Arial MT"/>
              </a:rPr>
              <a:t> </a:t>
            </a:r>
            <a:r>
              <a:rPr sz="400" dirty="0">
                <a:solidFill>
                  <a:srgbClr val="008000"/>
                </a:solidFill>
                <a:latin typeface="Arial MT"/>
                <a:cs typeface="Arial MT"/>
              </a:rPr>
              <a:t>Copy</a:t>
            </a:r>
            <a:r>
              <a:rPr sz="400" spc="15" dirty="0">
                <a:solidFill>
                  <a:srgbClr val="008000"/>
                </a:solidFill>
                <a:latin typeface="Arial MT"/>
                <a:cs typeface="Arial MT"/>
              </a:rPr>
              <a:t> </a:t>
            </a:r>
            <a:r>
              <a:rPr sz="400" spc="-10" dirty="0">
                <a:solidFill>
                  <a:srgbClr val="008000"/>
                </a:solidFill>
                <a:latin typeface="Arial MT"/>
                <a:cs typeface="Arial MT"/>
              </a:rPr>
              <a:t>result</a:t>
            </a:r>
            <a:r>
              <a:rPr sz="400" spc="5" dirty="0">
                <a:solidFill>
                  <a:srgbClr val="008000"/>
                </a:solidFill>
                <a:latin typeface="Arial MT"/>
                <a:cs typeface="Arial MT"/>
              </a:rPr>
              <a:t> </a:t>
            </a:r>
            <a:r>
              <a:rPr sz="400" dirty="0">
                <a:solidFill>
                  <a:srgbClr val="008000"/>
                </a:solidFill>
                <a:latin typeface="Arial MT"/>
                <a:cs typeface="Arial MT"/>
              </a:rPr>
              <a:t>back</a:t>
            </a:r>
            <a:r>
              <a:rPr sz="400" spc="5" dirty="0">
                <a:solidFill>
                  <a:srgbClr val="008000"/>
                </a:solidFill>
                <a:latin typeface="Arial MT"/>
                <a:cs typeface="Arial MT"/>
              </a:rPr>
              <a:t> </a:t>
            </a:r>
            <a:r>
              <a:rPr sz="400" dirty="0">
                <a:solidFill>
                  <a:srgbClr val="008000"/>
                </a:solidFill>
                <a:latin typeface="Arial MT"/>
                <a:cs typeface="Arial MT"/>
              </a:rPr>
              <a:t>to</a:t>
            </a:r>
            <a:r>
              <a:rPr sz="400" spc="-5" dirty="0">
                <a:solidFill>
                  <a:srgbClr val="008000"/>
                </a:solidFill>
                <a:latin typeface="Arial MT"/>
                <a:cs typeface="Arial MT"/>
              </a:rPr>
              <a:t> </a:t>
            </a:r>
            <a:r>
              <a:rPr sz="400" spc="-20" dirty="0">
                <a:solidFill>
                  <a:srgbClr val="008000"/>
                </a:solidFill>
                <a:latin typeface="Arial MT"/>
                <a:cs typeface="Arial MT"/>
              </a:rPr>
              <a:t>host</a:t>
            </a:r>
            <a:endParaRPr sz="4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400" spc="-10" dirty="0">
                <a:latin typeface="Arial MT"/>
                <a:cs typeface="Arial MT"/>
              </a:rPr>
              <a:t>cudaMemcpy(out,</a:t>
            </a:r>
            <a:r>
              <a:rPr sz="400" spc="45" dirty="0">
                <a:latin typeface="Arial MT"/>
                <a:cs typeface="Arial MT"/>
              </a:rPr>
              <a:t> </a:t>
            </a:r>
            <a:r>
              <a:rPr sz="400" spc="-10" dirty="0">
                <a:latin typeface="Arial MT"/>
                <a:cs typeface="Arial MT"/>
              </a:rPr>
              <a:t>d_out,</a:t>
            </a:r>
            <a:r>
              <a:rPr sz="400" spc="45" dirty="0">
                <a:latin typeface="Arial MT"/>
                <a:cs typeface="Arial MT"/>
              </a:rPr>
              <a:t> </a:t>
            </a:r>
            <a:r>
              <a:rPr sz="400" dirty="0">
                <a:latin typeface="Arial MT"/>
                <a:cs typeface="Arial MT"/>
              </a:rPr>
              <a:t>size,</a:t>
            </a:r>
            <a:r>
              <a:rPr sz="400" spc="30" dirty="0">
                <a:latin typeface="Arial MT"/>
                <a:cs typeface="Arial MT"/>
              </a:rPr>
              <a:t> </a:t>
            </a:r>
            <a:r>
              <a:rPr sz="400" spc="-10" dirty="0">
                <a:latin typeface="Arial MT"/>
                <a:cs typeface="Arial MT"/>
              </a:rPr>
              <a:t>cudaMemcpyDeviceToHost);</a:t>
            </a:r>
            <a:endParaRPr sz="400">
              <a:latin typeface="Arial MT"/>
              <a:cs typeface="Arial MT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799714" y="5289930"/>
            <a:ext cx="79121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375285">
              <a:lnSpc>
                <a:spcPct val="100000"/>
              </a:lnSpc>
              <a:spcBef>
                <a:spcPts val="95"/>
              </a:spcBef>
            </a:pPr>
            <a:r>
              <a:rPr sz="400" dirty="0">
                <a:solidFill>
                  <a:srgbClr val="008000"/>
                </a:solidFill>
                <a:latin typeface="Arial MT"/>
                <a:cs typeface="Arial MT"/>
              </a:rPr>
              <a:t>//</a:t>
            </a:r>
            <a:r>
              <a:rPr sz="400" spc="-10" dirty="0">
                <a:solidFill>
                  <a:srgbClr val="008000"/>
                </a:solidFill>
                <a:latin typeface="Arial MT"/>
                <a:cs typeface="Arial MT"/>
              </a:rPr>
              <a:t> Cleanup</a:t>
            </a:r>
            <a:r>
              <a:rPr sz="400" spc="500" dirty="0">
                <a:solidFill>
                  <a:srgbClr val="008000"/>
                </a:solidFill>
                <a:latin typeface="Arial MT"/>
                <a:cs typeface="Arial MT"/>
              </a:rPr>
              <a:t> </a:t>
            </a:r>
            <a:r>
              <a:rPr sz="400" spc="-10" dirty="0">
                <a:latin typeface="Arial MT"/>
                <a:cs typeface="Arial MT"/>
              </a:rPr>
              <a:t>free(in);</a:t>
            </a:r>
            <a:r>
              <a:rPr sz="400" spc="50" dirty="0">
                <a:latin typeface="Arial MT"/>
                <a:cs typeface="Arial MT"/>
              </a:rPr>
              <a:t> </a:t>
            </a:r>
            <a:r>
              <a:rPr sz="400" spc="-10" dirty="0">
                <a:latin typeface="Arial MT"/>
                <a:cs typeface="Arial MT"/>
              </a:rPr>
              <a:t>free(out);</a:t>
            </a:r>
            <a:endParaRPr sz="400">
              <a:latin typeface="Arial MT"/>
              <a:cs typeface="Arial MT"/>
            </a:endParaRPr>
          </a:p>
          <a:p>
            <a:pPr marL="12700" marR="5080">
              <a:lnSpc>
                <a:spcPct val="100000"/>
              </a:lnSpc>
            </a:pPr>
            <a:r>
              <a:rPr sz="400" spc="-10" dirty="0">
                <a:latin typeface="Arial MT"/>
                <a:cs typeface="Arial MT"/>
              </a:rPr>
              <a:t>cudaFree(d_in);</a:t>
            </a:r>
            <a:r>
              <a:rPr sz="400" spc="95" dirty="0">
                <a:latin typeface="Arial MT"/>
                <a:cs typeface="Arial MT"/>
              </a:rPr>
              <a:t> </a:t>
            </a:r>
            <a:r>
              <a:rPr sz="400" spc="-10" dirty="0">
                <a:latin typeface="Arial MT"/>
                <a:cs typeface="Arial MT"/>
              </a:rPr>
              <a:t>cudaFree(d_out);</a:t>
            </a:r>
            <a:r>
              <a:rPr sz="400" spc="500" dirty="0">
                <a:latin typeface="Arial MT"/>
                <a:cs typeface="Arial MT"/>
              </a:rPr>
              <a:t> </a:t>
            </a:r>
            <a:r>
              <a:rPr sz="400" spc="-10" dirty="0">
                <a:solidFill>
                  <a:srgbClr val="0000FF"/>
                </a:solidFill>
                <a:latin typeface="Arial MT"/>
                <a:cs typeface="Arial MT"/>
              </a:rPr>
              <a:t>return</a:t>
            </a:r>
            <a:r>
              <a:rPr sz="400" spc="35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400" spc="-25" dirty="0">
                <a:latin typeface="Arial MT"/>
                <a:cs typeface="Arial MT"/>
              </a:rPr>
              <a:t>0;</a:t>
            </a:r>
            <a:endParaRPr sz="400">
              <a:latin typeface="Arial MT"/>
              <a:cs typeface="Arial MT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2619501" y="5533745"/>
            <a:ext cx="42545" cy="863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" spc="-50" dirty="0">
                <a:latin typeface="Arial MT"/>
                <a:cs typeface="Arial MT"/>
              </a:rPr>
              <a:t>}</a:t>
            </a:r>
            <a:endParaRPr sz="400">
              <a:latin typeface="Arial MT"/>
              <a:cs typeface="Arial MT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4511040" y="2161032"/>
            <a:ext cx="74930" cy="3778250"/>
          </a:xfrm>
          <a:custGeom>
            <a:avLst/>
            <a:gdLst/>
            <a:ahLst/>
            <a:cxnLst/>
            <a:rect l="l" t="t" r="r" b="b"/>
            <a:pathLst>
              <a:path w="74929" h="3778250">
                <a:moveTo>
                  <a:pt x="0" y="1927859"/>
                </a:moveTo>
                <a:lnTo>
                  <a:pt x="14513" y="1928350"/>
                </a:lnTo>
                <a:lnTo>
                  <a:pt x="26384" y="1929685"/>
                </a:lnTo>
                <a:lnTo>
                  <a:pt x="34397" y="1931664"/>
                </a:lnTo>
                <a:lnTo>
                  <a:pt x="37337" y="1934082"/>
                </a:lnTo>
                <a:lnTo>
                  <a:pt x="37337" y="2471800"/>
                </a:lnTo>
                <a:lnTo>
                  <a:pt x="40278" y="2474219"/>
                </a:lnTo>
                <a:lnTo>
                  <a:pt x="48291" y="2476198"/>
                </a:lnTo>
                <a:lnTo>
                  <a:pt x="60162" y="2477533"/>
                </a:lnTo>
                <a:lnTo>
                  <a:pt x="74675" y="2478023"/>
                </a:lnTo>
                <a:lnTo>
                  <a:pt x="60162" y="2478514"/>
                </a:lnTo>
                <a:lnTo>
                  <a:pt x="48291" y="2479849"/>
                </a:lnTo>
                <a:lnTo>
                  <a:pt x="40278" y="2481828"/>
                </a:lnTo>
                <a:lnTo>
                  <a:pt x="37337" y="2484247"/>
                </a:lnTo>
                <a:lnTo>
                  <a:pt x="37337" y="3021965"/>
                </a:lnTo>
                <a:lnTo>
                  <a:pt x="34397" y="3024383"/>
                </a:lnTo>
                <a:lnTo>
                  <a:pt x="26384" y="3026362"/>
                </a:lnTo>
                <a:lnTo>
                  <a:pt x="14513" y="3027697"/>
                </a:lnTo>
                <a:lnTo>
                  <a:pt x="0" y="3028187"/>
                </a:lnTo>
              </a:path>
              <a:path w="74929" h="3778250">
                <a:moveTo>
                  <a:pt x="12192" y="3328416"/>
                </a:moveTo>
                <a:lnTo>
                  <a:pt x="24360" y="3328818"/>
                </a:lnTo>
                <a:lnTo>
                  <a:pt x="34290" y="3329924"/>
                </a:lnTo>
                <a:lnTo>
                  <a:pt x="40981" y="3331577"/>
                </a:lnTo>
                <a:lnTo>
                  <a:pt x="43434" y="3333623"/>
                </a:lnTo>
                <a:lnTo>
                  <a:pt x="43434" y="3547999"/>
                </a:lnTo>
                <a:lnTo>
                  <a:pt x="45886" y="3550023"/>
                </a:lnTo>
                <a:lnTo>
                  <a:pt x="52578" y="3551678"/>
                </a:lnTo>
                <a:lnTo>
                  <a:pt x="62507" y="3552796"/>
                </a:lnTo>
                <a:lnTo>
                  <a:pt x="74675" y="3553205"/>
                </a:lnTo>
                <a:lnTo>
                  <a:pt x="62507" y="3553615"/>
                </a:lnTo>
                <a:lnTo>
                  <a:pt x="52577" y="3554733"/>
                </a:lnTo>
                <a:lnTo>
                  <a:pt x="45886" y="3556388"/>
                </a:lnTo>
                <a:lnTo>
                  <a:pt x="43434" y="3558412"/>
                </a:lnTo>
                <a:lnTo>
                  <a:pt x="43434" y="3772789"/>
                </a:lnTo>
                <a:lnTo>
                  <a:pt x="40981" y="3774813"/>
                </a:lnTo>
                <a:lnTo>
                  <a:pt x="34289" y="3776468"/>
                </a:lnTo>
                <a:lnTo>
                  <a:pt x="24360" y="3777586"/>
                </a:lnTo>
                <a:lnTo>
                  <a:pt x="12192" y="3777995"/>
                </a:lnTo>
              </a:path>
              <a:path w="74929" h="3778250">
                <a:moveTo>
                  <a:pt x="0" y="3028187"/>
                </a:moveTo>
                <a:lnTo>
                  <a:pt x="14513" y="3028678"/>
                </a:lnTo>
                <a:lnTo>
                  <a:pt x="26384" y="3030013"/>
                </a:lnTo>
                <a:lnTo>
                  <a:pt x="34397" y="3031992"/>
                </a:lnTo>
                <a:lnTo>
                  <a:pt x="37337" y="3034410"/>
                </a:lnTo>
                <a:lnTo>
                  <a:pt x="37337" y="3172079"/>
                </a:lnTo>
                <a:lnTo>
                  <a:pt x="40278" y="3174497"/>
                </a:lnTo>
                <a:lnTo>
                  <a:pt x="48291" y="3176476"/>
                </a:lnTo>
                <a:lnTo>
                  <a:pt x="60162" y="3177811"/>
                </a:lnTo>
                <a:lnTo>
                  <a:pt x="74675" y="3178302"/>
                </a:lnTo>
                <a:lnTo>
                  <a:pt x="60162" y="3178792"/>
                </a:lnTo>
                <a:lnTo>
                  <a:pt x="48291" y="3180127"/>
                </a:lnTo>
                <a:lnTo>
                  <a:pt x="40278" y="3182106"/>
                </a:lnTo>
                <a:lnTo>
                  <a:pt x="37337" y="3184524"/>
                </a:lnTo>
                <a:lnTo>
                  <a:pt x="37337" y="3322192"/>
                </a:lnTo>
                <a:lnTo>
                  <a:pt x="34397" y="3324611"/>
                </a:lnTo>
                <a:lnTo>
                  <a:pt x="26384" y="3326590"/>
                </a:lnTo>
                <a:lnTo>
                  <a:pt x="14513" y="3327925"/>
                </a:lnTo>
                <a:lnTo>
                  <a:pt x="0" y="3328416"/>
                </a:lnTo>
              </a:path>
              <a:path w="74929" h="3778250">
                <a:moveTo>
                  <a:pt x="0" y="0"/>
                </a:moveTo>
                <a:lnTo>
                  <a:pt x="14513" y="490"/>
                </a:lnTo>
                <a:lnTo>
                  <a:pt x="26384" y="1825"/>
                </a:lnTo>
                <a:lnTo>
                  <a:pt x="34397" y="3804"/>
                </a:lnTo>
                <a:lnTo>
                  <a:pt x="37337" y="6222"/>
                </a:lnTo>
                <a:lnTo>
                  <a:pt x="37337" y="807592"/>
                </a:lnTo>
                <a:lnTo>
                  <a:pt x="40278" y="810011"/>
                </a:lnTo>
                <a:lnTo>
                  <a:pt x="48291" y="811990"/>
                </a:lnTo>
                <a:lnTo>
                  <a:pt x="60162" y="813325"/>
                </a:lnTo>
                <a:lnTo>
                  <a:pt x="74675" y="813815"/>
                </a:lnTo>
                <a:lnTo>
                  <a:pt x="60162" y="814306"/>
                </a:lnTo>
                <a:lnTo>
                  <a:pt x="48291" y="815641"/>
                </a:lnTo>
                <a:lnTo>
                  <a:pt x="40278" y="817620"/>
                </a:lnTo>
                <a:lnTo>
                  <a:pt x="37337" y="820038"/>
                </a:lnTo>
                <a:lnTo>
                  <a:pt x="37337" y="1621408"/>
                </a:lnTo>
                <a:lnTo>
                  <a:pt x="34397" y="1623827"/>
                </a:lnTo>
                <a:lnTo>
                  <a:pt x="26384" y="1625806"/>
                </a:lnTo>
                <a:lnTo>
                  <a:pt x="14513" y="1627141"/>
                </a:lnTo>
                <a:lnTo>
                  <a:pt x="0" y="1627631"/>
                </a:lnTo>
              </a:path>
            </a:pathLst>
          </a:custGeom>
          <a:ln w="9144">
            <a:solidFill>
              <a:srgbClr val="88AC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4732146" y="4444746"/>
            <a:ext cx="89471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Trebuchet MS"/>
                <a:cs typeface="Trebuchet MS"/>
              </a:rPr>
              <a:t>serial</a:t>
            </a:r>
            <a:r>
              <a:rPr sz="1400" spc="-40" dirty="0">
                <a:latin typeface="Trebuchet MS"/>
                <a:cs typeface="Trebuchet MS"/>
              </a:rPr>
              <a:t> </a:t>
            </a:r>
            <a:r>
              <a:rPr sz="1400" spc="-20" dirty="0">
                <a:latin typeface="Trebuchet MS"/>
                <a:cs typeface="Trebuchet MS"/>
              </a:rPr>
              <a:t>code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4732146" y="5144770"/>
            <a:ext cx="1068705" cy="614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Trebuchet MS"/>
                <a:cs typeface="Trebuchet MS"/>
              </a:rPr>
              <a:t>parallel</a:t>
            </a:r>
            <a:r>
              <a:rPr sz="1400" spc="-55" dirty="0">
                <a:latin typeface="Trebuchet MS"/>
                <a:cs typeface="Trebuchet MS"/>
              </a:rPr>
              <a:t> </a:t>
            </a:r>
            <a:r>
              <a:rPr sz="1400" spc="-20" dirty="0">
                <a:latin typeface="Trebuchet MS"/>
                <a:cs typeface="Trebuchet MS"/>
              </a:rPr>
              <a:t>code</a:t>
            </a:r>
            <a:endParaRPr sz="14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275"/>
              </a:spcBef>
            </a:pPr>
            <a:r>
              <a:rPr sz="1400" dirty="0">
                <a:latin typeface="Trebuchet MS"/>
                <a:cs typeface="Trebuchet MS"/>
              </a:rPr>
              <a:t>serial</a:t>
            </a:r>
            <a:r>
              <a:rPr sz="1400" spc="-40" dirty="0">
                <a:latin typeface="Trebuchet MS"/>
                <a:cs typeface="Trebuchet MS"/>
              </a:rPr>
              <a:t> </a:t>
            </a:r>
            <a:r>
              <a:rPr sz="1400" spc="-20" dirty="0">
                <a:latin typeface="Trebuchet MS"/>
                <a:cs typeface="Trebuchet MS"/>
              </a:rPr>
              <a:t>code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4732146" y="2797556"/>
            <a:ext cx="85090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Trebuchet MS"/>
                <a:cs typeface="Trebuchet MS"/>
              </a:rPr>
              <a:t>parallel</a:t>
            </a:r>
            <a:r>
              <a:rPr sz="1400" spc="-50" dirty="0">
                <a:latin typeface="Trebuchet MS"/>
                <a:cs typeface="Trebuchet MS"/>
              </a:rPr>
              <a:t> </a:t>
            </a:r>
            <a:r>
              <a:rPr sz="1400" spc="-25" dirty="0">
                <a:latin typeface="Trebuchet MS"/>
                <a:cs typeface="Trebuchet MS"/>
              </a:rPr>
              <a:t>fn</a:t>
            </a:r>
            <a:endParaRPr sz="1400">
              <a:latin typeface="Trebuchet MS"/>
              <a:cs typeface="Trebuchet MS"/>
            </a:endParaRPr>
          </a:p>
        </p:txBody>
      </p:sp>
      <p:pic>
        <p:nvPicPr>
          <p:cNvPr id="29" name="object 2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802623" y="1539239"/>
            <a:ext cx="1107948" cy="1107948"/>
          </a:xfrm>
          <a:prstGeom prst="rect">
            <a:avLst/>
          </a:prstGeom>
        </p:spPr>
      </p:pic>
      <p:sp>
        <p:nvSpPr>
          <p:cNvPr id="30" name="object 30"/>
          <p:cNvSpPr/>
          <p:nvPr/>
        </p:nvSpPr>
        <p:spPr>
          <a:xfrm>
            <a:off x="8229345" y="1687448"/>
            <a:ext cx="140970" cy="805815"/>
          </a:xfrm>
          <a:custGeom>
            <a:avLst/>
            <a:gdLst/>
            <a:ahLst/>
            <a:cxnLst/>
            <a:rect l="l" t="t" r="r" b="b"/>
            <a:pathLst>
              <a:path w="140970" h="805814">
                <a:moveTo>
                  <a:pt x="45899" y="706674"/>
                </a:moveTo>
                <a:lnTo>
                  <a:pt x="45839" y="706881"/>
                </a:lnTo>
                <a:lnTo>
                  <a:pt x="42799" y="805814"/>
                </a:lnTo>
                <a:lnTo>
                  <a:pt x="140843" y="790955"/>
                </a:lnTo>
                <a:lnTo>
                  <a:pt x="108510" y="762253"/>
                </a:lnTo>
                <a:lnTo>
                  <a:pt x="89915" y="762253"/>
                </a:lnTo>
                <a:lnTo>
                  <a:pt x="80009" y="754379"/>
                </a:lnTo>
                <a:lnTo>
                  <a:pt x="88199" y="744224"/>
                </a:lnTo>
                <a:lnTo>
                  <a:pt x="45899" y="706674"/>
                </a:lnTo>
                <a:close/>
              </a:path>
              <a:path w="140970" h="805814">
                <a:moveTo>
                  <a:pt x="88199" y="744224"/>
                </a:moveTo>
                <a:lnTo>
                  <a:pt x="80009" y="754379"/>
                </a:lnTo>
                <a:lnTo>
                  <a:pt x="89915" y="762253"/>
                </a:lnTo>
                <a:lnTo>
                  <a:pt x="97722" y="752677"/>
                </a:lnTo>
                <a:lnTo>
                  <a:pt x="88199" y="744224"/>
                </a:lnTo>
                <a:close/>
              </a:path>
              <a:path w="140970" h="805814">
                <a:moveTo>
                  <a:pt x="97722" y="752677"/>
                </a:moveTo>
                <a:lnTo>
                  <a:pt x="89915" y="762253"/>
                </a:lnTo>
                <a:lnTo>
                  <a:pt x="108510" y="762253"/>
                </a:lnTo>
                <a:lnTo>
                  <a:pt x="97722" y="752677"/>
                </a:lnTo>
                <a:close/>
              </a:path>
              <a:path w="140970" h="805814">
                <a:moveTo>
                  <a:pt x="102601" y="742568"/>
                </a:moveTo>
                <a:lnTo>
                  <a:pt x="89534" y="742568"/>
                </a:lnTo>
                <a:lnTo>
                  <a:pt x="89105" y="743374"/>
                </a:lnTo>
                <a:lnTo>
                  <a:pt x="88602" y="744224"/>
                </a:lnTo>
                <a:lnTo>
                  <a:pt x="88510" y="744500"/>
                </a:lnTo>
                <a:lnTo>
                  <a:pt x="97722" y="752677"/>
                </a:lnTo>
                <a:lnTo>
                  <a:pt x="99440" y="750570"/>
                </a:lnTo>
                <a:lnTo>
                  <a:pt x="100202" y="749300"/>
                </a:lnTo>
                <a:lnTo>
                  <a:pt x="100456" y="748664"/>
                </a:lnTo>
                <a:lnTo>
                  <a:pt x="102601" y="742568"/>
                </a:lnTo>
                <a:close/>
              </a:path>
              <a:path w="140970" h="805814">
                <a:moveTo>
                  <a:pt x="88885" y="743374"/>
                </a:moveTo>
                <a:lnTo>
                  <a:pt x="88199" y="744224"/>
                </a:lnTo>
                <a:lnTo>
                  <a:pt x="88510" y="744500"/>
                </a:lnTo>
                <a:lnTo>
                  <a:pt x="88652" y="744224"/>
                </a:lnTo>
                <a:lnTo>
                  <a:pt x="88885" y="743374"/>
                </a:lnTo>
                <a:close/>
              </a:path>
              <a:path w="140970" h="805814">
                <a:moveTo>
                  <a:pt x="89534" y="742568"/>
                </a:moveTo>
                <a:lnTo>
                  <a:pt x="88885" y="743374"/>
                </a:lnTo>
                <a:lnTo>
                  <a:pt x="88602" y="744224"/>
                </a:lnTo>
                <a:lnTo>
                  <a:pt x="89105" y="743374"/>
                </a:lnTo>
                <a:lnTo>
                  <a:pt x="89534" y="742568"/>
                </a:lnTo>
                <a:close/>
              </a:path>
              <a:path w="140970" h="805814">
                <a:moveTo>
                  <a:pt x="89151" y="427872"/>
                </a:moveTo>
                <a:lnTo>
                  <a:pt x="65277" y="464185"/>
                </a:lnTo>
                <a:lnTo>
                  <a:pt x="32384" y="501523"/>
                </a:lnTo>
                <a:lnTo>
                  <a:pt x="24510" y="511175"/>
                </a:lnTo>
                <a:lnTo>
                  <a:pt x="3428" y="551179"/>
                </a:lnTo>
                <a:lnTo>
                  <a:pt x="2172" y="562737"/>
                </a:lnTo>
                <a:lnTo>
                  <a:pt x="3175" y="572135"/>
                </a:lnTo>
                <a:lnTo>
                  <a:pt x="3301" y="572897"/>
                </a:lnTo>
                <a:lnTo>
                  <a:pt x="3428" y="573151"/>
                </a:lnTo>
                <a:lnTo>
                  <a:pt x="6096" y="582802"/>
                </a:lnTo>
                <a:lnTo>
                  <a:pt x="30479" y="624586"/>
                </a:lnTo>
                <a:lnTo>
                  <a:pt x="62737" y="664083"/>
                </a:lnTo>
                <a:lnTo>
                  <a:pt x="70357" y="673480"/>
                </a:lnTo>
                <a:lnTo>
                  <a:pt x="77088" y="682498"/>
                </a:lnTo>
                <a:lnTo>
                  <a:pt x="82930" y="691134"/>
                </a:lnTo>
                <a:lnTo>
                  <a:pt x="87629" y="699262"/>
                </a:lnTo>
                <a:lnTo>
                  <a:pt x="89111" y="702817"/>
                </a:lnTo>
                <a:lnTo>
                  <a:pt x="90550" y="705992"/>
                </a:lnTo>
                <a:lnTo>
                  <a:pt x="91862" y="711326"/>
                </a:lnTo>
                <a:lnTo>
                  <a:pt x="91925" y="711580"/>
                </a:lnTo>
                <a:lnTo>
                  <a:pt x="92328" y="712724"/>
                </a:lnTo>
                <a:lnTo>
                  <a:pt x="92867" y="719074"/>
                </a:lnTo>
                <a:lnTo>
                  <a:pt x="92782" y="726948"/>
                </a:lnTo>
                <a:lnTo>
                  <a:pt x="91948" y="732789"/>
                </a:lnTo>
                <a:lnTo>
                  <a:pt x="90424" y="738759"/>
                </a:lnTo>
                <a:lnTo>
                  <a:pt x="88885" y="743374"/>
                </a:lnTo>
                <a:lnTo>
                  <a:pt x="89534" y="742568"/>
                </a:lnTo>
                <a:lnTo>
                  <a:pt x="102601" y="742568"/>
                </a:lnTo>
                <a:lnTo>
                  <a:pt x="102870" y="741806"/>
                </a:lnTo>
                <a:lnTo>
                  <a:pt x="104521" y="734440"/>
                </a:lnTo>
                <a:lnTo>
                  <a:pt x="105409" y="726948"/>
                </a:lnTo>
                <a:lnTo>
                  <a:pt x="105627" y="720216"/>
                </a:lnTo>
                <a:lnTo>
                  <a:pt x="105663" y="719074"/>
                </a:lnTo>
                <a:lnTo>
                  <a:pt x="105211" y="713739"/>
                </a:lnTo>
                <a:lnTo>
                  <a:pt x="105125" y="712724"/>
                </a:lnTo>
                <a:lnTo>
                  <a:pt x="105028" y="711580"/>
                </a:lnTo>
                <a:lnTo>
                  <a:pt x="104901" y="711326"/>
                </a:lnTo>
                <a:lnTo>
                  <a:pt x="104775" y="710564"/>
                </a:lnTo>
                <a:lnTo>
                  <a:pt x="102743" y="702817"/>
                </a:lnTo>
                <a:lnTo>
                  <a:pt x="102743" y="702437"/>
                </a:lnTo>
                <a:lnTo>
                  <a:pt x="102488" y="701928"/>
                </a:lnTo>
                <a:lnTo>
                  <a:pt x="80136" y="665352"/>
                </a:lnTo>
                <a:lnTo>
                  <a:pt x="56387" y="636651"/>
                </a:lnTo>
                <a:lnTo>
                  <a:pt x="40767" y="617092"/>
                </a:lnTo>
                <a:lnTo>
                  <a:pt x="18287" y="579374"/>
                </a:lnTo>
                <a:lnTo>
                  <a:pt x="15905" y="570864"/>
                </a:lnTo>
                <a:lnTo>
                  <a:pt x="15748" y="570864"/>
                </a:lnTo>
                <a:lnTo>
                  <a:pt x="15621" y="569849"/>
                </a:lnTo>
                <a:lnTo>
                  <a:pt x="14989" y="562737"/>
                </a:lnTo>
                <a:lnTo>
                  <a:pt x="14858" y="562737"/>
                </a:lnTo>
                <a:lnTo>
                  <a:pt x="14858" y="561339"/>
                </a:lnTo>
                <a:lnTo>
                  <a:pt x="15010" y="561339"/>
                </a:lnTo>
                <a:lnTo>
                  <a:pt x="15751" y="554481"/>
                </a:lnTo>
                <a:lnTo>
                  <a:pt x="15621" y="554481"/>
                </a:lnTo>
                <a:lnTo>
                  <a:pt x="15820" y="553838"/>
                </a:lnTo>
                <a:lnTo>
                  <a:pt x="15875" y="553338"/>
                </a:lnTo>
                <a:lnTo>
                  <a:pt x="16410" y="551941"/>
                </a:lnTo>
                <a:lnTo>
                  <a:pt x="18460" y="545347"/>
                </a:lnTo>
                <a:lnTo>
                  <a:pt x="18542" y="545084"/>
                </a:lnTo>
                <a:lnTo>
                  <a:pt x="20347" y="541401"/>
                </a:lnTo>
                <a:lnTo>
                  <a:pt x="41909" y="509904"/>
                </a:lnTo>
                <a:lnTo>
                  <a:pt x="75183" y="472186"/>
                </a:lnTo>
                <a:lnTo>
                  <a:pt x="83057" y="462406"/>
                </a:lnTo>
                <a:lnTo>
                  <a:pt x="90170" y="452627"/>
                </a:lnTo>
                <a:lnTo>
                  <a:pt x="96138" y="442722"/>
                </a:lnTo>
                <a:lnTo>
                  <a:pt x="100837" y="432942"/>
                </a:lnTo>
                <a:lnTo>
                  <a:pt x="100964" y="432308"/>
                </a:lnTo>
                <a:lnTo>
                  <a:pt x="102041" y="428751"/>
                </a:lnTo>
                <a:lnTo>
                  <a:pt x="88900" y="428751"/>
                </a:lnTo>
                <a:lnTo>
                  <a:pt x="89151" y="427872"/>
                </a:lnTo>
                <a:close/>
              </a:path>
              <a:path w="140970" h="805814">
                <a:moveTo>
                  <a:pt x="15669" y="570021"/>
                </a:moveTo>
                <a:lnTo>
                  <a:pt x="15748" y="570864"/>
                </a:lnTo>
                <a:lnTo>
                  <a:pt x="15905" y="570864"/>
                </a:lnTo>
                <a:lnTo>
                  <a:pt x="15669" y="570021"/>
                </a:lnTo>
                <a:close/>
              </a:path>
              <a:path w="140970" h="805814">
                <a:moveTo>
                  <a:pt x="15820" y="553838"/>
                </a:moveTo>
                <a:lnTo>
                  <a:pt x="15621" y="554481"/>
                </a:lnTo>
                <a:lnTo>
                  <a:pt x="15751" y="554481"/>
                </a:lnTo>
                <a:lnTo>
                  <a:pt x="15820" y="553838"/>
                </a:lnTo>
                <a:close/>
              </a:path>
              <a:path w="140970" h="805814">
                <a:moveTo>
                  <a:pt x="104250" y="419353"/>
                </a:moveTo>
                <a:lnTo>
                  <a:pt x="91567" y="419353"/>
                </a:lnTo>
                <a:lnTo>
                  <a:pt x="88900" y="428751"/>
                </a:lnTo>
                <a:lnTo>
                  <a:pt x="102041" y="428751"/>
                </a:lnTo>
                <a:lnTo>
                  <a:pt x="103885" y="422655"/>
                </a:lnTo>
                <a:lnTo>
                  <a:pt x="104012" y="421893"/>
                </a:lnTo>
                <a:lnTo>
                  <a:pt x="104143" y="420497"/>
                </a:lnTo>
                <a:lnTo>
                  <a:pt x="104250" y="419353"/>
                </a:lnTo>
                <a:close/>
              </a:path>
              <a:path w="140970" h="805814">
                <a:moveTo>
                  <a:pt x="92248" y="411843"/>
                </a:moveTo>
                <a:lnTo>
                  <a:pt x="91436" y="419353"/>
                </a:lnTo>
                <a:lnTo>
                  <a:pt x="91356" y="420096"/>
                </a:lnTo>
                <a:lnTo>
                  <a:pt x="91567" y="419353"/>
                </a:lnTo>
                <a:lnTo>
                  <a:pt x="104250" y="419353"/>
                </a:lnTo>
                <a:lnTo>
                  <a:pt x="104890" y="412496"/>
                </a:lnTo>
                <a:lnTo>
                  <a:pt x="92328" y="412496"/>
                </a:lnTo>
                <a:lnTo>
                  <a:pt x="92248" y="411843"/>
                </a:lnTo>
                <a:close/>
              </a:path>
              <a:path w="140970" h="805814">
                <a:moveTo>
                  <a:pt x="104901" y="411099"/>
                </a:moveTo>
                <a:lnTo>
                  <a:pt x="92328" y="411099"/>
                </a:lnTo>
                <a:lnTo>
                  <a:pt x="92328" y="412496"/>
                </a:lnTo>
                <a:lnTo>
                  <a:pt x="104890" y="412496"/>
                </a:lnTo>
                <a:lnTo>
                  <a:pt x="104901" y="411099"/>
                </a:lnTo>
                <a:close/>
              </a:path>
              <a:path w="140970" h="805814">
                <a:moveTo>
                  <a:pt x="46481" y="0"/>
                </a:moveTo>
                <a:lnTo>
                  <a:pt x="36956" y="8381"/>
                </a:lnTo>
                <a:lnTo>
                  <a:pt x="45084" y="17652"/>
                </a:lnTo>
                <a:lnTo>
                  <a:pt x="52704" y="26035"/>
                </a:lnTo>
                <a:lnTo>
                  <a:pt x="59435" y="33781"/>
                </a:lnTo>
                <a:lnTo>
                  <a:pt x="83565" y="64515"/>
                </a:lnTo>
                <a:lnTo>
                  <a:pt x="91158" y="83312"/>
                </a:lnTo>
                <a:lnTo>
                  <a:pt x="91439" y="84327"/>
                </a:lnTo>
                <a:lnTo>
                  <a:pt x="92384" y="96138"/>
                </a:lnTo>
                <a:lnTo>
                  <a:pt x="92455" y="97027"/>
                </a:lnTo>
                <a:lnTo>
                  <a:pt x="92075" y="103504"/>
                </a:lnTo>
                <a:lnTo>
                  <a:pt x="91312" y="110743"/>
                </a:lnTo>
                <a:lnTo>
                  <a:pt x="90951" y="112140"/>
                </a:lnTo>
                <a:lnTo>
                  <a:pt x="89788" y="117093"/>
                </a:lnTo>
                <a:lnTo>
                  <a:pt x="68706" y="151256"/>
                </a:lnTo>
                <a:lnTo>
                  <a:pt x="44830" y="179704"/>
                </a:lnTo>
                <a:lnTo>
                  <a:pt x="28701" y="199389"/>
                </a:lnTo>
                <a:lnTo>
                  <a:pt x="4063" y="240284"/>
                </a:lnTo>
                <a:lnTo>
                  <a:pt x="3936" y="240664"/>
                </a:lnTo>
                <a:lnTo>
                  <a:pt x="3809" y="240918"/>
                </a:lnTo>
                <a:lnTo>
                  <a:pt x="1143" y="250571"/>
                </a:lnTo>
                <a:lnTo>
                  <a:pt x="1143" y="250825"/>
                </a:lnTo>
                <a:lnTo>
                  <a:pt x="1015" y="251205"/>
                </a:lnTo>
                <a:lnTo>
                  <a:pt x="1015" y="251587"/>
                </a:lnTo>
                <a:lnTo>
                  <a:pt x="0" y="260985"/>
                </a:lnTo>
                <a:lnTo>
                  <a:pt x="0" y="262381"/>
                </a:lnTo>
                <a:lnTo>
                  <a:pt x="1143" y="271652"/>
                </a:lnTo>
                <a:lnTo>
                  <a:pt x="1270" y="272541"/>
                </a:lnTo>
                <a:lnTo>
                  <a:pt x="4318" y="282321"/>
                </a:lnTo>
                <a:lnTo>
                  <a:pt x="4445" y="282955"/>
                </a:lnTo>
                <a:lnTo>
                  <a:pt x="4699" y="283210"/>
                </a:lnTo>
                <a:lnTo>
                  <a:pt x="9271" y="292480"/>
                </a:lnTo>
                <a:lnTo>
                  <a:pt x="15494" y="302513"/>
                </a:lnTo>
                <a:lnTo>
                  <a:pt x="22732" y="312292"/>
                </a:lnTo>
                <a:lnTo>
                  <a:pt x="30606" y="321945"/>
                </a:lnTo>
                <a:lnTo>
                  <a:pt x="64643" y="359663"/>
                </a:lnTo>
                <a:lnTo>
                  <a:pt x="72262" y="368935"/>
                </a:lnTo>
                <a:lnTo>
                  <a:pt x="78994" y="378078"/>
                </a:lnTo>
                <a:lnTo>
                  <a:pt x="84581" y="387096"/>
                </a:lnTo>
                <a:lnTo>
                  <a:pt x="86614" y="391160"/>
                </a:lnTo>
                <a:lnTo>
                  <a:pt x="88519" y="394842"/>
                </a:lnTo>
                <a:lnTo>
                  <a:pt x="90622" y="401700"/>
                </a:lnTo>
                <a:lnTo>
                  <a:pt x="91185" y="403225"/>
                </a:lnTo>
                <a:lnTo>
                  <a:pt x="92156" y="411099"/>
                </a:lnTo>
                <a:lnTo>
                  <a:pt x="92248" y="411843"/>
                </a:lnTo>
                <a:lnTo>
                  <a:pt x="92328" y="411099"/>
                </a:lnTo>
                <a:lnTo>
                  <a:pt x="104917" y="411099"/>
                </a:lnTo>
                <a:lnTo>
                  <a:pt x="103758" y="401700"/>
                </a:lnTo>
                <a:lnTo>
                  <a:pt x="103631" y="400938"/>
                </a:lnTo>
                <a:lnTo>
                  <a:pt x="100583" y="391160"/>
                </a:lnTo>
                <a:lnTo>
                  <a:pt x="100456" y="390525"/>
                </a:lnTo>
                <a:lnTo>
                  <a:pt x="100202" y="390271"/>
                </a:lnTo>
                <a:lnTo>
                  <a:pt x="95376" y="380238"/>
                </a:lnTo>
                <a:lnTo>
                  <a:pt x="89153" y="370459"/>
                </a:lnTo>
                <a:lnTo>
                  <a:pt x="82042" y="360806"/>
                </a:lnTo>
                <a:lnTo>
                  <a:pt x="74040" y="351281"/>
                </a:lnTo>
                <a:lnTo>
                  <a:pt x="40385" y="313943"/>
                </a:lnTo>
                <a:lnTo>
                  <a:pt x="32893" y="304673"/>
                </a:lnTo>
                <a:lnTo>
                  <a:pt x="26161" y="295783"/>
                </a:lnTo>
                <a:lnTo>
                  <a:pt x="20574" y="287020"/>
                </a:lnTo>
                <a:lnTo>
                  <a:pt x="16001" y="277622"/>
                </a:lnTo>
                <a:lnTo>
                  <a:pt x="14646" y="272923"/>
                </a:lnTo>
                <a:lnTo>
                  <a:pt x="13461" y="269113"/>
                </a:lnTo>
                <a:lnTo>
                  <a:pt x="13590" y="269113"/>
                </a:lnTo>
                <a:lnTo>
                  <a:pt x="12853" y="262381"/>
                </a:lnTo>
                <a:lnTo>
                  <a:pt x="12687" y="262381"/>
                </a:lnTo>
                <a:lnTo>
                  <a:pt x="12700" y="260985"/>
                </a:lnTo>
                <a:lnTo>
                  <a:pt x="13492" y="253873"/>
                </a:lnTo>
                <a:lnTo>
                  <a:pt x="13588" y="252856"/>
                </a:lnTo>
                <a:lnTo>
                  <a:pt x="13745" y="252856"/>
                </a:lnTo>
                <a:lnTo>
                  <a:pt x="15915" y="245110"/>
                </a:lnTo>
                <a:lnTo>
                  <a:pt x="15748" y="245110"/>
                </a:lnTo>
                <a:lnTo>
                  <a:pt x="19811" y="235965"/>
                </a:lnTo>
                <a:lnTo>
                  <a:pt x="54482" y="187960"/>
                </a:lnTo>
                <a:lnTo>
                  <a:pt x="70993" y="168655"/>
                </a:lnTo>
                <a:lnTo>
                  <a:pt x="78867" y="159003"/>
                </a:lnTo>
                <a:lnTo>
                  <a:pt x="101473" y="122174"/>
                </a:lnTo>
                <a:lnTo>
                  <a:pt x="101726" y="121158"/>
                </a:lnTo>
                <a:lnTo>
                  <a:pt x="103885" y="112140"/>
                </a:lnTo>
                <a:lnTo>
                  <a:pt x="104775" y="104012"/>
                </a:lnTo>
                <a:lnTo>
                  <a:pt x="105000" y="97027"/>
                </a:lnTo>
                <a:lnTo>
                  <a:pt x="105028" y="96138"/>
                </a:lnTo>
                <a:lnTo>
                  <a:pt x="104272" y="85216"/>
                </a:lnTo>
                <a:lnTo>
                  <a:pt x="104210" y="84327"/>
                </a:lnTo>
                <a:lnTo>
                  <a:pt x="104139" y="83312"/>
                </a:lnTo>
                <a:lnTo>
                  <a:pt x="85978" y="45592"/>
                </a:lnTo>
                <a:lnTo>
                  <a:pt x="54609" y="9271"/>
                </a:lnTo>
                <a:lnTo>
                  <a:pt x="46481" y="0"/>
                </a:lnTo>
                <a:close/>
              </a:path>
              <a:path w="140970" h="805814">
                <a:moveTo>
                  <a:pt x="13590" y="269113"/>
                </a:moveTo>
                <a:lnTo>
                  <a:pt x="13461" y="269113"/>
                </a:lnTo>
                <a:lnTo>
                  <a:pt x="13660" y="269752"/>
                </a:lnTo>
                <a:lnTo>
                  <a:pt x="13590" y="269113"/>
                </a:lnTo>
                <a:close/>
              </a:path>
              <a:path w="140970" h="805814">
                <a:moveTo>
                  <a:pt x="13745" y="252856"/>
                </a:moveTo>
                <a:lnTo>
                  <a:pt x="13588" y="252856"/>
                </a:lnTo>
                <a:lnTo>
                  <a:pt x="13509" y="253702"/>
                </a:lnTo>
                <a:lnTo>
                  <a:pt x="13745" y="252856"/>
                </a:lnTo>
                <a:close/>
              </a:path>
              <a:path w="140970" h="805814">
                <a:moveTo>
                  <a:pt x="16079" y="244525"/>
                </a:moveTo>
                <a:lnTo>
                  <a:pt x="15748" y="245110"/>
                </a:lnTo>
                <a:lnTo>
                  <a:pt x="15915" y="245110"/>
                </a:lnTo>
                <a:lnTo>
                  <a:pt x="16079" y="244525"/>
                </a:lnTo>
                <a:close/>
              </a:path>
            </a:pathLst>
          </a:custGeom>
          <a:solidFill>
            <a:srgbClr val="88AC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1" name="object 3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901650" y="2950675"/>
            <a:ext cx="895115" cy="800986"/>
          </a:xfrm>
          <a:prstGeom prst="rect">
            <a:avLst/>
          </a:prstGeom>
        </p:spPr>
      </p:pic>
      <p:pic>
        <p:nvPicPr>
          <p:cNvPr id="32" name="object 3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802623" y="4482084"/>
            <a:ext cx="1107948" cy="1106423"/>
          </a:xfrm>
          <a:prstGeom prst="rect">
            <a:avLst/>
          </a:prstGeom>
        </p:spPr>
      </p:pic>
      <p:sp>
        <p:nvSpPr>
          <p:cNvPr id="33" name="object 33"/>
          <p:cNvSpPr/>
          <p:nvPr/>
        </p:nvSpPr>
        <p:spPr>
          <a:xfrm>
            <a:off x="8229345" y="4630292"/>
            <a:ext cx="140970" cy="805815"/>
          </a:xfrm>
          <a:custGeom>
            <a:avLst/>
            <a:gdLst/>
            <a:ahLst/>
            <a:cxnLst/>
            <a:rect l="l" t="t" r="r" b="b"/>
            <a:pathLst>
              <a:path w="140970" h="805814">
                <a:moveTo>
                  <a:pt x="45899" y="706674"/>
                </a:moveTo>
                <a:lnTo>
                  <a:pt x="45839" y="706881"/>
                </a:lnTo>
                <a:lnTo>
                  <a:pt x="42799" y="805814"/>
                </a:lnTo>
                <a:lnTo>
                  <a:pt x="140843" y="790955"/>
                </a:lnTo>
                <a:lnTo>
                  <a:pt x="108510" y="762253"/>
                </a:lnTo>
                <a:lnTo>
                  <a:pt x="89915" y="762253"/>
                </a:lnTo>
                <a:lnTo>
                  <a:pt x="80009" y="754379"/>
                </a:lnTo>
                <a:lnTo>
                  <a:pt x="88199" y="744224"/>
                </a:lnTo>
                <a:lnTo>
                  <a:pt x="45899" y="706674"/>
                </a:lnTo>
                <a:close/>
              </a:path>
              <a:path w="140970" h="805814">
                <a:moveTo>
                  <a:pt x="88199" y="744224"/>
                </a:moveTo>
                <a:lnTo>
                  <a:pt x="80009" y="754379"/>
                </a:lnTo>
                <a:lnTo>
                  <a:pt x="89915" y="762253"/>
                </a:lnTo>
                <a:lnTo>
                  <a:pt x="97722" y="752677"/>
                </a:lnTo>
                <a:lnTo>
                  <a:pt x="88199" y="744224"/>
                </a:lnTo>
                <a:close/>
              </a:path>
              <a:path w="140970" h="805814">
                <a:moveTo>
                  <a:pt x="97722" y="752677"/>
                </a:moveTo>
                <a:lnTo>
                  <a:pt x="89915" y="762253"/>
                </a:lnTo>
                <a:lnTo>
                  <a:pt x="108510" y="762253"/>
                </a:lnTo>
                <a:lnTo>
                  <a:pt x="97722" y="752677"/>
                </a:lnTo>
                <a:close/>
              </a:path>
              <a:path w="140970" h="805814">
                <a:moveTo>
                  <a:pt x="102601" y="742568"/>
                </a:moveTo>
                <a:lnTo>
                  <a:pt x="89534" y="742568"/>
                </a:lnTo>
                <a:lnTo>
                  <a:pt x="89105" y="743374"/>
                </a:lnTo>
                <a:lnTo>
                  <a:pt x="88602" y="744224"/>
                </a:lnTo>
                <a:lnTo>
                  <a:pt x="88510" y="744500"/>
                </a:lnTo>
                <a:lnTo>
                  <a:pt x="97722" y="752677"/>
                </a:lnTo>
                <a:lnTo>
                  <a:pt x="99440" y="750569"/>
                </a:lnTo>
                <a:lnTo>
                  <a:pt x="100202" y="749299"/>
                </a:lnTo>
                <a:lnTo>
                  <a:pt x="100456" y="748664"/>
                </a:lnTo>
                <a:lnTo>
                  <a:pt x="102601" y="742568"/>
                </a:lnTo>
                <a:close/>
              </a:path>
              <a:path w="140970" h="805814">
                <a:moveTo>
                  <a:pt x="88885" y="743374"/>
                </a:moveTo>
                <a:lnTo>
                  <a:pt x="88199" y="744224"/>
                </a:lnTo>
                <a:lnTo>
                  <a:pt x="88510" y="744500"/>
                </a:lnTo>
                <a:lnTo>
                  <a:pt x="88652" y="744224"/>
                </a:lnTo>
                <a:lnTo>
                  <a:pt x="88885" y="743374"/>
                </a:lnTo>
                <a:close/>
              </a:path>
              <a:path w="140970" h="805814">
                <a:moveTo>
                  <a:pt x="89534" y="742568"/>
                </a:moveTo>
                <a:lnTo>
                  <a:pt x="88885" y="743374"/>
                </a:lnTo>
                <a:lnTo>
                  <a:pt x="88602" y="744224"/>
                </a:lnTo>
                <a:lnTo>
                  <a:pt x="89105" y="743374"/>
                </a:lnTo>
                <a:lnTo>
                  <a:pt x="89534" y="742568"/>
                </a:lnTo>
                <a:close/>
              </a:path>
              <a:path w="140970" h="805814">
                <a:moveTo>
                  <a:pt x="89151" y="427872"/>
                </a:moveTo>
                <a:lnTo>
                  <a:pt x="65277" y="464184"/>
                </a:lnTo>
                <a:lnTo>
                  <a:pt x="32384" y="501522"/>
                </a:lnTo>
                <a:lnTo>
                  <a:pt x="24510" y="511174"/>
                </a:lnTo>
                <a:lnTo>
                  <a:pt x="3428" y="551179"/>
                </a:lnTo>
                <a:lnTo>
                  <a:pt x="2172" y="562736"/>
                </a:lnTo>
                <a:lnTo>
                  <a:pt x="3175" y="572134"/>
                </a:lnTo>
                <a:lnTo>
                  <a:pt x="3301" y="572896"/>
                </a:lnTo>
                <a:lnTo>
                  <a:pt x="3428" y="573150"/>
                </a:lnTo>
                <a:lnTo>
                  <a:pt x="6096" y="582802"/>
                </a:lnTo>
                <a:lnTo>
                  <a:pt x="30479" y="624585"/>
                </a:lnTo>
                <a:lnTo>
                  <a:pt x="62737" y="664082"/>
                </a:lnTo>
                <a:lnTo>
                  <a:pt x="70357" y="673480"/>
                </a:lnTo>
                <a:lnTo>
                  <a:pt x="77088" y="682497"/>
                </a:lnTo>
                <a:lnTo>
                  <a:pt x="82930" y="691133"/>
                </a:lnTo>
                <a:lnTo>
                  <a:pt x="87629" y="699261"/>
                </a:lnTo>
                <a:lnTo>
                  <a:pt x="89111" y="702817"/>
                </a:lnTo>
                <a:lnTo>
                  <a:pt x="90550" y="705992"/>
                </a:lnTo>
                <a:lnTo>
                  <a:pt x="91862" y="711326"/>
                </a:lnTo>
                <a:lnTo>
                  <a:pt x="91925" y="711580"/>
                </a:lnTo>
                <a:lnTo>
                  <a:pt x="92328" y="712723"/>
                </a:lnTo>
                <a:lnTo>
                  <a:pt x="92867" y="719073"/>
                </a:lnTo>
                <a:lnTo>
                  <a:pt x="92782" y="726947"/>
                </a:lnTo>
                <a:lnTo>
                  <a:pt x="91948" y="732789"/>
                </a:lnTo>
                <a:lnTo>
                  <a:pt x="90424" y="738758"/>
                </a:lnTo>
                <a:lnTo>
                  <a:pt x="88885" y="743374"/>
                </a:lnTo>
                <a:lnTo>
                  <a:pt x="89534" y="742568"/>
                </a:lnTo>
                <a:lnTo>
                  <a:pt x="102601" y="742568"/>
                </a:lnTo>
                <a:lnTo>
                  <a:pt x="102870" y="741806"/>
                </a:lnTo>
                <a:lnTo>
                  <a:pt x="104521" y="734440"/>
                </a:lnTo>
                <a:lnTo>
                  <a:pt x="105409" y="726947"/>
                </a:lnTo>
                <a:lnTo>
                  <a:pt x="105627" y="720216"/>
                </a:lnTo>
                <a:lnTo>
                  <a:pt x="105663" y="719073"/>
                </a:lnTo>
                <a:lnTo>
                  <a:pt x="105211" y="713739"/>
                </a:lnTo>
                <a:lnTo>
                  <a:pt x="105125" y="712723"/>
                </a:lnTo>
                <a:lnTo>
                  <a:pt x="105028" y="711580"/>
                </a:lnTo>
                <a:lnTo>
                  <a:pt x="104901" y="711326"/>
                </a:lnTo>
                <a:lnTo>
                  <a:pt x="104775" y="710564"/>
                </a:lnTo>
                <a:lnTo>
                  <a:pt x="102743" y="702817"/>
                </a:lnTo>
                <a:lnTo>
                  <a:pt x="102743" y="702436"/>
                </a:lnTo>
                <a:lnTo>
                  <a:pt x="102488" y="701928"/>
                </a:lnTo>
                <a:lnTo>
                  <a:pt x="80136" y="665352"/>
                </a:lnTo>
                <a:lnTo>
                  <a:pt x="56387" y="636650"/>
                </a:lnTo>
                <a:lnTo>
                  <a:pt x="40767" y="617092"/>
                </a:lnTo>
                <a:lnTo>
                  <a:pt x="18287" y="579373"/>
                </a:lnTo>
                <a:lnTo>
                  <a:pt x="15905" y="570864"/>
                </a:lnTo>
                <a:lnTo>
                  <a:pt x="15748" y="570864"/>
                </a:lnTo>
                <a:lnTo>
                  <a:pt x="15621" y="569848"/>
                </a:lnTo>
                <a:lnTo>
                  <a:pt x="14989" y="562736"/>
                </a:lnTo>
                <a:lnTo>
                  <a:pt x="14858" y="562736"/>
                </a:lnTo>
                <a:lnTo>
                  <a:pt x="14858" y="561339"/>
                </a:lnTo>
                <a:lnTo>
                  <a:pt x="15010" y="561339"/>
                </a:lnTo>
                <a:lnTo>
                  <a:pt x="15751" y="554481"/>
                </a:lnTo>
                <a:lnTo>
                  <a:pt x="15621" y="554481"/>
                </a:lnTo>
                <a:lnTo>
                  <a:pt x="15820" y="553838"/>
                </a:lnTo>
                <a:lnTo>
                  <a:pt x="15875" y="553338"/>
                </a:lnTo>
                <a:lnTo>
                  <a:pt x="16410" y="551941"/>
                </a:lnTo>
                <a:lnTo>
                  <a:pt x="18460" y="545347"/>
                </a:lnTo>
                <a:lnTo>
                  <a:pt x="18542" y="545083"/>
                </a:lnTo>
                <a:lnTo>
                  <a:pt x="20347" y="541400"/>
                </a:lnTo>
                <a:lnTo>
                  <a:pt x="22351" y="537209"/>
                </a:lnTo>
                <a:lnTo>
                  <a:pt x="27812" y="528192"/>
                </a:lnTo>
                <a:lnTo>
                  <a:pt x="34417" y="519048"/>
                </a:lnTo>
                <a:lnTo>
                  <a:pt x="41909" y="509904"/>
                </a:lnTo>
                <a:lnTo>
                  <a:pt x="75183" y="472185"/>
                </a:lnTo>
                <a:lnTo>
                  <a:pt x="83057" y="462406"/>
                </a:lnTo>
                <a:lnTo>
                  <a:pt x="90170" y="452627"/>
                </a:lnTo>
                <a:lnTo>
                  <a:pt x="96138" y="442721"/>
                </a:lnTo>
                <a:lnTo>
                  <a:pt x="100837" y="432942"/>
                </a:lnTo>
                <a:lnTo>
                  <a:pt x="100964" y="432307"/>
                </a:lnTo>
                <a:lnTo>
                  <a:pt x="102041" y="428751"/>
                </a:lnTo>
                <a:lnTo>
                  <a:pt x="88900" y="428751"/>
                </a:lnTo>
                <a:lnTo>
                  <a:pt x="89151" y="427872"/>
                </a:lnTo>
                <a:close/>
              </a:path>
              <a:path w="140970" h="805814">
                <a:moveTo>
                  <a:pt x="15669" y="570021"/>
                </a:moveTo>
                <a:lnTo>
                  <a:pt x="15748" y="570864"/>
                </a:lnTo>
                <a:lnTo>
                  <a:pt x="15905" y="570864"/>
                </a:lnTo>
                <a:lnTo>
                  <a:pt x="15669" y="570021"/>
                </a:lnTo>
                <a:close/>
              </a:path>
              <a:path w="140970" h="805814">
                <a:moveTo>
                  <a:pt x="15820" y="553838"/>
                </a:moveTo>
                <a:lnTo>
                  <a:pt x="15621" y="554481"/>
                </a:lnTo>
                <a:lnTo>
                  <a:pt x="15751" y="554481"/>
                </a:lnTo>
                <a:lnTo>
                  <a:pt x="15820" y="553838"/>
                </a:lnTo>
                <a:close/>
              </a:path>
              <a:path w="140970" h="805814">
                <a:moveTo>
                  <a:pt x="104250" y="419353"/>
                </a:moveTo>
                <a:lnTo>
                  <a:pt x="91567" y="419353"/>
                </a:lnTo>
                <a:lnTo>
                  <a:pt x="88900" y="428751"/>
                </a:lnTo>
                <a:lnTo>
                  <a:pt x="102041" y="428751"/>
                </a:lnTo>
                <a:lnTo>
                  <a:pt x="103885" y="422655"/>
                </a:lnTo>
                <a:lnTo>
                  <a:pt x="104012" y="421893"/>
                </a:lnTo>
                <a:lnTo>
                  <a:pt x="104143" y="420496"/>
                </a:lnTo>
                <a:lnTo>
                  <a:pt x="104250" y="419353"/>
                </a:lnTo>
                <a:close/>
              </a:path>
              <a:path w="140970" h="805814">
                <a:moveTo>
                  <a:pt x="104901" y="411098"/>
                </a:moveTo>
                <a:lnTo>
                  <a:pt x="92328" y="411098"/>
                </a:lnTo>
                <a:lnTo>
                  <a:pt x="92328" y="412495"/>
                </a:lnTo>
                <a:lnTo>
                  <a:pt x="92177" y="412495"/>
                </a:lnTo>
                <a:lnTo>
                  <a:pt x="91436" y="419353"/>
                </a:lnTo>
                <a:lnTo>
                  <a:pt x="91356" y="420096"/>
                </a:lnTo>
                <a:lnTo>
                  <a:pt x="91567" y="419353"/>
                </a:lnTo>
                <a:lnTo>
                  <a:pt x="104250" y="419353"/>
                </a:lnTo>
                <a:lnTo>
                  <a:pt x="104890" y="412495"/>
                </a:lnTo>
                <a:lnTo>
                  <a:pt x="92328" y="412495"/>
                </a:lnTo>
                <a:lnTo>
                  <a:pt x="92328" y="411843"/>
                </a:lnTo>
                <a:lnTo>
                  <a:pt x="104901" y="411843"/>
                </a:lnTo>
                <a:lnTo>
                  <a:pt x="104901" y="411098"/>
                </a:lnTo>
                <a:close/>
              </a:path>
              <a:path w="140970" h="805814">
                <a:moveTo>
                  <a:pt x="46481" y="0"/>
                </a:moveTo>
                <a:lnTo>
                  <a:pt x="36956" y="8381"/>
                </a:lnTo>
                <a:lnTo>
                  <a:pt x="45084" y="17652"/>
                </a:lnTo>
                <a:lnTo>
                  <a:pt x="52704" y="26034"/>
                </a:lnTo>
                <a:lnTo>
                  <a:pt x="59435" y="33781"/>
                </a:lnTo>
                <a:lnTo>
                  <a:pt x="83565" y="64515"/>
                </a:lnTo>
                <a:lnTo>
                  <a:pt x="91158" y="83311"/>
                </a:lnTo>
                <a:lnTo>
                  <a:pt x="91439" y="84327"/>
                </a:lnTo>
                <a:lnTo>
                  <a:pt x="92384" y="96138"/>
                </a:lnTo>
                <a:lnTo>
                  <a:pt x="92455" y="97027"/>
                </a:lnTo>
                <a:lnTo>
                  <a:pt x="92075" y="103504"/>
                </a:lnTo>
                <a:lnTo>
                  <a:pt x="91312" y="110743"/>
                </a:lnTo>
                <a:lnTo>
                  <a:pt x="90951" y="112140"/>
                </a:lnTo>
                <a:lnTo>
                  <a:pt x="89788" y="117093"/>
                </a:lnTo>
                <a:lnTo>
                  <a:pt x="68706" y="151256"/>
                </a:lnTo>
                <a:lnTo>
                  <a:pt x="44830" y="179704"/>
                </a:lnTo>
                <a:lnTo>
                  <a:pt x="28701" y="199389"/>
                </a:lnTo>
                <a:lnTo>
                  <a:pt x="4063" y="240283"/>
                </a:lnTo>
                <a:lnTo>
                  <a:pt x="3936" y="240664"/>
                </a:lnTo>
                <a:lnTo>
                  <a:pt x="3809" y="240918"/>
                </a:lnTo>
                <a:lnTo>
                  <a:pt x="1143" y="250570"/>
                </a:lnTo>
                <a:lnTo>
                  <a:pt x="1143" y="250824"/>
                </a:lnTo>
                <a:lnTo>
                  <a:pt x="1015" y="251205"/>
                </a:lnTo>
                <a:lnTo>
                  <a:pt x="1015" y="251586"/>
                </a:lnTo>
                <a:lnTo>
                  <a:pt x="0" y="260984"/>
                </a:lnTo>
                <a:lnTo>
                  <a:pt x="0" y="262381"/>
                </a:lnTo>
                <a:lnTo>
                  <a:pt x="1143" y="271652"/>
                </a:lnTo>
                <a:lnTo>
                  <a:pt x="1270" y="272541"/>
                </a:lnTo>
                <a:lnTo>
                  <a:pt x="4318" y="282320"/>
                </a:lnTo>
                <a:lnTo>
                  <a:pt x="4445" y="282955"/>
                </a:lnTo>
                <a:lnTo>
                  <a:pt x="4699" y="283209"/>
                </a:lnTo>
                <a:lnTo>
                  <a:pt x="9271" y="292480"/>
                </a:lnTo>
                <a:lnTo>
                  <a:pt x="15494" y="302513"/>
                </a:lnTo>
                <a:lnTo>
                  <a:pt x="22732" y="312292"/>
                </a:lnTo>
                <a:lnTo>
                  <a:pt x="30606" y="321944"/>
                </a:lnTo>
                <a:lnTo>
                  <a:pt x="64643" y="359663"/>
                </a:lnTo>
                <a:lnTo>
                  <a:pt x="72262" y="368934"/>
                </a:lnTo>
                <a:lnTo>
                  <a:pt x="78994" y="378078"/>
                </a:lnTo>
                <a:lnTo>
                  <a:pt x="84581" y="387095"/>
                </a:lnTo>
                <a:lnTo>
                  <a:pt x="86613" y="391159"/>
                </a:lnTo>
                <a:lnTo>
                  <a:pt x="88519" y="394842"/>
                </a:lnTo>
                <a:lnTo>
                  <a:pt x="90622" y="401700"/>
                </a:lnTo>
                <a:lnTo>
                  <a:pt x="91185" y="403224"/>
                </a:lnTo>
                <a:lnTo>
                  <a:pt x="92141" y="410971"/>
                </a:lnTo>
                <a:lnTo>
                  <a:pt x="92248" y="411843"/>
                </a:lnTo>
                <a:lnTo>
                  <a:pt x="92328" y="411098"/>
                </a:lnTo>
                <a:lnTo>
                  <a:pt x="104901" y="411098"/>
                </a:lnTo>
                <a:lnTo>
                  <a:pt x="104901" y="410971"/>
                </a:lnTo>
                <a:lnTo>
                  <a:pt x="103758" y="401700"/>
                </a:lnTo>
                <a:lnTo>
                  <a:pt x="103631" y="400938"/>
                </a:lnTo>
                <a:lnTo>
                  <a:pt x="100583" y="391159"/>
                </a:lnTo>
                <a:lnTo>
                  <a:pt x="100456" y="390524"/>
                </a:lnTo>
                <a:lnTo>
                  <a:pt x="100202" y="390143"/>
                </a:lnTo>
                <a:lnTo>
                  <a:pt x="95376" y="380237"/>
                </a:lnTo>
                <a:lnTo>
                  <a:pt x="89153" y="370458"/>
                </a:lnTo>
                <a:lnTo>
                  <a:pt x="82042" y="360806"/>
                </a:lnTo>
                <a:lnTo>
                  <a:pt x="74040" y="351281"/>
                </a:lnTo>
                <a:lnTo>
                  <a:pt x="40385" y="313943"/>
                </a:lnTo>
                <a:lnTo>
                  <a:pt x="32893" y="304672"/>
                </a:lnTo>
                <a:lnTo>
                  <a:pt x="26161" y="295782"/>
                </a:lnTo>
                <a:lnTo>
                  <a:pt x="20574" y="286892"/>
                </a:lnTo>
                <a:lnTo>
                  <a:pt x="16001" y="277621"/>
                </a:lnTo>
                <a:lnTo>
                  <a:pt x="14646" y="272922"/>
                </a:lnTo>
                <a:lnTo>
                  <a:pt x="13461" y="269112"/>
                </a:lnTo>
                <a:lnTo>
                  <a:pt x="13590" y="269112"/>
                </a:lnTo>
                <a:lnTo>
                  <a:pt x="12853" y="262381"/>
                </a:lnTo>
                <a:lnTo>
                  <a:pt x="12687" y="262381"/>
                </a:lnTo>
                <a:lnTo>
                  <a:pt x="12700" y="260984"/>
                </a:lnTo>
                <a:lnTo>
                  <a:pt x="13492" y="253872"/>
                </a:lnTo>
                <a:lnTo>
                  <a:pt x="13588" y="252856"/>
                </a:lnTo>
                <a:lnTo>
                  <a:pt x="13745" y="252856"/>
                </a:lnTo>
                <a:lnTo>
                  <a:pt x="15915" y="245109"/>
                </a:lnTo>
                <a:lnTo>
                  <a:pt x="15748" y="245109"/>
                </a:lnTo>
                <a:lnTo>
                  <a:pt x="19811" y="235965"/>
                </a:lnTo>
                <a:lnTo>
                  <a:pt x="54482" y="187959"/>
                </a:lnTo>
                <a:lnTo>
                  <a:pt x="70993" y="168655"/>
                </a:lnTo>
                <a:lnTo>
                  <a:pt x="78867" y="159003"/>
                </a:lnTo>
                <a:lnTo>
                  <a:pt x="101473" y="122173"/>
                </a:lnTo>
                <a:lnTo>
                  <a:pt x="101726" y="121157"/>
                </a:lnTo>
                <a:lnTo>
                  <a:pt x="103885" y="112140"/>
                </a:lnTo>
                <a:lnTo>
                  <a:pt x="104775" y="104012"/>
                </a:lnTo>
                <a:lnTo>
                  <a:pt x="105000" y="97027"/>
                </a:lnTo>
                <a:lnTo>
                  <a:pt x="105028" y="96138"/>
                </a:lnTo>
                <a:lnTo>
                  <a:pt x="104272" y="85216"/>
                </a:lnTo>
                <a:lnTo>
                  <a:pt x="104210" y="84327"/>
                </a:lnTo>
                <a:lnTo>
                  <a:pt x="104139" y="83311"/>
                </a:lnTo>
                <a:lnTo>
                  <a:pt x="85978" y="45592"/>
                </a:lnTo>
                <a:lnTo>
                  <a:pt x="54609" y="9270"/>
                </a:lnTo>
                <a:lnTo>
                  <a:pt x="46481" y="0"/>
                </a:lnTo>
                <a:close/>
              </a:path>
              <a:path w="140970" h="805814">
                <a:moveTo>
                  <a:pt x="13590" y="269112"/>
                </a:moveTo>
                <a:lnTo>
                  <a:pt x="13461" y="269112"/>
                </a:lnTo>
                <a:lnTo>
                  <a:pt x="13660" y="269752"/>
                </a:lnTo>
                <a:lnTo>
                  <a:pt x="13590" y="269112"/>
                </a:lnTo>
                <a:close/>
              </a:path>
              <a:path w="140970" h="805814">
                <a:moveTo>
                  <a:pt x="13745" y="252856"/>
                </a:moveTo>
                <a:lnTo>
                  <a:pt x="13588" y="252856"/>
                </a:lnTo>
                <a:lnTo>
                  <a:pt x="13509" y="253702"/>
                </a:lnTo>
                <a:lnTo>
                  <a:pt x="13745" y="252856"/>
                </a:lnTo>
                <a:close/>
              </a:path>
              <a:path w="140970" h="805814">
                <a:moveTo>
                  <a:pt x="16079" y="244525"/>
                </a:moveTo>
                <a:lnTo>
                  <a:pt x="15748" y="245109"/>
                </a:lnTo>
                <a:lnTo>
                  <a:pt x="15915" y="245109"/>
                </a:lnTo>
                <a:lnTo>
                  <a:pt x="16079" y="244525"/>
                </a:lnTo>
                <a:close/>
              </a:path>
            </a:pathLst>
          </a:custGeom>
          <a:solidFill>
            <a:srgbClr val="88AC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4" name="object 34"/>
          <p:cNvGrpSpPr/>
          <p:nvPr/>
        </p:nvGrpSpPr>
        <p:grpSpPr>
          <a:xfrm>
            <a:off x="5818632" y="2238755"/>
            <a:ext cx="2961640" cy="3444875"/>
            <a:chOff x="5818632" y="2238755"/>
            <a:chExt cx="2961640" cy="3444875"/>
          </a:xfrm>
        </p:grpSpPr>
        <p:pic>
          <p:nvPicPr>
            <p:cNvPr id="35" name="object 3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549642" y="2984372"/>
              <a:ext cx="1230376" cy="804290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5818632" y="2238755"/>
              <a:ext cx="2171700" cy="3444875"/>
            </a:xfrm>
            <a:custGeom>
              <a:avLst/>
              <a:gdLst/>
              <a:ahLst/>
              <a:cxnLst/>
              <a:rect l="l" t="t" r="r" b="b"/>
              <a:pathLst>
                <a:path w="2171700" h="3444875">
                  <a:moveTo>
                    <a:pt x="1692148" y="1549908"/>
                  </a:moveTo>
                  <a:lnTo>
                    <a:pt x="1592834" y="1575562"/>
                  </a:lnTo>
                  <a:lnTo>
                    <a:pt x="1590802" y="1578991"/>
                  </a:lnTo>
                  <a:lnTo>
                    <a:pt x="1591691" y="1582420"/>
                  </a:lnTo>
                  <a:lnTo>
                    <a:pt x="1592580" y="1585722"/>
                  </a:lnTo>
                  <a:lnTo>
                    <a:pt x="1596009" y="1587754"/>
                  </a:lnTo>
                  <a:lnTo>
                    <a:pt x="1599438" y="1586992"/>
                  </a:lnTo>
                  <a:lnTo>
                    <a:pt x="1662099" y="1570774"/>
                  </a:lnTo>
                  <a:lnTo>
                    <a:pt x="272923" y="2946273"/>
                  </a:lnTo>
                  <a:lnTo>
                    <a:pt x="281813" y="2955290"/>
                  </a:lnTo>
                  <a:lnTo>
                    <a:pt x="1670939" y="1579841"/>
                  </a:lnTo>
                  <a:lnTo>
                    <a:pt x="1653311" y="1645539"/>
                  </a:lnTo>
                  <a:lnTo>
                    <a:pt x="1653286" y="1645666"/>
                  </a:lnTo>
                  <a:lnTo>
                    <a:pt x="1655318" y="1649222"/>
                  </a:lnTo>
                  <a:lnTo>
                    <a:pt x="1662049" y="1651000"/>
                  </a:lnTo>
                  <a:lnTo>
                    <a:pt x="1665605" y="1648968"/>
                  </a:lnTo>
                  <a:lnTo>
                    <a:pt x="1666455" y="1645666"/>
                  </a:lnTo>
                  <a:lnTo>
                    <a:pt x="1690979" y="1554226"/>
                  </a:lnTo>
                  <a:lnTo>
                    <a:pt x="1692148" y="1549908"/>
                  </a:lnTo>
                  <a:close/>
                </a:path>
                <a:path w="2171700" h="3444875">
                  <a:moveTo>
                    <a:pt x="2133727" y="0"/>
                  </a:moveTo>
                  <a:lnTo>
                    <a:pt x="2034794" y="27178"/>
                  </a:lnTo>
                  <a:lnTo>
                    <a:pt x="2032762" y="30734"/>
                  </a:lnTo>
                  <a:lnTo>
                    <a:pt x="2033651" y="34036"/>
                  </a:lnTo>
                  <a:lnTo>
                    <a:pt x="2034667" y="37465"/>
                  </a:lnTo>
                  <a:lnTo>
                    <a:pt x="2038096" y="39497"/>
                  </a:lnTo>
                  <a:lnTo>
                    <a:pt x="2041525" y="38481"/>
                  </a:lnTo>
                  <a:lnTo>
                    <a:pt x="2104047" y="21285"/>
                  </a:lnTo>
                  <a:lnTo>
                    <a:pt x="0" y="2173605"/>
                  </a:lnTo>
                  <a:lnTo>
                    <a:pt x="9144" y="2182368"/>
                  </a:lnTo>
                  <a:lnTo>
                    <a:pt x="2113026" y="30213"/>
                  </a:lnTo>
                  <a:lnTo>
                    <a:pt x="2097278" y="92964"/>
                  </a:lnTo>
                  <a:lnTo>
                    <a:pt x="2096452" y="96139"/>
                  </a:lnTo>
                  <a:lnTo>
                    <a:pt x="2096389" y="96393"/>
                  </a:lnTo>
                  <a:lnTo>
                    <a:pt x="2098421" y="99822"/>
                  </a:lnTo>
                  <a:lnTo>
                    <a:pt x="2105279" y="101600"/>
                  </a:lnTo>
                  <a:lnTo>
                    <a:pt x="2108708" y="99441"/>
                  </a:lnTo>
                  <a:lnTo>
                    <a:pt x="2109520" y="96393"/>
                  </a:lnTo>
                  <a:lnTo>
                    <a:pt x="2132571" y="4572"/>
                  </a:lnTo>
                  <a:lnTo>
                    <a:pt x="2133727" y="0"/>
                  </a:lnTo>
                  <a:close/>
                </a:path>
                <a:path w="2171700" h="3444875">
                  <a:moveTo>
                    <a:pt x="2171319" y="2878836"/>
                  </a:moveTo>
                  <a:lnTo>
                    <a:pt x="2160778" y="2876042"/>
                  </a:lnTo>
                  <a:lnTo>
                    <a:pt x="2072132" y="2852547"/>
                  </a:lnTo>
                  <a:lnTo>
                    <a:pt x="2068703" y="2854579"/>
                  </a:lnTo>
                  <a:lnTo>
                    <a:pt x="2066925" y="2861437"/>
                  </a:lnTo>
                  <a:lnTo>
                    <a:pt x="2068830" y="2864866"/>
                  </a:lnTo>
                  <a:lnTo>
                    <a:pt x="2134768" y="2882315"/>
                  </a:lnTo>
                  <a:lnTo>
                    <a:pt x="143129" y="3432429"/>
                  </a:lnTo>
                  <a:lnTo>
                    <a:pt x="146431" y="3444659"/>
                  </a:lnTo>
                  <a:lnTo>
                    <a:pt x="2138172" y="2894647"/>
                  </a:lnTo>
                  <a:lnTo>
                    <a:pt x="2093087" y="2940939"/>
                  </a:lnTo>
                  <a:lnTo>
                    <a:pt x="2090547" y="2943352"/>
                  </a:lnTo>
                  <a:lnTo>
                    <a:pt x="2090674" y="2947416"/>
                  </a:lnTo>
                  <a:lnTo>
                    <a:pt x="2095627" y="2952369"/>
                  </a:lnTo>
                  <a:lnTo>
                    <a:pt x="2099564" y="2952369"/>
                  </a:lnTo>
                  <a:lnTo>
                    <a:pt x="2102104" y="2949702"/>
                  </a:lnTo>
                  <a:lnTo>
                    <a:pt x="2171319" y="2878836"/>
                  </a:lnTo>
                  <a:close/>
                </a:path>
              </a:pathLst>
            </a:custGeom>
            <a:solidFill>
              <a:srgbClr val="E6862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Simple Processing </a:t>
            </a:r>
            <a:r>
              <a:rPr spc="-20" dirty="0"/>
              <a:t>Flow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067305" y="4171315"/>
            <a:ext cx="376047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  <a:tabLst>
                <a:tab pos="354965" algn="l"/>
              </a:tabLst>
            </a:pPr>
            <a:r>
              <a:rPr sz="1400" spc="-25" dirty="0">
                <a:latin typeface="Arial MT"/>
                <a:cs typeface="Arial MT"/>
              </a:rPr>
              <a:t>1.</a:t>
            </a:r>
            <a:r>
              <a:rPr sz="1400" dirty="0">
                <a:latin typeface="Arial MT"/>
                <a:cs typeface="Arial MT"/>
              </a:rPr>
              <a:t>	Copy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input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data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from</a:t>
            </a:r>
            <a:r>
              <a:rPr sz="1400" spc="-4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CPU</a:t>
            </a:r>
            <a:r>
              <a:rPr sz="1400" spc="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memory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to</a:t>
            </a:r>
            <a:r>
              <a:rPr sz="1400" spc="-25" dirty="0">
                <a:latin typeface="Arial MT"/>
                <a:cs typeface="Arial MT"/>
              </a:rPr>
              <a:t> GPU </a:t>
            </a:r>
            <a:r>
              <a:rPr sz="1400" spc="-10" dirty="0">
                <a:latin typeface="Arial MT"/>
                <a:cs typeface="Arial MT"/>
              </a:rPr>
              <a:t>memory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360676" y="1133855"/>
            <a:ext cx="8143240" cy="5120640"/>
            <a:chOff x="2360676" y="1133855"/>
            <a:chExt cx="8143240" cy="512064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333744" y="1133855"/>
              <a:ext cx="4169663" cy="512064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60676" y="1493519"/>
              <a:ext cx="2642616" cy="2039112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4787646" y="2035302"/>
              <a:ext cx="1666239" cy="546100"/>
            </a:xfrm>
            <a:custGeom>
              <a:avLst/>
              <a:gdLst/>
              <a:ahLst/>
              <a:cxnLst/>
              <a:rect l="l" t="t" r="r" b="b"/>
              <a:pathLst>
                <a:path w="1666239" h="546100">
                  <a:moveTo>
                    <a:pt x="1392936" y="0"/>
                  </a:moveTo>
                  <a:lnTo>
                    <a:pt x="1392936" y="136398"/>
                  </a:lnTo>
                  <a:lnTo>
                    <a:pt x="272795" y="136398"/>
                  </a:lnTo>
                  <a:lnTo>
                    <a:pt x="272795" y="0"/>
                  </a:lnTo>
                  <a:lnTo>
                    <a:pt x="0" y="272796"/>
                  </a:lnTo>
                  <a:lnTo>
                    <a:pt x="272795" y="545592"/>
                  </a:lnTo>
                  <a:lnTo>
                    <a:pt x="272795" y="409194"/>
                  </a:lnTo>
                  <a:lnTo>
                    <a:pt x="1392936" y="409194"/>
                  </a:lnTo>
                  <a:lnTo>
                    <a:pt x="1392936" y="545592"/>
                  </a:lnTo>
                  <a:lnTo>
                    <a:pt x="1665731" y="272796"/>
                  </a:lnTo>
                  <a:lnTo>
                    <a:pt x="1392936" y="0"/>
                  </a:lnTo>
                  <a:close/>
                </a:path>
              </a:pathLst>
            </a:custGeom>
            <a:solidFill>
              <a:srgbClr val="4453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787646" y="2035302"/>
              <a:ext cx="1666239" cy="546100"/>
            </a:xfrm>
            <a:custGeom>
              <a:avLst/>
              <a:gdLst/>
              <a:ahLst/>
              <a:cxnLst/>
              <a:rect l="l" t="t" r="r" b="b"/>
              <a:pathLst>
                <a:path w="1666239" h="546100">
                  <a:moveTo>
                    <a:pt x="0" y="272796"/>
                  </a:moveTo>
                  <a:lnTo>
                    <a:pt x="272795" y="0"/>
                  </a:lnTo>
                  <a:lnTo>
                    <a:pt x="272795" y="136398"/>
                  </a:lnTo>
                  <a:lnTo>
                    <a:pt x="1392936" y="136398"/>
                  </a:lnTo>
                  <a:lnTo>
                    <a:pt x="1392936" y="0"/>
                  </a:lnTo>
                  <a:lnTo>
                    <a:pt x="1665731" y="272796"/>
                  </a:lnTo>
                  <a:lnTo>
                    <a:pt x="1392936" y="545592"/>
                  </a:lnTo>
                  <a:lnTo>
                    <a:pt x="1392936" y="409194"/>
                  </a:lnTo>
                  <a:lnTo>
                    <a:pt x="272795" y="409194"/>
                  </a:lnTo>
                  <a:lnTo>
                    <a:pt x="272795" y="545592"/>
                  </a:lnTo>
                  <a:lnTo>
                    <a:pt x="0" y="272796"/>
                  </a:lnTo>
                  <a:close/>
                </a:path>
              </a:pathLst>
            </a:custGeom>
            <a:ln w="259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5280152" y="2181860"/>
            <a:ext cx="67945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Arial MT"/>
                <a:cs typeface="Arial MT"/>
              </a:rPr>
              <a:t>PCI</a:t>
            </a:r>
            <a:r>
              <a:rPr sz="1400" spc="-5" dirty="0">
                <a:latin typeface="Arial MT"/>
                <a:cs typeface="Arial MT"/>
              </a:rPr>
              <a:t> </a:t>
            </a:r>
            <a:r>
              <a:rPr sz="1400" spc="-25" dirty="0">
                <a:latin typeface="Arial MT"/>
                <a:cs typeface="Arial MT"/>
              </a:rPr>
              <a:t>Bus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4373879" y="2606039"/>
            <a:ext cx="3657600" cy="2976880"/>
            <a:chOff x="4373879" y="2606039"/>
            <a:chExt cx="3657600" cy="2976880"/>
          </a:xfrm>
        </p:grpSpPr>
        <p:sp>
          <p:nvSpPr>
            <p:cNvPr id="11" name="object 11"/>
            <p:cNvSpPr/>
            <p:nvPr/>
          </p:nvSpPr>
          <p:spPr>
            <a:xfrm>
              <a:off x="4386833" y="2618993"/>
              <a:ext cx="3632200" cy="2950845"/>
            </a:xfrm>
            <a:custGeom>
              <a:avLst/>
              <a:gdLst/>
              <a:ahLst/>
              <a:cxnLst/>
              <a:rect l="l" t="t" r="r" b="b"/>
              <a:pathLst>
                <a:path w="3632200" h="2950845">
                  <a:moveTo>
                    <a:pt x="2146935" y="0"/>
                  </a:moveTo>
                  <a:lnTo>
                    <a:pt x="0" y="0"/>
                  </a:lnTo>
                  <a:lnTo>
                    <a:pt x="0" y="422909"/>
                  </a:lnTo>
                  <a:lnTo>
                    <a:pt x="2146935" y="422909"/>
                  </a:lnTo>
                  <a:lnTo>
                    <a:pt x="2194551" y="424194"/>
                  </a:lnTo>
                  <a:lnTo>
                    <a:pt x="2241497" y="428003"/>
                  </a:lnTo>
                  <a:lnTo>
                    <a:pt x="2287706" y="434270"/>
                  </a:lnTo>
                  <a:lnTo>
                    <a:pt x="2333111" y="442930"/>
                  </a:lnTo>
                  <a:lnTo>
                    <a:pt x="2377648" y="453915"/>
                  </a:lnTo>
                  <a:lnTo>
                    <a:pt x="2421248" y="467160"/>
                  </a:lnTo>
                  <a:lnTo>
                    <a:pt x="2463847" y="482599"/>
                  </a:lnTo>
                  <a:lnTo>
                    <a:pt x="2505378" y="500165"/>
                  </a:lnTo>
                  <a:lnTo>
                    <a:pt x="2545775" y="519792"/>
                  </a:lnTo>
                  <a:lnTo>
                    <a:pt x="2584972" y="541415"/>
                  </a:lnTo>
                  <a:lnTo>
                    <a:pt x="2622901" y="564965"/>
                  </a:lnTo>
                  <a:lnTo>
                    <a:pt x="2659498" y="590379"/>
                  </a:lnTo>
                  <a:lnTo>
                    <a:pt x="2694696" y="617588"/>
                  </a:lnTo>
                  <a:lnTo>
                    <a:pt x="2728429" y="646528"/>
                  </a:lnTo>
                  <a:lnTo>
                    <a:pt x="2760630" y="677132"/>
                  </a:lnTo>
                  <a:lnTo>
                    <a:pt x="2791234" y="709333"/>
                  </a:lnTo>
                  <a:lnTo>
                    <a:pt x="2820174" y="743066"/>
                  </a:lnTo>
                  <a:lnTo>
                    <a:pt x="2847383" y="778264"/>
                  </a:lnTo>
                  <a:lnTo>
                    <a:pt x="2872797" y="814861"/>
                  </a:lnTo>
                  <a:lnTo>
                    <a:pt x="2896347" y="852790"/>
                  </a:lnTo>
                  <a:lnTo>
                    <a:pt x="2917970" y="891987"/>
                  </a:lnTo>
                  <a:lnTo>
                    <a:pt x="2937597" y="932384"/>
                  </a:lnTo>
                  <a:lnTo>
                    <a:pt x="2955163" y="973915"/>
                  </a:lnTo>
                  <a:lnTo>
                    <a:pt x="2970602" y="1016514"/>
                  </a:lnTo>
                  <a:lnTo>
                    <a:pt x="2983847" y="1060114"/>
                  </a:lnTo>
                  <a:lnTo>
                    <a:pt x="2994832" y="1104651"/>
                  </a:lnTo>
                  <a:lnTo>
                    <a:pt x="3003492" y="1150056"/>
                  </a:lnTo>
                  <a:lnTo>
                    <a:pt x="3009759" y="1196265"/>
                  </a:lnTo>
                  <a:lnTo>
                    <a:pt x="3013568" y="1243211"/>
                  </a:lnTo>
                  <a:lnTo>
                    <a:pt x="3014852" y="1290827"/>
                  </a:lnTo>
                  <a:lnTo>
                    <a:pt x="3014852" y="2352674"/>
                  </a:lnTo>
                  <a:lnTo>
                    <a:pt x="2820923" y="2352674"/>
                  </a:lnTo>
                  <a:lnTo>
                    <a:pt x="3226308" y="2950464"/>
                  </a:lnTo>
                  <a:lnTo>
                    <a:pt x="3631691" y="2352674"/>
                  </a:lnTo>
                  <a:lnTo>
                    <a:pt x="3437763" y="2352674"/>
                  </a:lnTo>
                  <a:lnTo>
                    <a:pt x="3437763" y="1290827"/>
                  </a:lnTo>
                  <a:lnTo>
                    <a:pt x="3436872" y="1242438"/>
                  </a:lnTo>
                  <a:lnTo>
                    <a:pt x="3434222" y="1194498"/>
                  </a:lnTo>
                  <a:lnTo>
                    <a:pt x="3429842" y="1147039"/>
                  </a:lnTo>
                  <a:lnTo>
                    <a:pt x="3423765" y="1100090"/>
                  </a:lnTo>
                  <a:lnTo>
                    <a:pt x="3416022" y="1053685"/>
                  </a:lnTo>
                  <a:lnTo>
                    <a:pt x="3406644" y="1007854"/>
                  </a:lnTo>
                  <a:lnTo>
                    <a:pt x="3395661" y="962628"/>
                  </a:lnTo>
                  <a:lnTo>
                    <a:pt x="3383106" y="918039"/>
                  </a:lnTo>
                  <a:lnTo>
                    <a:pt x="3369009" y="874117"/>
                  </a:lnTo>
                  <a:lnTo>
                    <a:pt x="3353402" y="830894"/>
                  </a:lnTo>
                  <a:lnTo>
                    <a:pt x="3336315" y="788402"/>
                  </a:lnTo>
                  <a:lnTo>
                    <a:pt x="3317781" y="746670"/>
                  </a:lnTo>
                  <a:lnTo>
                    <a:pt x="3297830" y="705731"/>
                  </a:lnTo>
                  <a:lnTo>
                    <a:pt x="3276493" y="665616"/>
                  </a:lnTo>
                  <a:lnTo>
                    <a:pt x="3253803" y="626356"/>
                  </a:lnTo>
                  <a:lnTo>
                    <a:pt x="3229789" y="587982"/>
                  </a:lnTo>
                  <a:lnTo>
                    <a:pt x="3204483" y="550525"/>
                  </a:lnTo>
                  <a:lnTo>
                    <a:pt x="3177916" y="514017"/>
                  </a:lnTo>
                  <a:lnTo>
                    <a:pt x="3150120" y="478489"/>
                  </a:lnTo>
                  <a:lnTo>
                    <a:pt x="3121126" y="443971"/>
                  </a:lnTo>
                  <a:lnTo>
                    <a:pt x="3090965" y="410496"/>
                  </a:lnTo>
                  <a:lnTo>
                    <a:pt x="3059668" y="378094"/>
                  </a:lnTo>
                  <a:lnTo>
                    <a:pt x="3027266" y="346797"/>
                  </a:lnTo>
                  <a:lnTo>
                    <a:pt x="2993791" y="316636"/>
                  </a:lnTo>
                  <a:lnTo>
                    <a:pt x="2959273" y="287642"/>
                  </a:lnTo>
                  <a:lnTo>
                    <a:pt x="2923745" y="259846"/>
                  </a:lnTo>
                  <a:lnTo>
                    <a:pt x="2887237" y="233279"/>
                  </a:lnTo>
                  <a:lnTo>
                    <a:pt x="2849780" y="207973"/>
                  </a:lnTo>
                  <a:lnTo>
                    <a:pt x="2811406" y="183959"/>
                  </a:lnTo>
                  <a:lnTo>
                    <a:pt x="2772146" y="161269"/>
                  </a:lnTo>
                  <a:lnTo>
                    <a:pt x="2732031" y="139932"/>
                  </a:lnTo>
                  <a:lnTo>
                    <a:pt x="2691092" y="119981"/>
                  </a:lnTo>
                  <a:lnTo>
                    <a:pt x="2649360" y="101447"/>
                  </a:lnTo>
                  <a:lnTo>
                    <a:pt x="2606868" y="84360"/>
                  </a:lnTo>
                  <a:lnTo>
                    <a:pt x="2563645" y="68753"/>
                  </a:lnTo>
                  <a:lnTo>
                    <a:pt x="2519723" y="54656"/>
                  </a:lnTo>
                  <a:lnTo>
                    <a:pt x="2475134" y="42101"/>
                  </a:lnTo>
                  <a:lnTo>
                    <a:pt x="2429908" y="31118"/>
                  </a:lnTo>
                  <a:lnTo>
                    <a:pt x="2384077" y="21740"/>
                  </a:lnTo>
                  <a:lnTo>
                    <a:pt x="2337672" y="13997"/>
                  </a:lnTo>
                  <a:lnTo>
                    <a:pt x="2290723" y="7920"/>
                  </a:lnTo>
                  <a:lnTo>
                    <a:pt x="2243264" y="3540"/>
                  </a:lnTo>
                  <a:lnTo>
                    <a:pt x="2195324" y="890"/>
                  </a:lnTo>
                  <a:lnTo>
                    <a:pt x="214693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386833" y="2618993"/>
              <a:ext cx="3632200" cy="2950845"/>
            </a:xfrm>
            <a:custGeom>
              <a:avLst/>
              <a:gdLst/>
              <a:ahLst/>
              <a:cxnLst/>
              <a:rect l="l" t="t" r="r" b="b"/>
              <a:pathLst>
                <a:path w="3632200" h="2950845">
                  <a:moveTo>
                    <a:pt x="0" y="0"/>
                  </a:moveTo>
                  <a:lnTo>
                    <a:pt x="2146935" y="0"/>
                  </a:lnTo>
                  <a:lnTo>
                    <a:pt x="2195324" y="890"/>
                  </a:lnTo>
                  <a:lnTo>
                    <a:pt x="2243264" y="3540"/>
                  </a:lnTo>
                  <a:lnTo>
                    <a:pt x="2290723" y="7920"/>
                  </a:lnTo>
                  <a:lnTo>
                    <a:pt x="2337672" y="13997"/>
                  </a:lnTo>
                  <a:lnTo>
                    <a:pt x="2384077" y="21740"/>
                  </a:lnTo>
                  <a:lnTo>
                    <a:pt x="2429908" y="31118"/>
                  </a:lnTo>
                  <a:lnTo>
                    <a:pt x="2475134" y="42101"/>
                  </a:lnTo>
                  <a:lnTo>
                    <a:pt x="2519723" y="54656"/>
                  </a:lnTo>
                  <a:lnTo>
                    <a:pt x="2563645" y="68753"/>
                  </a:lnTo>
                  <a:lnTo>
                    <a:pt x="2606868" y="84360"/>
                  </a:lnTo>
                  <a:lnTo>
                    <a:pt x="2649360" y="101447"/>
                  </a:lnTo>
                  <a:lnTo>
                    <a:pt x="2691092" y="119981"/>
                  </a:lnTo>
                  <a:lnTo>
                    <a:pt x="2732031" y="139932"/>
                  </a:lnTo>
                  <a:lnTo>
                    <a:pt x="2772146" y="161269"/>
                  </a:lnTo>
                  <a:lnTo>
                    <a:pt x="2811406" y="183959"/>
                  </a:lnTo>
                  <a:lnTo>
                    <a:pt x="2849780" y="207973"/>
                  </a:lnTo>
                  <a:lnTo>
                    <a:pt x="2887237" y="233279"/>
                  </a:lnTo>
                  <a:lnTo>
                    <a:pt x="2923745" y="259846"/>
                  </a:lnTo>
                  <a:lnTo>
                    <a:pt x="2959273" y="287642"/>
                  </a:lnTo>
                  <a:lnTo>
                    <a:pt x="2993791" y="316636"/>
                  </a:lnTo>
                  <a:lnTo>
                    <a:pt x="3027266" y="346797"/>
                  </a:lnTo>
                  <a:lnTo>
                    <a:pt x="3059668" y="378094"/>
                  </a:lnTo>
                  <a:lnTo>
                    <a:pt x="3090965" y="410496"/>
                  </a:lnTo>
                  <a:lnTo>
                    <a:pt x="3121126" y="443971"/>
                  </a:lnTo>
                  <a:lnTo>
                    <a:pt x="3150120" y="478489"/>
                  </a:lnTo>
                  <a:lnTo>
                    <a:pt x="3177916" y="514017"/>
                  </a:lnTo>
                  <a:lnTo>
                    <a:pt x="3204483" y="550525"/>
                  </a:lnTo>
                  <a:lnTo>
                    <a:pt x="3229789" y="587982"/>
                  </a:lnTo>
                  <a:lnTo>
                    <a:pt x="3253803" y="626356"/>
                  </a:lnTo>
                  <a:lnTo>
                    <a:pt x="3276493" y="665616"/>
                  </a:lnTo>
                  <a:lnTo>
                    <a:pt x="3297830" y="705731"/>
                  </a:lnTo>
                  <a:lnTo>
                    <a:pt x="3317781" y="746670"/>
                  </a:lnTo>
                  <a:lnTo>
                    <a:pt x="3336315" y="788402"/>
                  </a:lnTo>
                  <a:lnTo>
                    <a:pt x="3353402" y="830894"/>
                  </a:lnTo>
                  <a:lnTo>
                    <a:pt x="3369009" y="874117"/>
                  </a:lnTo>
                  <a:lnTo>
                    <a:pt x="3383106" y="918039"/>
                  </a:lnTo>
                  <a:lnTo>
                    <a:pt x="3395661" y="962628"/>
                  </a:lnTo>
                  <a:lnTo>
                    <a:pt x="3406644" y="1007854"/>
                  </a:lnTo>
                  <a:lnTo>
                    <a:pt x="3416022" y="1053685"/>
                  </a:lnTo>
                  <a:lnTo>
                    <a:pt x="3423765" y="1100090"/>
                  </a:lnTo>
                  <a:lnTo>
                    <a:pt x="3429842" y="1147039"/>
                  </a:lnTo>
                  <a:lnTo>
                    <a:pt x="3434222" y="1194498"/>
                  </a:lnTo>
                  <a:lnTo>
                    <a:pt x="3436872" y="1242438"/>
                  </a:lnTo>
                  <a:lnTo>
                    <a:pt x="3437763" y="1290827"/>
                  </a:lnTo>
                  <a:lnTo>
                    <a:pt x="3437763" y="2352674"/>
                  </a:lnTo>
                  <a:lnTo>
                    <a:pt x="3631691" y="2352674"/>
                  </a:lnTo>
                  <a:lnTo>
                    <a:pt x="3226308" y="2950464"/>
                  </a:lnTo>
                  <a:lnTo>
                    <a:pt x="2820923" y="2352674"/>
                  </a:lnTo>
                  <a:lnTo>
                    <a:pt x="3014852" y="2352674"/>
                  </a:lnTo>
                  <a:lnTo>
                    <a:pt x="3014852" y="1290827"/>
                  </a:lnTo>
                  <a:lnTo>
                    <a:pt x="3013568" y="1243211"/>
                  </a:lnTo>
                  <a:lnTo>
                    <a:pt x="3009759" y="1196265"/>
                  </a:lnTo>
                  <a:lnTo>
                    <a:pt x="3003492" y="1150056"/>
                  </a:lnTo>
                  <a:lnTo>
                    <a:pt x="2994832" y="1104651"/>
                  </a:lnTo>
                  <a:lnTo>
                    <a:pt x="2983847" y="1060114"/>
                  </a:lnTo>
                  <a:lnTo>
                    <a:pt x="2970602" y="1016514"/>
                  </a:lnTo>
                  <a:lnTo>
                    <a:pt x="2955163" y="973915"/>
                  </a:lnTo>
                  <a:lnTo>
                    <a:pt x="2937597" y="932384"/>
                  </a:lnTo>
                  <a:lnTo>
                    <a:pt x="2917970" y="891987"/>
                  </a:lnTo>
                  <a:lnTo>
                    <a:pt x="2896347" y="852790"/>
                  </a:lnTo>
                  <a:lnTo>
                    <a:pt x="2872797" y="814861"/>
                  </a:lnTo>
                  <a:lnTo>
                    <a:pt x="2847383" y="778264"/>
                  </a:lnTo>
                  <a:lnTo>
                    <a:pt x="2820174" y="743066"/>
                  </a:lnTo>
                  <a:lnTo>
                    <a:pt x="2791234" y="709333"/>
                  </a:lnTo>
                  <a:lnTo>
                    <a:pt x="2760630" y="677132"/>
                  </a:lnTo>
                  <a:lnTo>
                    <a:pt x="2728429" y="646528"/>
                  </a:lnTo>
                  <a:lnTo>
                    <a:pt x="2694696" y="617588"/>
                  </a:lnTo>
                  <a:lnTo>
                    <a:pt x="2659498" y="590379"/>
                  </a:lnTo>
                  <a:lnTo>
                    <a:pt x="2622901" y="564965"/>
                  </a:lnTo>
                  <a:lnTo>
                    <a:pt x="2584972" y="541415"/>
                  </a:lnTo>
                  <a:lnTo>
                    <a:pt x="2545775" y="519792"/>
                  </a:lnTo>
                  <a:lnTo>
                    <a:pt x="2505378" y="500165"/>
                  </a:lnTo>
                  <a:lnTo>
                    <a:pt x="2463847" y="482599"/>
                  </a:lnTo>
                  <a:lnTo>
                    <a:pt x="2421248" y="467160"/>
                  </a:lnTo>
                  <a:lnTo>
                    <a:pt x="2377648" y="453915"/>
                  </a:lnTo>
                  <a:lnTo>
                    <a:pt x="2333111" y="442930"/>
                  </a:lnTo>
                  <a:lnTo>
                    <a:pt x="2287706" y="434270"/>
                  </a:lnTo>
                  <a:lnTo>
                    <a:pt x="2241497" y="428003"/>
                  </a:lnTo>
                  <a:lnTo>
                    <a:pt x="2194551" y="424194"/>
                  </a:lnTo>
                  <a:lnTo>
                    <a:pt x="2146935" y="422909"/>
                  </a:lnTo>
                  <a:lnTo>
                    <a:pt x="0" y="422909"/>
                  </a:lnTo>
                  <a:lnTo>
                    <a:pt x="0" y="0"/>
                  </a:lnTo>
                  <a:close/>
                </a:path>
              </a:pathLst>
            </a:custGeom>
            <a:ln w="259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60676" y="1493519"/>
            <a:ext cx="2642616" cy="2039112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4416552" y="1133855"/>
            <a:ext cx="6087110" cy="5120640"/>
            <a:chOff x="4416552" y="1133855"/>
            <a:chExt cx="6087110" cy="512064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33744" y="1133855"/>
              <a:ext cx="4169663" cy="512064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429506" y="1517141"/>
              <a:ext cx="3156585" cy="426720"/>
            </a:xfrm>
            <a:custGeom>
              <a:avLst/>
              <a:gdLst/>
              <a:ahLst/>
              <a:cxnLst/>
              <a:rect l="l" t="t" r="r" b="b"/>
              <a:pathLst>
                <a:path w="3156584" h="426719">
                  <a:moveTo>
                    <a:pt x="2963926" y="0"/>
                  </a:moveTo>
                  <a:lnTo>
                    <a:pt x="2771648" y="157225"/>
                  </a:lnTo>
                  <a:lnTo>
                    <a:pt x="2877312" y="157225"/>
                  </a:lnTo>
                  <a:lnTo>
                    <a:pt x="2877312" y="253492"/>
                  </a:lnTo>
                  <a:lnTo>
                    <a:pt x="0" y="253492"/>
                  </a:lnTo>
                  <a:lnTo>
                    <a:pt x="0" y="426720"/>
                  </a:lnTo>
                  <a:lnTo>
                    <a:pt x="2880741" y="426720"/>
                  </a:lnTo>
                  <a:lnTo>
                    <a:pt x="2925862" y="420651"/>
                  </a:lnTo>
                  <a:lnTo>
                    <a:pt x="2966418" y="403526"/>
                  </a:lnTo>
                  <a:lnTo>
                    <a:pt x="3000787" y="376967"/>
                  </a:lnTo>
                  <a:lnTo>
                    <a:pt x="3027346" y="342598"/>
                  </a:lnTo>
                  <a:lnTo>
                    <a:pt x="3044471" y="302042"/>
                  </a:lnTo>
                  <a:lnTo>
                    <a:pt x="3050540" y="256921"/>
                  </a:lnTo>
                  <a:lnTo>
                    <a:pt x="3050540" y="157225"/>
                  </a:lnTo>
                  <a:lnTo>
                    <a:pt x="3156204" y="157225"/>
                  </a:lnTo>
                  <a:lnTo>
                    <a:pt x="296392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429506" y="1517141"/>
              <a:ext cx="3156585" cy="426720"/>
            </a:xfrm>
            <a:custGeom>
              <a:avLst/>
              <a:gdLst/>
              <a:ahLst/>
              <a:cxnLst/>
              <a:rect l="l" t="t" r="r" b="b"/>
              <a:pathLst>
                <a:path w="3156584" h="426719">
                  <a:moveTo>
                    <a:pt x="0" y="426720"/>
                  </a:moveTo>
                  <a:lnTo>
                    <a:pt x="2880741" y="426720"/>
                  </a:lnTo>
                  <a:lnTo>
                    <a:pt x="2925862" y="420651"/>
                  </a:lnTo>
                  <a:lnTo>
                    <a:pt x="2966418" y="403526"/>
                  </a:lnTo>
                  <a:lnTo>
                    <a:pt x="3000787" y="376967"/>
                  </a:lnTo>
                  <a:lnTo>
                    <a:pt x="3027346" y="342598"/>
                  </a:lnTo>
                  <a:lnTo>
                    <a:pt x="3044471" y="302042"/>
                  </a:lnTo>
                  <a:lnTo>
                    <a:pt x="3050540" y="256921"/>
                  </a:lnTo>
                  <a:lnTo>
                    <a:pt x="3050540" y="157225"/>
                  </a:lnTo>
                  <a:lnTo>
                    <a:pt x="3156204" y="157225"/>
                  </a:lnTo>
                  <a:lnTo>
                    <a:pt x="2963926" y="0"/>
                  </a:lnTo>
                  <a:lnTo>
                    <a:pt x="2771648" y="157225"/>
                  </a:lnTo>
                  <a:lnTo>
                    <a:pt x="2877312" y="157225"/>
                  </a:lnTo>
                  <a:lnTo>
                    <a:pt x="2877312" y="253492"/>
                  </a:lnTo>
                  <a:lnTo>
                    <a:pt x="0" y="253492"/>
                  </a:lnTo>
                  <a:lnTo>
                    <a:pt x="0" y="426720"/>
                  </a:lnTo>
                  <a:close/>
                </a:path>
              </a:pathLst>
            </a:custGeom>
            <a:ln w="259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752082" y="4059173"/>
              <a:ext cx="535305" cy="1516380"/>
            </a:xfrm>
            <a:custGeom>
              <a:avLst/>
              <a:gdLst/>
              <a:ahLst/>
              <a:cxnLst/>
              <a:rect l="l" t="t" r="r" b="b"/>
              <a:pathLst>
                <a:path w="535304" h="1516379">
                  <a:moveTo>
                    <a:pt x="267462" y="0"/>
                  </a:moveTo>
                  <a:lnTo>
                    <a:pt x="0" y="267462"/>
                  </a:lnTo>
                  <a:lnTo>
                    <a:pt x="133731" y="267462"/>
                  </a:lnTo>
                  <a:lnTo>
                    <a:pt x="133731" y="1248917"/>
                  </a:lnTo>
                  <a:lnTo>
                    <a:pt x="0" y="1248917"/>
                  </a:lnTo>
                  <a:lnTo>
                    <a:pt x="267462" y="1516380"/>
                  </a:lnTo>
                  <a:lnTo>
                    <a:pt x="534924" y="1248917"/>
                  </a:lnTo>
                  <a:lnTo>
                    <a:pt x="401193" y="1248917"/>
                  </a:lnTo>
                  <a:lnTo>
                    <a:pt x="401193" y="267462"/>
                  </a:lnTo>
                  <a:lnTo>
                    <a:pt x="534924" y="267462"/>
                  </a:lnTo>
                  <a:lnTo>
                    <a:pt x="26746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752082" y="4059173"/>
              <a:ext cx="535305" cy="1516380"/>
            </a:xfrm>
            <a:custGeom>
              <a:avLst/>
              <a:gdLst/>
              <a:ahLst/>
              <a:cxnLst/>
              <a:rect l="l" t="t" r="r" b="b"/>
              <a:pathLst>
                <a:path w="535304" h="1516379">
                  <a:moveTo>
                    <a:pt x="0" y="267462"/>
                  </a:moveTo>
                  <a:lnTo>
                    <a:pt x="267462" y="0"/>
                  </a:lnTo>
                  <a:lnTo>
                    <a:pt x="534924" y="267462"/>
                  </a:lnTo>
                  <a:lnTo>
                    <a:pt x="401193" y="267462"/>
                  </a:lnTo>
                  <a:lnTo>
                    <a:pt x="401193" y="1248917"/>
                  </a:lnTo>
                  <a:lnTo>
                    <a:pt x="534924" y="1248917"/>
                  </a:lnTo>
                  <a:lnTo>
                    <a:pt x="267462" y="1516380"/>
                  </a:lnTo>
                  <a:lnTo>
                    <a:pt x="0" y="1248917"/>
                  </a:lnTo>
                  <a:lnTo>
                    <a:pt x="133731" y="1248917"/>
                  </a:lnTo>
                  <a:lnTo>
                    <a:pt x="133731" y="267462"/>
                  </a:lnTo>
                  <a:lnTo>
                    <a:pt x="0" y="267462"/>
                  </a:lnTo>
                  <a:close/>
                </a:path>
              </a:pathLst>
            </a:custGeom>
            <a:ln w="259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721346" y="4059173"/>
              <a:ext cx="535305" cy="1516380"/>
            </a:xfrm>
            <a:custGeom>
              <a:avLst/>
              <a:gdLst/>
              <a:ahLst/>
              <a:cxnLst/>
              <a:rect l="l" t="t" r="r" b="b"/>
              <a:pathLst>
                <a:path w="535304" h="1516379">
                  <a:moveTo>
                    <a:pt x="267461" y="0"/>
                  </a:moveTo>
                  <a:lnTo>
                    <a:pt x="0" y="267462"/>
                  </a:lnTo>
                  <a:lnTo>
                    <a:pt x="133730" y="267462"/>
                  </a:lnTo>
                  <a:lnTo>
                    <a:pt x="133730" y="1248917"/>
                  </a:lnTo>
                  <a:lnTo>
                    <a:pt x="0" y="1248917"/>
                  </a:lnTo>
                  <a:lnTo>
                    <a:pt x="267461" y="1516380"/>
                  </a:lnTo>
                  <a:lnTo>
                    <a:pt x="534924" y="1248917"/>
                  </a:lnTo>
                  <a:lnTo>
                    <a:pt x="401193" y="1248917"/>
                  </a:lnTo>
                  <a:lnTo>
                    <a:pt x="401193" y="267462"/>
                  </a:lnTo>
                  <a:lnTo>
                    <a:pt x="534924" y="267462"/>
                  </a:lnTo>
                  <a:lnTo>
                    <a:pt x="26746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721346" y="4059173"/>
              <a:ext cx="535305" cy="1516380"/>
            </a:xfrm>
            <a:custGeom>
              <a:avLst/>
              <a:gdLst/>
              <a:ahLst/>
              <a:cxnLst/>
              <a:rect l="l" t="t" r="r" b="b"/>
              <a:pathLst>
                <a:path w="535304" h="1516379">
                  <a:moveTo>
                    <a:pt x="0" y="267462"/>
                  </a:moveTo>
                  <a:lnTo>
                    <a:pt x="267461" y="0"/>
                  </a:lnTo>
                  <a:lnTo>
                    <a:pt x="534924" y="267462"/>
                  </a:lnTo>
                  <a:lnTo>
                    <a:pt x="401193" y="267462"/>
                  </a:lnTo>
                  <a:lnTo>
                    <a:pt x="401193" y="1248917"/>
                  </a:lnTo>
                  <a:lnTo>
                    <a:pt x="534924" y="1248917"/>
                  </a:lnTo>
                  <a:lnTo>
                    <a:pt x="267461" y="1516380"/>
                  </a:lnTo>
                  <a:lnTo>
                    <a:pt x="0" y="1248917"/>
                  </a:lnTo>
                  <a:lnTo>
                    <a:pt x="133730" y="1248917"/>
                  </a:lnTo>
                  <a:lnTo>
                    <a:pt x="133730" y="267462"/>
                  </a:lnTo>
                  <a:lnTo>
                    <a:pt x="0" y="267462"/>
                  </a:lnTo>
                  <a:close/>
                </a:path>
              </a:pathLst>
            </a:custGeom>
            <a:ln w="259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9156954" y="4059173"/>
              <a:ext cx="536575" cy="1516380"/>
            </a:xfrm>
            <a:custGeom>
              <a:avLst/>
              <a:gdLst/>
              <a:ahLst/>
              <a:cxnLst/>
              <a:rect l="l" t="t" r="r" b="b"/>
              <a:pathLst>
                <a:path w="536575" h="1516379">
                  <a:moveTo>
                    <a:pt x="268224" y="0"/>
                  </a:moveTo>
                  <a:lnTo>
                    <a:pt x="0" y="268224"/>
                  </a:lnTo>
                  <a:lnTo>
                    <a:pt x="134112" y="268224"/>
                  </a:lnTo>
                  <a:lnTo>
                    <a:pt x="134112" y="1248156"/>
                  </a:lnTo>
                  <a:lnTo>
                    <a:pt x="0" y="1248156"/>
                  </a:lnTo>
                  <a:lnTo>
                    <a:pt x="268224" y="1516380"/>
                  </a:lnTo>
                  <a:lnTo>
                    <a:pt x="536448" y="1248156"/>
                  </a:lnTo>
                  <a:lnTo>
                    <a:pt x="402336" y="1248156"/>
                  </a:lnTo>
                  <a:lnTo>
                    <a:pt x="402336" y="268224"/>
                  </a:lnTo>
                  <a:lnTo>
                    <a:pt x="536448" y="268224"/>
                  </a:lnTo>
                  <a:lnTo>
                    <a:pt x="26822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9156954" y="4059173"/>
              <a:ext cx="536575" cy="1516380"/>
            </a:xfrm>
            <a:custGeom>
              <a:avLst/>
              <a:gdLst/>
              <a:ahLst/>
              <a:cxnLst/>
              <a:rect l="l" t="t" r="r" b="b"/>
              <a:pathLst>
                <a:path w="536575" h="1516379">
                  <a:moveTo>
                    <a:pt x="0" y="268224"/>
                  </a:moveTo>
                  <a:lnTo>
                    <a:pt x="268224" y="0"/>
                  </a:lnTo>
                  <a:lnTo>
                    <a:pt x="536448" y="268224"/>
                  </a:lnTo>
                  <a:lnTo>
                    <a:pt x="402336" y="268224"/>
                  </a:lnTo>
                  <a:lnTo>
                    <a:pt x="402336" y="1248156"/>
                  </a:lnTo>
                  <a:lnTo>
                    <a:pt x="536448" y="1248156"/>
                  </a:lnTo>
                  <a:lnTo>
                    <a:pt x="268224" y="1516380"/>
                  </a:lnTo>
                  <a:lnTo>
                    <a:pt x="0" y="1248156"/>
                  </a:lnTo>
                  <a:lnTo>
                    <a:pt x="134112" y="1248156"/>
                  </a:lnTo>
                  <a:lnTo>
                    <a:pt x="134112" y="268224"/>
                  </a:lnTo>
                  <a:lnTo>
                    <a:pt x="0" y="268224"/>
                  </a:lnTo>
                  <a:close/>
                </a:path>
              </a:pathLst>
            </a:custGeom>
            <a:ln w="2590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787646" y="2035302"/>
              <a:ext cx="1666239" cy="546100"/>
            </a:xfrm>
            <a:custGeom>
              <a:avLst/>
              <a:gdLst/>
              <a:ahLst/>
              <a:cxnLst/>
              <a:rect l="l" t="t" r="r" b="b"/>
              <a:pathLst>
                <a:path w="1666239" h="546100">
                  <a:moveTo>
                    <a:pt x="1392936" y="0"/>
                  </a:moveTo>
                  <a:lnTo>
                    <a:pt x="1392936" y="136398"/>
                  </a:lnTo>
                  <a:lnTo>
                    <a:pt x="272795" y="136398"/>
                  </a:lnTo>
                  <a:lnTo>
                    <a:pt x="272795" y="0"/>
                  </a:lnTo>
                  <a:lnTo>
                    <a:pt x="0" y="272796"/>
                  </a:lnTo>
                  <a:lnTo>
                    <a:pt x="272795" y="545592"/>
                  </a:lnTo>
                  <a:lnTo>
                    <a:pt x="272795" y="409194"/>
                  </a:lnTo>
                  <a:lnTo>
                    <a:pt x="1392936" y="409194"/>
                  </a:lnTo>
                  <a:lnTo>
                    <a:pt x="1392936" y="545592"/>
                  </a:lnTo>
                  <a:lnTo>
                    <a:pt x="1665731" y="272796"/>
                  </a:lnTo>
                  <a:lnTo>
                    <a:pt x="1392936" y="0"/>
                  </a:lnTo>
                  <a:close/>
                </a:path>
              </a:pathLst>
            </a:custGeom>
            <a:solidFill>
              <a:srgbClr val="4453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787646" y="2035302"/>
              <a:ext cx="1666239" cy="546100"/>
            </a:xfrm>
            <a:custGeom>
              <a:avLst/>
              <a:gdLst/>
              <a:ahLst/>
              <a:cxnLst/>
              <a:rect l="l" t="t" r="r" b="b"/>
              <a:pathLst>
                <a:path w="1666239" h="546100">
                  <a:moveTo>
                    <a:pt x="0" y="272796"/>
                  </a:moveTo>
                  <a:lnTo>
                    <a:pt x="272795" y="0"/>
                  </a:lnTo>
                  <a:lnTo>
                    <a:pt x="272795" y="136398"/>
                  </a:lnTo>
                  <a:lnTo>
                    <a:pt x="1392936" y="136398"/>
                  </a:lnTo>
                  <a:lnTo>
                    <a:pt x="1392936" y="0"/>
                  </a:lnTo>
                  <a:lnTo>
                    <a:pt x="1665731" y="272796"/>
                  </a:lnTo>
                  <a:lnTo>
                    <a:pt x="1392936" y="545592"/>
                  </a:lnTo>
                  <a:lnTo>
                    <a:pt x="1392936" y="409194"/>
                  </a:lnTo>
                  <a:lnTo>
                    <a:pt x="272795" y="409194"/>
                  </a:lnTo>
                  <a:lnTo>
                    <a:pt x="272795" y="545592"/>
                  </a:lnTo>
                  <a:lnTo>
                    <a:pt x="0" y="272796"/>
                  </a:lnTo>
                  <a:close/>
                </a:path>
              </a:pathLst>
            </a:custGeom>
            <a:ln w="259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Simple Processing </a:t>
            </a:r>
            <a:r>
              <a:rPr spc="-20" dirty="0"/>
              <a:t>Flow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2067305" y="4171315"/>
            <a:ext cx="3760470" cy="8794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  <a:buAutoNum type="arabicPeriod"/>
              <a:tabLst>
                <a:tab pos="355600" algn="l"/>
              </a:tabLst>
            </a:pPr>
            <a:r>
              <a:rPr sz="1400" dirty="0">
                <a:latin typeface="Arial MT"/>
                <a:cs typeface="Arial MT"/>
              </a:rPr>
              <a:t>Copy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input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data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from</a:t>
            </a:r>
            <a:r>
              <a:rPr sz="1400" spc="-4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CPU</a:t>
            </a:r>
            <a:r>
              <a:rPr sz="1400" spc="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memory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to</a:t>
            </a:r>
            <a:r>
              <a:rPr sz="1400" spc="-25" dirty="0">
                <a:latin typeface="Arial MT"/>
                <a:cs typeface="Arial MT"/>
              </a:rPr>
              <a:t> GPU </a:t>
            </a:r>
            <a:r>
              <a:rPr sz="1400" spc="-10" dirty="0">
                <a:latin typeface="Arial MT"/>
                <a:cs typeface="Arial MT"/>
              </a:rPr>
              <a:t>memory</a:t>
            </a:r>
            <a:endParaRPr sz="1400">
              <a:latin typeface="Arial MT"/>
              <a:cs typeface="Arial MT"/>
            </a:endParaRPr>
          </a:p>
          <a:p>
            <a:pPr marL="355600" marR="467995" indent="-342900">
              <a:lnSpc>
                <a:spcPct val="100000"/>
              </a:lnSpc>
              <a:buAutoNum type="arabicPeriod"/>
              <a:tabLst>
                <a:tab pos="355600" algn="l"/>
              </a:tabLst>
            </a:pPr>
            <a:r>
              <a:rPr sz="1400" dirty="0">
                <a:latin typeface="Arial MT"/>
                <a:cs typeface="Arial MT"/>
              </a:rPr>
              <a:t>Load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GPU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program</a:t>
            </a:r>
            <a:r>
              <a:rPr sz="1400" spc="-4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and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execute, </a:t>
            </a:r>
            <a:r>
              <a:rPr sz="1400" dirty="0">
                <a:latin typeface="Arial MT"/>
                <a:cs typeface="Arial MT"/>
              </a:rPr>
              <a:t>caching</a:t>
            </a:r>
            <a:r>
              <a:rPr sz="1400" spc="-5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data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on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chip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for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performance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280152" y="2181860"/>
            <a:ext cx="67945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Arial MT"/>
                <a:cs typeface="Arial MT"/>
              </a:rPr>
              <a:t>PCI</a:t>
            </a:r>
            <a:r>
              <a:rPr sz="1400" spc="-5" dirty="0">
                <a:latin typeface="Arial MT"/>
                <a:cs typeface="Arial MT"/>
              </a:rPr>
              <a:t> </a:t>
            </a:r>
            <a:r>
              <a:rPr sz="1400" spc="-25" dirty="0">
                <a:latin typeface="Arial MT"/>
                <a:cs typeface="Arial MT"/>
              </a:rPr>
              <a:t>Bus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60676" y="1493519"/>
            <a:ext cx="2642616" cy="2039112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333744" y="1133855"/>
            <a:ext cx="4169663" cy="512064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Simple Processing </a:t>
            </a:r>
            <a:r>
              <a:rPr spc="-20" dirty="0"/>
              <a:t>Flow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067305" y="4171315"/>
            <a:ext cx="3760470" cy="1306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  <a:buAutoNum type="arabicPeriod"/>
              <a:tabLst>
                <a:tab pos="355600" algn="l"/>
              </a:tabLst>
            </a:pPr>
            <a:r>
              <a:rPr sz="1400" dirty="0">
                <a:latin typeface="Arial MT"/>
                <a:cs typeface="Arial MT"/>
              </a:rPr>
              <a:t>Copy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input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data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from</a:t>
            </a:r>
            <a:r>
              <a:rPr sz="1400" spc="-4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CPU</a:t>
            </a:r>
            <a:r>
              <a:rPr sz="1400" spc="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memory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to</a:t>
            </a:r>
            <a:r>
              <a:rPr sz="1400" spc="-25" dirty="0">
                <a:latin typeface="Arial MT"/>
                <a:cs typeface="Arial MT"/>
              </a:rPr>
              <a:t> GPU </a:t>
            </a:r>
            <a:r>
              <a:rPr sz="1400" spc="-10" dirty="0">
                <a:latin typeface="Arial MT"/>
                <a:cs typeface="Arial MT"/>
              </a:rPr>
              <a:t>memory</a:t>
            </a:r>
            <a:endParaRPr sz="1400">
              <a:latin typeface="Arial MT"/>
              <a:cs typeface="Arial MT"/>
            </a:endParaRPr>
          </a:p>
          <a:p>
            <a:pPr marL="355600" marR="467995" indent="-342900">
              <a:lnSpc>
                <a:spcPct val="100000"/>
              </a:lnSpc>
              <a:buAutoNum type="arabicPeriod"/>
              <a:tabLst>
                <a:tab pos="355600" algn="l"/>
              </a:tabLst>
            </a:pPr>
            <a:r>
              <a:rPr sz="1400" dirty="0">
                <a:latin typeface="Arial MT"/>
                <a:cs typeface="Arial MT"/>
              </a:rPr>
              <a:t>Load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GPU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program</a:t>
            </a:r>
            <a:r>
              <a:rPr sz="1400" spc="-4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and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execute, </a:t>
            </a:r>
            <a:r>
              <a:rPr sz="1400" dirty="0">
                <a:latin typeface="Arial MT"/>
                <a:cs typeface="Arial MT"/>
              </a:rPr>
              <a:t>caching</a:t>
            </a:r>
            <a:r>
              <a:rPr sz="1400" spc="-5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data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on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chip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for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performance</a:t>
            </a:r>
            <a:endParaRPr sz="1400">
              <a:latin typeface="Arial MT"/>
              <a:cs typeface="Arial MT"/>
            </a:endParaRPr>
          </a:p>
          <a:p>
            <a:pPr marL="355600" marR="262890" indent="-342900">
              <a:lnSpc>
                <a:spcPct val="100000"/>
              </a:lnSpc>
              <a:buAutoNum type="arabicPeriod"/>
              <a:tabLst>
                <a:tab pos="355600" algn="l"/>
              </a:tabLst>
            </a:pPr>
            <a:r>
              <a:rPr sz="1400" dirty="0">
                <a:latin typeface="Arial MT"/>
                <a:cs typeface="Arial MT"/>
              </a:rPr>
              <a:t>Copy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results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from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GPU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memory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to</a:t>
            </a:r>
            <a:r>
              <a:rPr sz="1400" spc="-25" dirty="0">
                <a:latin typeface="Arial MT"/>
                <a:cs typeface="Arial MT"/>
              </a:rPr>
              <a:t> CPU </a:t>
            </a:r>
            <a:r>
              <a:rPr sz="1400" spc="-10" dirty="0">
                <a:latin typeface="Arial MT"/>
                <a:cs typeface="Arial MT"/>
              </a:rPr>
              <a:t>memory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4067555" y="2022348"/>
            <a:ext cx="3977640" cy="3489960"/>
            <a:chOff x="4067555" y="2022348"/>
            <a:chExt cx="3977640" cy="3489960"/>
          </a:xfrm>
        </p:grpSpPr>
        <p:sp>
          <p:nvSpPr>
            <p:cNvPr id="7" name="object 7"/>
            <p:cNvSpPr/>
            <p:nvPr/>
          </p:nvSpPr>
          <p:spPr>
            <a:xfrm>
              <a:off x="4080509" y="2573274"/>
              <a:ext cx="3952240" cy="2926080"/>
            </a:xfrm>
            <a:custGeom>
              <a:avLst/>
              <a:gdLst/>
              <a:ahLst/>
              <a:cxnLst/>
              <a:rect l="l" t="t" r="r" b="b"/>
              <a:pathLst>
                <a:path w="3952240" h="2926079">
                  <a:moveTo>
                    <a:pt x="592836" y="0"/>
                  </a:moveTo>
                  <a:lnTo>
                    <a:pt x="0" y="402081"/>
                  </a:lnTo>
                  <a:lnTo>
                    <a:pt x="592836" y="804037"/>
                  </a:lnTo>
                  <a:lnTo>
                    <a:pt x="592836" y="611759"/>
                  </a:lnTo>
                  <a:lnTo>
                    <a:pt x="2671571" y="611759"/>
                  </a:lnTo>
                  <a:lnTo>
                    <a:pt x="2720414" y="613121"/>
                  </a:lnTo>
                  <a:lnTo>
                    <a:pt x="2768542" y="617160"/>
                  </a:lnTo>
                  <a:lnTo>
                    <a:pt x="2815883" y="623802"/>
                  </a:lnTo>
                  <a:lnTo>
                    <a:pt x="2862365" y="632976"/>
                  </a:lnTo>
                  <a:lnTo>
                    <a:pt x="2907915" y="644608"/>
                  </a:lnTo>
                  <a:lnTo>
                    <a:pt x="2952459" y="658627"/>
                  </a:lnTo>
                  <a:lnTo>
                    <a:pt x="2995926" y="674958"/>
                  </a:lnTo>
                  <a:lnTo>
                    <a:pt x="3038242" y="693530"/>
                  </a:lnTo>
                  <a:lnTo>
                    <a:pt x="3079335" y="714271"/>
                  </a:lnTo>
                  <a:lnTo>
                    <a:pt x="3119132" y="737107"/>
                  </a:lnTo>
                  <a:lnTo>
                    <a:pt x="3157561" y="761966"/>
                  </a:lnTo>
                  <a:lnTo>
                    <a:pt x="3194549" y="788775"/>
                  </a:lnTo>
                  <a:lnTo>
                    <a:pt x="3230022" y="817461"/>
                  </a:lnTo>
                  <a:lnTo>
                    <a:pt x="3263909" y="847953"/>
                  </a:lnTo>
                  <a:lnTo>
                    <a:pt x="3296137" y="880178"/>
                  </a:lnTo>
                  <a:lnTo>
                    <a:pt x="3326632" y="914062"/>
                  </a:lnTo>
                  <a:lnTo>
                    <a:pt x="3355323" y="949533"/>
                  </a:lnTo>
                  <a:lnTo>
                    <a:pt x="3382136" y="986519"/>
                  </a:lnTo>
                  <a:lnTo>
                    <a:pt x="3407000" y="1024947"/>
                  </a:lnTo>
                  <a:lnTo>
                    <a:pt x="3429840" y="1064745"/>
                  </a:lnTo>
                  <a:lnTo>
                    <a:pt x="3450585" y="1105839"/>
                  </a:lnTo>
                  <a:lnTo>
                    <a:pt x="3469161" y="1148157"/>
                  </a:lnTo>
                  <a:lnTo>
                    <a:pt x="3485497" y="1191627"/>
                  </a:lnTo>
                  <a:lnTo>
                    <a:pt x="3499518" y="1236176"/>
                  </a:lnTo>
                  <a:lnTo>
                    <a:pt x="3511154" y="1281732"/>
                  </a:lnTo>
                  <a:lnTo>
                    <a:pt x="3520330" y="1328221"/>
                  </a:lnTo>
                  <a:lnTo>
                    <a:pt x="3526975" y="1375571"/>
                  </a:lnTo>
                  <a:lnTo>
                    <a:pt x="3531015" y="1423710"/>
                  </a:lnTo>
                  <a:lnTo>
                    <a:pt x="3532378" y="1472564"/>
                  </a:lnTo>
                  <a:lnTo>
                    <a:pt x="3532378" y="2926079"/>
                  </a:lnTo>
                  <a:lnTo>
                    <a:pt x="3951732" y="2926079"/>
                  </a:lnTo>
                  <a:lnTo>
                    <a:pt x="3951732" y="1472564"/>
                  </a:lnTo>
                  <a:lnTo>
                    <a:pt x="3950849" y="1424564"/>
                  </a:lnTo>
                  <a:lnTo>
                    <a:pt x="3948220" y="1377009"/>
                  </a:lnTo>
                  <a:lnTo>
                    <a:pt x="3943877" y="1329933"/>
                  </a:lnTo>
                  <a:lnTo>
                    <a:pt x="3937851" y="1283364"/>
                  </a:lnTo>
                  <a:lnTo>
                    <a:pt x="3930172" y="1237335"/>
                  </a:lnTo>
                  <a:lnTo>
                    <a:pt x="3920872" y="1191876"/>
                  </a:lnTo>
                  <a:lnTo>
                    <a:pt x="3909981" y="1147018"/>
                  </a:lnTo>
                  <a:lnTo>
                    <a:pt x="3897530" y="1102792"/>
                  </a:lnTo>
                  <a:lnTo>
                    <a:pt x="3883551" y="1059230"/>
                  </a:lnTo>
                  <a:lnTo>
                    <a:pt x="3868074" y="1016361"/>
                  </a:lnTo>
                  <a:lnTo>
                    <a:pt x="3851130" y="974216"/>
                  </a:lnTo>
                  <a:lnTo>
                    <a:pt x="3832750" y="932828"/>
                  </a:lnTo>
                  <a:lnTo>
                    <a:pt x="3812965" y="892226"/>
                  </a:lnTo>
                  <a:lnTo>
                    <a:pt x="3791805" y="852442"/>
                  </a:lnTo>
                  <a:lnTo>
                    <a:pt x="3769303" y="813506"/>
                  </a:lnTo>
                  <a:lnTo>
                    <a:pt x="3745489" y="775450"/>
                  </a:lnTo>
                  <a:lnTo>
                    <a:pt x="3720393" y="738303"/>
                  </a:lnTo>
                  <a:lnTo>
                    <a:pt x="3694047" y="702098"/>
                  </a:lnTo>
                  <a:lnTo>
                    <a:pt x="3666482" y="666865"/>
                  </a:lnTo>
                  <a:lnTo>
                    <a:pt x="3637729" y="632636"/>
                  </a:lnTo>
                  <a:lnTo>
                    <a:pt x="3607817" y="599440"/>
                  </a:lnTo>
                  <a:lnTo>
                    <a:pt x="3576780" y="567308"/>
                  </a:lnTo>
                  <a:lnTo>
                    <a:pt x="3544647" y="536273"/>
                  </a:lnTo>
                  <a:lnTo>
                    <a:pt x="3511449" y="506365"/>
                  </a:lnTo>
                  <a:lnTo>
                    <a:pt x="3477217" y="477613"/>
                  </a:lnTo>
                  <a:lnTo>
                    <a:pt x="3441983" y="450051"/>
                  </a:lnTo>
                  <a:lnTo>
                    <a:pt x="3405777" y="423708"/>
                  </a:lnTo>
                  <a:lnTo>
                    <a:pt x="3368630" y="398615"/>
                  </a:lnTo>
                  <a:lnTo>
                    <a:pt x="3330574" y="374804"/>
                  </a:lnTo>
                  <a:lnTo>
                    <a:pt x="3291638" y="352304"/>
                  </a:lnTo>
                  <a:lnTo>
                    <a:pt x="3251854" y="331148"/>
                  </a:lnTo>
                  <a:lnTo>
                    <a:pt x="3211253" y="311366"/>
                  </a:lnTo>
                  <a:lnTo>
                    <a:pt x="3169866" y="292988"/>
                  </a:lnTo>
                  <a:lnTo>
                    <a:pt x="3127724" y="276047"/>
                  </a:lnTo>
                  <a:lnTo>
                    <a:pt x="3084857" y="260572"/>
                  </a:lnTo>
                  <a:lnTo>
                    <a:pt x="3041297" y="246595"/>
                  </a:lnTo>
                  <a:lnTo>
                    <a:pt x="2997075" y="234147"/>
                  </a:lnTo>
                  <a:lnTo>
                    <a:pt x="2952221" y="223258"/>
                  </a:lnTo>
                  <a:lnTo>
                    <a:pt x="2906767" y="213959"/>
                  </a:lnTo>
                  <a:lnTo>
                    <a:pt x="2860743" y="206282"/>
                  </a:lnTo>
                  <a:lnTo>
                    <a:pt x="2814181" y="200257"/>
                  </a:lnTo>
                  <a:lnTo>
                    <a:pt x="2767111" y="195915"/>
                  </a:lnTo>
                  <a:lnTo>
                    <a:pt x="2719564" y="193287"/>
                  </a:lnTo>
                  <a:lnTo>
                    <a:pt x="2671571" y="192404"/>
                  </a:lnTo>
                  <a:lnTo>
                    <a:pt x="592836" y="192404"/>
                  </a:lnTo>
                  <a:lnTo>
                    <a:pt x="59283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080509" y="2573274"/>
              <a:ext cx="3952240" cy="2926080"/>
            </a:xfrm>
            <a:custGeom>
              <a:avLst/>
              <a:gdLst/>
              <a:ahLst/>
              <a:cxnLst/>
              <a:rect l="l" t="t" r="r" b="b"/>
              <a:pathLst>
                <a:path w="3952240" h="2926079">
                  <a:moveTo>
                    <a:pt x="3951732" y="2926079"/>
                  </a:moveTo>
                  <a:lnTo>
                    <a:pt x="3951732" y="1472564"/>
                  </a:lnTo>
                  <a:lnTo>
                    <a:pt x="3950849" y="1424564"/>
                  </a:lnTo>
                  <a:lnTo>
                    <a:pt x="3948220" y="1377009"/>
                  </a:lnTo>
                  <a:lnTo>
                    <a:pt x="3943877" y="1329933"/>
                  </a:lnTo>
                  <a:lnTo>
                    <a:pt x="3937851" y="1283364"/>
                  </a:lnTo>
                  <a:lnTo>
                    <a:pt x="3930172" y="1237335"/>
                  </a:lnTo>
                  <a:lnTo>
                    <a:pt x="3920872" y="1191876"/>
                  </a:lnTo>
                  <a:lnTo>
                    <a:pt x="3909981" y="1147018"/>
                  </a:lnTo>
                  <a:lnTo>
                    <a:pt x="3897530" y="1102792"/>
                  </a:lnTo>
                  <a:lnTo>
                    <a:pt x="3883551" y="1059230"/>
                  </a:lnTo>
                  <a:lnTo>
                    <a:pt x="3868074" y="1016361"/>
                  </a:lnTo>
                  <a:lnTo>
                    <a:pt x="3851130" y="974216"/>
                  </a:lnTo>
                  <a:lnTo>
                    <a:pt x="3832750" y="932828"/>
                  </a:lnTo>
                  <a:lnTo>
                    <a:pt x="3812965" y="892226"/>
                  </a:lnTo>
                  <a:lnTo>
                    <a:pt x="3791805" y="852442"/>
                  </a:lnTo>
                  <a:lnTo>
                    <a:pt x="3769303" y="813506"/>
                  </a:lnTo>
                  <a:lnTo>
                    <a:pt x="3745489" y="775450"/>
                  </a:lnTo>
                  <a:lnTo>
                    <a:pt x="3720393" y="738303"/>
                  </a:lnTo>
                  <a:lnTo>
                    <a:pt x="3694047" y="702098"/>
                  </a:lnTo>
                  <a:lnTo>
                    <a:pt x="3666482" y="666865"/>
                  </a:lnTo>
                  <a:lnTo>
                    <a:pt x="3637729" y="632636"/>
                  </a:lnTo>
                  <a:lnTo>
                    <a:pt x="3607817" y="599440"/>
                  </a:lnTo>
                  <a:lnTo>
                    <a:pt x="3576780" y="567308"/>
                  </a:lnTo>
                  <a:lnTo>
                    <a:pt x="3544647" y="536273"/>
                  </a:lnTo>
                  <a:lnTo>
                    <a:pt x="3511449" y="506365"/>
                  </a:lnTo>
                  <a:lnTo>
                    <a:pt x="3477217" y="477613"/>
                  </a:lnTo>
                  <a:lnTo>
                    <a:pt x="3441983" y="450051"/>
                  </a:lnTo>
                  <a:lnTo>
                    <a:pt x="3405777" y="423708"/>
                  </a:lnTo>
                  <a:lnTo>
                    <a:pt x="3368630" y="398615"/>
                  </a:lnTo>
                  <a:lnTo>
                    <a:pt x="3330574" y="374804"/>
                  </a:lnTo>
                  <a:lnTo>
                    <a:pt x="3291638" y="352304"/>
                  </a:lnTo>
                  <a:lnTo>
                    <a:pt x="3251854" y="331148"/>
                  </a:lnTo>
                  <a:lnTo>
                    <a:pt x="3211253" y="311366"/>
                  </a:lnTo>
                  <a:lnTo>
                    <a:pt x="3169866" y="292988"/>
                  </a:lnTo>
                  <a:lnTo>
                    <a:pt x="3127724" y="276047"/>
                  </a:lnTo>
                  <a:lnTo>
                    <a:pt x="3084857" y="260572"/>
                  </a:lnTo>
                  <a:lnTo>
                    <a:pt x="3041297" y="246595"/>
                  </a:lnTo>
                  <a:lnTo>
                    <a:pt x="2997075" y="234147"/>
                  </a:lnTo>
                  <a:lnTo>
                    <a:pt x="2952221" y="223258"/>
                  </a:lnTo>
                  <a:lnTo>
                    <a:pt x="2906767" y="213959"/>
                  </a:lnTo>
                  <a:lnTo>
                    <a:pt x="2860743" y="206282"/>
                  </a:lnTo>
                  <a:lnTo>
                    <a:pt x="2814181" y="200257"/>
                  </a:lnTo>
                  <a:lnTo>
                    <a:pt x="2767111" y="195915"/>
                  </a:lnTo>
                  <a:lnTo>
                    <a:pt x="2719564" y="193287"/>
                  </a:lnTo>
                  <a:lnTo>
                    <a:pt x="2671571" y="192404"/>
                  </a:lnTo>
                  <a:lnTo>
                    <a:pt x="592836" y="192404"/>
                  </a:lnTo>
                  <a:lnTo>
                    <a:pt x="592836" y="0"/>
                  </a:lnTo>
                  <a:lnTo>
                    <a:pt x="0" y="402081"/>
                  </a:lnTo>
                  <a:lnTo>
                    <a:pt x="592836" y="804037"/>
                  </a:lnTo>
                  <a:lnTo>
                    <a:pt x="592836" y="611759"/>
                  </a:lnTo>
                  <a:lnTo>
                    <a:pt x="2671571" y="611759"/>
                  </a:lnTo>
                  <a:lnTo>
                    <a:pt x="2720414" y="613121"/>
                  </a:lnTo>
                  <a:lnTo>
                    <a:pt x="2768542" y="617160"/>
                  </a:lnTo>
                  <a:lnTo>
                    <a:pt x="2815883" y="623802"/>
                  </a:lnTo>
                  <a:lnTo>
                    <a:pt x="2862365" y="632976"/>
                  </a:lnTo>
                  <a:lnTo>
                    <a:pt x="2907915" y="644608"/>
                  </a:lnTo>
                  <a:lnTo>
                    <a:pt x="2952459" y="658627"/>
                  </a:lnTo>
                  <a:lnTo>
                    <a:pt x="2995926" y="674958"/>
                  </a:lnTo>
                  <a:lnTo>
                    <a:pt x="3038242" y="693530"/>
                  </a:lnTo>
                  <a:lnTo>
                    <a:pt x="3079335" y="714271"/>
                  </a:lnTo>
                  <a:lnTo>
                    <a:pt x="3119132" y="737107"/>
                  </a:lnTo>
                  <a:lnTo>
                    <a:pt x="3157561" y="761966"/>
                  </a:lnTo>
                  <a:lnTo>
                    <a:pt x="3194549" y="788775"/>
                  </a:lnTo>
                  <a:lnTo>
                    <a:pt x="3230022" y="817461"/>
                  </a:lnTo>
                  <a:lnTo>
                    <a:pt x="3263909" y="847953"/>
                  </a:lnTo>
                  <a:lnTo>
                    <a:pt x="3296137" y="880178"/>
                  </a:lnTo>
                  <a:lnTo>
                    <a:pt x="3326632" y="914062"/>
                  </a:lnTo>
                  <a:lnTo>
                    <a:pt x="3355323" y="949533"/>
                  </a:lnTo>
                  <a:lnTo>
                    <a:pt x="3382136" y="986519"/>
                  </a:lnTo>
                  <a:lnTo>
                    <a:pt x="3407000" y="1024947"/>
                  </a:lnTo>
                  <a:lnTo>
                    <a:pt x="3429840" y="1064745"/>
                  </a:lnTo>
                  <a:lnTo>
                    <a:pt x="3450585" y="1105839"/>
                  </a:lnTo>
                  <a:lnTo>
                    <a:pt x="3469161" y="1148157"/>
                  </a:lnTo>
                  <a:lnTo>
                    <a:pt x="3485497" y="1191627"/>
                  </a:lnTo>
                  <a:lnTo>
                    <a:pt x="3499518" y="1236176"/>
                  </a:lnTo>
                  <a:lnTo>
                    <a:pt x="3511154" y="1281732"/>
                  </a:lnTo>
                  <a:lnTo>
                    <a:pt x="3520330" y="1328221"/>
                  </a:lnTo>
                  <a:lnTo>
                    <a:pt x="3526975" y="1375571"/>
                  </a:lnTo>
                  <a:lnTo>
                    <a:pt x="3531015" y="1423710"/>
                  </a:lnTo>
                  <a:lnTo>
                    <a:pt x="3532378" y="1472564"/>
                  </a:lnTo>
                  <a:lnTo>
                    <a:pt x="3532378" y="2926079"/>
                  </a:lnTo>
                  <a:lnTo>
                    <a:pt x="3951732" y="2926079"/>
                  </a:lnTo>
                  <a:close/>
                </a:path>
              </a:pathLst>
            </a:custGeom>
            <a:ln w="259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787645" y="2035302"/>
              <a:ext cx="1666239" cy="546100"/>
            </a:xfrm>
            <a:custGeom>
              <a:avLst/>
              <a:gdLst/>
              <a:ahLst/>
              <a:cxnLst/>
              <a:rect l="l" t="t" r="r" b="b"/>
              <a:pathLst>
                <a:path w="1666239" h="546100">
                  <a:moveTo>
                    <a:pt x="1392936" y="0"/>
                  </a:moveTo>
                  <a:lnTo>
                    <a:pt x="1392936" y="136398"/>
                  </a:lnTo>
                  <a:lnTo>
                    <a:pt x="272795" y="136398"/>
                  </a:lnTo>
                  <a:lnTo>
                    <a:pt x="272795" y="0"/>
                  </a:lnTo>
                  <a:lnTo>
                    <a:pt x="0" y="272796"/>
                  </a:lnTo>
                  <a:lnTo>
                    <a:pt x="272795" y="545592"/>
                  </a:lnTo>
                  <a:lnTo>
                    <a:pt x="272795" y="409194"/>
                  </a:lnTo>
                  <a:lnTo>
                    <a:pt x="1392936" y="409194"/>
                  </a:lnTo>
                  <a:lnTo>
                    <a:pt x="1392936" y="545592"/>
                  </a:lnTo>
                  <a:lnTo>
                    <a:pt x="1665731" y="272796"/>
                  </a:lnTo>
                  <a:lnTo>
                    <a:pt x="1392936" y="0"/>
                  </a:lnTo>
                  <a:close/>
                </a:path>
              </a:pathLst>
            </a:custGeom>
            <a:solidFill>
              <a:srgbClr val="4453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787645" y="2035302"/>
              <a:ext cx="1666239" cy="546100"/>
            </a:xfrm>
            <a:custGeom>
              <a:avLst/>
              <a:gdLst/>
              <a:ahLst/>
              <a:cxnLst/>
              <a:rect l="l" t="t" r="r" b="b"/>
              <a:pathLst>
                <a:path w="1666239" h="546100">
                  <a:moveTo>
                    <a:pt x="0" y="272796"/>
                  </a:moveTo>
                  <a:lnTo>
                    <a:pt x="272795" y="0"/>
                  </a:lnTo>
                  <a:lnTo>
                    <a:pt x="272795" y="136398"/>
                  </a:lnTo>
                  <a:lnTo>
                    <a:pt x="1392936" y="136398"/>
                  </a:lnTo>
                  <a:lnTo>
                    <a:pt x="1392936" y="0"/>
                  </a:lnTo>
                  <a:lnTo>
                    <a:pt x="1665731" y="272796"/>
                  </a:lnTo>
                  <a:lnTo>
                    <a:pt x="1392936" y="545592"/>
                  </a:lnTo>
                  <a:lnTo>
                    <a:pt x="1392936" y="409194"/>
                  </a:lnTo>
                  <a:lnTo>
                    <a:pt x="272795" y="409194"/>
                  </a:lnTo>
                  <a:lnTo>
                    <a:pt x="272795" y="545592"/>
                  </a:lnTo>
                  <a:lnTo>
                    <a:pt x="0" y="272796"/>
                  </a:lnTo>
                  <a:close/>
                </a:path>
              </a:pathLst>
            </a:custGeom>
            <a:ln w="259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5280152" y="2181860"/>
            <a:ext cx="67945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Arial MT"/>
                <a:cs typeface="Arial MT"/>
              </a:rPr>
              <a:t>PCI</a:t>
            </a:r>
            <a:r>
              <a:rPr sz="1400" spc="-5" dirty="0">
                <a:latin typeface="Arial MT"/>
                <a:cs typeface="Arial MT"/>
              </a:rPr>
              <a:t> </a:t>
            </a:r>
            <a:r>
              <a:rPr sz="1400" spc="-25" dirty="0">
                <a:latin typeface="Arial MT"/>
                <a:cs typeface="Arial MT"/>
              </a:rPr>
              <a:t>Bus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87148-7EA1-15ED-D98A-DF5D2BC3D9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4293" y="299973"/>
            <a:ext cx="8991600" cy="553998"/>
          </a:xfrm>
        </p:spPr>
        <p:txBody>
          <a:bodyPr/>
          <a:lstStyle/>
          <a:p>
            <a:r>
              <a:rPr lang="en-IN" b="1" i="0" dirty="0">
                <a:solidFill>
                  <a:srgbClr val="1A1C1E"/>
                </a:solidFill>
                <a:effectLst/>
                <a:latin typeface="Google Sans Text"/>
              </a:rPr>
              <a:t>The Typical Workflow: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742DC6-F4AC-6F32-07CF-9D79CDEECE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88592" y="1247782"/>
            <a:ext cx="10160407" cy="4937249"/>
          </a:xfrm>
        </p:spPr>
        <p:txBody>
          <a:bodyPr/>
          <a:lstStyle/>
          <a:p>
            <a:pPr algn="l">
              <a:lnSpc>
                <a:spcPct val="150000"/>
              </a:lnSpc>
              <a:spcAft>
                <a:spcPts val="225"/>
              </a:spcAft>
              <a:buFont typeface="+mj-lt"/>
              <a:buAutoNum type="arabicPeriod"/>
            </a:pPr>
            <a:r>
              <a:rPr lang="en-IN" b="1" i="0" dirty="0">
                <a:solidFill>
                  <a:srgbClr val="1A1C1E"/>
                </a:solidFill>
                <a:effectLst/>
                <a:latin typeface="Abadi" panose="020B0604020104020204" pitchFamily="34" charset="0"/>
              </a:rPr>
              <a:t>Initialization (Host):</a:t>
            </a:r>
            <a:r>
              <a:rPr lang="en-IN" b="0" i="0" dirty="0">
                <a:solidFill>
                  <a:srgbClr val="1A1C1E"/>
                </a:solidFill>
                <a:effectLst/>
                <a:latin typeface="Abadi" panose="020B0604020104020204" pitchFamily="34" charset="0"/>
              </a:rPr>
              <a:t> Your C/C++/Python/etc. program starts on the CPU.</a:t>
            </a:r>
          </a:p>
          <a:p>
            <a:pPr algn="l">
              <a:lnSpc>
                <a:spcPct val="150000"/>
              </a:lnSpc>
              <a:spcAft>
                <a:spcPts val="225"/>
              </a:spcAft>
              <a:buFont typeface="+mj-lt"/>
              <a:buAutoNum type="arabicPeriod"/>
            </a:pPr>
            <a:r>
              <a:rPr lang="en-IN" b="1" i="0" dirty="0">
                <a:solidFill>
                  <a:srgbClr val="1A1C1E"/>
                </a:solidFill>
                <a:effectLst/>
                <a:latin typeface="Abadi" panose="020B0604020104020204" pitchFamily="34" charset="0"/>
              </a:rPr>
              <a:t>Memory Allocation (Host &amp; Device):</a:t>
            </a:r>
            <a:r>
              <a:rPr lang="en-IN" b="0" i="0" dirty="0">
                <a:solidFill>
                  <a:srgbClr val="1A1C1E"/>
                </a:solidFill>
                <a:effectLst/>
                <a:latin typeface="Abadi" panose="020B0604020104020204" pitchFamily="34" charset="0"/>
              </a:rPr>
              <a:t> Allocate memory on the CPU (like usual) and </a:t>
            </a:r>
            <a:r>
              <a:rPr lang="en-IN" b="0" i="1" dirty="0">
                <a:solidFill>
                  <a:srgbClr val="1A1C1E"/>
                </a:solidFill>
                <a:effectLst/>
                <a:latin typeface="Abadi" panose="020B0604020104020204" pitchFamily="34" charset="0"/>
              </a:rPr>
              <a:t>also</a:t>
            </a:r>
            <a:r>
              <a:rPr lang="en-IN" b="0" i="0" dirty="0">
                <a:solidFill>
                  <a:srgbClr val="1A1C1E"/>
                </a:solidFill>
                <a:effectLst/>
                <a:latin typeface="Abadi" panose="020B0604020104020204" pitchFamily="34" charset="0"/>
              </a:rPr>
              <a:t> allocate dedicated memory space on the GPU.</a:t>
            </a:r>
          </a:p>
          <a:p>
            <a:pPr algn="l">
              <a:lnSpc>
                <a:spcPct val="150000"/>
              </a:lnSpc>
              <a:spcAft>
                <a:spcPts val="225"/>
              </a:spcAft>
              <a:buFont typeface="+mj-lt"/>
              <a:buAutoNum type="arabicPeriod"/>
            </a:pPr>
            <a:r>
              <a:rPr lang="en-IN" b="1" i="0" dirty="0">
                <a:solidFill>
                  <a:srgbClr val="1A1C1E"/>
                </a:solidFill>
                <a:effectLst/>
                <a:latin typeface="Abadi" panose="020B0604020104020204" pitchFamily="34" charset="0"/>
              </a:rPr>
              <a:t>Data Transfer (Host -&gt; Device):</a:t>
            </a:r>
            <a:r>
              <a:rPr lang="en-IN" b="0" i="0" dirty="0">
                <a:solidFill>
                  <a:srgbClr val="1A1C1E"/>
                </a:solidFill>
                <a:effectLst/>
                <a:latin typeface="Abadi" panose="020B0604020104020204" pitchFamily="34" charset="0"/>
              </a:rPr>
              <a:t> Copy the input data needed for the computation from the CPU's RAM to the GPU's VRAM. </a:t>
            </a:r>
            <a:r>
              <a:rPr lang="en-IN" b="1" i="0" dirty="0">
                <a:solidFill>
                  <a:srgbClr val="1A1C1E"/>
                </a:solidFill>
                <a:effectLst/>
                <a:latin typeface="Abadi" panose="020B0604020104020204" pitchFamily="34" charset="0"/>
              </a:rPr>
              <a:t>This step is crucial and can be a bottleneck!</a:t>
            </a:r>
            <a:endParaRPr lang="en-IN" b="0" i="0" dirty="0">
              <a:solidFill>
                <a:srgbClr val="1A1C1E"/>
              </a:solidFill>
              <a:effectLst/>
              <a:latin typeface="Abadi" panose="020B0604020104020204" pitchFamily="34" charset="0"/>
            </a:endParaRPr>
          </a:p>
          <a:p>
            <a:pPr algn="l">
              <a:lnSpc>
                <a:spcPct val="150000"/>
              </a:lnSpc>
              <a:spcAft>
                <a:spcPts val="225"/>
              </a:spcAft>
              <a:buFont typeface="+mj-lt"/>
              <a:buAutoNum type="arabicPeriod"/>
            </a:pPr>
            <a:r>
              <a:rPr lang="en-IN" b="1" i="0" dirty="0">
                <a:solidFill>
                  <a:srgbClr val="1A1C1E"/>
                </a:solidFill>
                <a:effectLst/>
                <a:latin typeface="Abadi" panose="020B0604020104020204" pitchFamily="34" charset="0"/>
              </a:rPr>
              <a:t>Kernel Launch (Host -&gt; Device):</a:t>
            </a:r>
            <a:r>
              <a:rPr lang="en-IN" b="0" i="0" dirty="0">
                <a:solidFill>
                  <a:srgbClr val="1A1C1E"/>
                </a:solidFill>
                <a:effectLst/>
                <a:latin typeface="Abadi" panose="020B0604020104020204" pitchFamily="34" charset="0"/>
              </a:rPr>
              <a:t> The CPU tells the GPU to execute a specific function (the kernel) using many threads. You specify </a:t>
            </a:r>
            <a:r>
              <a:rPr lang="en-IN" b="0" i="1" dirty="0">
                <a:solidFill>
                  <a:srgbClr val="1A1C1E"/>
                </a:solidFill>
                <a:effectLst/>
                <a:latin typeface="Abadi" panose="020B0604020104020204" pitchFamily="34" charset="0"/>
              </a:rPr>
              <a:t>how many</a:t>
            </a:r>
            <a:r>
              <a:rPr lang="en-IN" b="0" i="0" dirty="0">
                <a:solidFill>
                  <a:srgbClr val="1A1C1E"/>
                </a:solidFill>
                <a:effectLst/>
                <a:latin typeface="Abadi" panose="020B0604020104020204" pitchFamily="34" charset="0"/>
              </a:rPr>
              <a:t> threads to launch.</a:t>
            </a:r>
          </a:p>
          <a:p>
            <a:pPr algn="l">
              <a:lnSpc>
                <a:spcPct val="150000"/>
              </a:lnSpc>
              <a:spcAft>
                <a:spcPts val="225"/>
              </a:spcAft>
              <a:buFont typeface="+mj-lt"/>
              <a:buAutoNum type="arabicPeriod"/>
            </a:pPr>
            <a:r>
              <a:rPr lang="en-IN" b="1" i="0" dirty="0">
                <a:solidFill>
                  <a:srgbClr val="1A1C1E"/>
                </a:solidFill>
                <a:effectLst/>
                <a:latin typeface="Abadi" panose="020B0604020104020204" pitchFamily="34" charset="0"/>
              </a:rPr>
              <a:t>Kernel Execution (Device):</a:t>
            </a:r>
            <a:r>
              <a:rPr lang="en-IN" b="0" i="0" dirty="0">
                <a:solidFill>
                  <a:srgbClr val="1A1C1E"/>
                </a:solidFill>
                <a:effectLst/>
                <a:latin typeface="Abadi" panose="020B0604020104020204" pitchFamily="34" charset="0"/>
              </a:rPr>
              <a:t> The GPU executes the kernel function in parallel across its many cores, operating on the data in its VRAM.</a:t>
            </a:r>
          </a:p>
          <a:p>
            <a:pPr algn="l">
              <a:lnSpc>
                <a:spcPct val="150000"/>
              </a:lnSpc>
              <a:spcAft>
                <a:spcPts val="225"/>
              </a:spcAft>
              <a:buFont typeface="+mj-lt"/>
              <a:buAutoNum type="arabicPeriod"/>
            </a:pPr>
            <a:r>
              <a:rPr lang="en-IN" b="1" i="0" dirty="0">
                <a:solidFill>
                  <a:srgbClr val="1A1C1E"/>
                </a:solidFill>
                <a:effectLst/>
                <a:latin typeface="Abadi" panose="020B0604020104020204" pitchFamily="34" charset="0"/>
              </a:rPr>
              <a:t>Data Transfer (Device -&gt; Host):</a:t>
            </a:r>
            <a:r>
              <a:rPr lang="en-IN" b="0" i="0" dirty="0">
                <a:solidFill>
                  <a:srgbClr val="1A1C1E"/>
                </a:solidFill>
                <a:effectLst/>
                <a:latin typeface="Abadi" panose="020B0604020104020204" pitchFamily="34" charset="0"/>
              </a:rPr>
              <a:t> Once the GPU finishes, copy the results from the GPU's VRAM back to the CPU's RAM. </a:t>
            </a:r>
            <a:r>
              <a:rPr lang="en-IN" b="1" i="0" dirty="0">
                <a:solidFill>
                  <a:srgbClr val="1A1C1E"/>
                </a:solidFill>
                <a:effectLst/>
                <a:latin typeface="Abadi" panose="020B0604020104020204" pitchFamily="34" charset="0"/>
              </a:rPr>
              <a:t>Another potential bottleneck.</a:t>
            </a:r>
            <a:endParaRPr lang="en-IN" b="0" i="0" dirty="0">
              <a:solidFill>
                <a:srgbClr val="1A1C1E"/>
              </a:solidFill>
              <a:effectLst/>
              <a:latin typeface="Abadi" panose="020B0604020104020204" pitchFamily="34" charset="0"/>
            </a:endParaRPr>
          </a:p>
          <a:p>
            <a:pPr algn="l">
              <a:lnSpc>
                <a:spcPct val="150000"/>
              </a:lnSpc>
              <a:spcAft>
                <a:spcPts val="225"/>
              </a:spcAft>
              <a:buFont typeface="+mj-lt"/>
              <a:buAutoNum type="arabicPeriod"/>
            </a:pPr>
            <a:r>
              <a:rPr lang="en-IN" b="1" i="0" dirty="0">
                <a:solidFill>
                  <a:srgbClr val="1A1C1E"/>
                </a:solidFill>
                <a:effectLst/>
                <a:latin typeface="Abadi" panose="020B0604020104020204" pitchFamily="34" charset="0"/>
              </a:rPr>
              <a:t>Cleanup (Host &amp; Device):</a:t>
            </a:r>
            <a:r>
              <a:rPr lang="en-IN" b="0" i="0" dirty="0">
                <a:solidFill>
                  <a:srgbClr val="1A1C1E"/>
                </a:solidFill>
                <a:effectLst/>
                <a:latin typeface="Abadi" panose="020B0604020104020204" pitchFamily="34" charset="0"/>
              </a:rPr>
              <a:t> Free the allocated memory on both the GPU and CPU.</a:t>
            </a:r>
          </a:p>
          <a:p>
            <a:pPr algn="l">
              <a:lnSpc>
                <a:spcPct val="150000"/>
              </a:lnSpc>
              <a:spcAft>
                <a:spcPts val="225"/>
              </a:spcAft>
              <a:buFont typeface="+mj-lt"/>
              <a:buAutoNum type="arabicPeriod"/>
            </a:pPr>
            <a:r>
              <a:rPr lang="en-IN" b="1" i="0" dirty="0">
                <a:solidFill>
                  <a:srgbClr val="1A1C1E"/>
                </a:solidFill>
                <a:effectLst/>
                <a:latin typeface="Abadi" panose="020B0604020104020204" pitchFamily="34" charset="0"/>
              </a:rPr>
              <a:t>Further Processing (Host):</a:t>
            </a:r>
            <a:r>
              <a:rPr lang="en-IN" b="0" i="0" dirty="0">
                <a:solidFill>
                  <a:srgbClr val="1A1C1E"/>
                </a:solidFill>
                <a:effectLst/>
                <a:latin typeface="Abadi" panose="020B0604020104020204" pitchFamily="34" charset="0"/>
              </a:rPr>
              <a:t> The CPU can now use the results computed by the GPU.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056529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59F649-7B2D-FB6A-2BE8-54B998FD3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4293" y="299973"/>
            <a:ext cx="8991600" cy="553998"/>
          </a:xfrm>
        </p:spPr>
        <p:txBody>
          <a:bodyPr/>
          <a:lstStyle/>
          <a:p>
            <a:r>
              <a:rPr lang="en-IN" b="1" i="0" dirty="0">
                <a:solidFill>
                  <a:srgbClr val="1A1C1E"/>
                </a:solidFill>
                <a:effectLst/>
                <a:latin typeface="Google Sans Text"/>
              </a:rPr>
              <a:t> Key GPU Programming Concepts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8BE609-9E2E-CFA7-B594-E17231156D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88592" y="1247782"/>
            <a:ext cx="10465208" cy="3413883"/>
          </a:xfrm>
        </p:spPr>
        <p:txBody>
          <a:bodyPr/>
          <a:lstStyle/>
          <a:p>
            <a:pPr algn="l">
              <a:lnSpc>
                <a:spcPct val="150000"/>
              </a:lnSpc>
              <a:spcAft>
                <a:spcPts val="225"/>
              </a:spcAft>
              <a:buFont typeface="Arial" panose="020B0604020202020204" pitchFamily="34" charset="0"/>
              <a:buChar char="•"/>
            </a:pPr>
            <a:r>
              <a:rPr lang="en-IN" sz="1600" b="1" i="0" dirty="0">
                <a:solidFill>
                  <a:srgbClr val="1A1C1E"/>
                </a:solidFill>
                <a:effectLst/>
                <a:latin typeface="Abadi" panose="020B0604020104020204" pitchFamily="34" charset="0"/>
              </a:rPr>
              <a:t>Kernel:</a:t>
            </a:r>
            <a:r>
              <a:rPr lang="en-IN" sz="1600" b="0" i="0" dirty="0">
                <a:solidFill>
                  <a:srgbClr val="1A1C1E"/>
                </a:solidFill>
                <a:effectLst/>
                <a:latin typeface="Abadi" panose="020B0604020104020204" pitchFamily="34" charset="0"/>
              </a:rPr>
              <a:t> A function written to be executed by </a:t>
            </a:r>
            <a:r>
              <a:rPr lang="en-IN" sz="1600" b="0" i="1" dirty="0">
                <a:solidFill>
                  <a:srgbClr val="1A1C1E"/>
                </a:solidFill>
                <a:effectLst/>
                <a:latin typeface="Abadi" panose="020B0604020104020204" pitchFamily="34" charset="0"/>
              </a:rPr>
              <a:t>many</a:t>
            </a:r>
            <a:r>
              <a:rPr lang="en-IN" sz="1600" b="0" i="0" dirty="0">
                <a:solidFill>
                  <a:srgbClr val="1A1C1E"/>
                </a:solidFill>
                <a:effectLst/>
                <a:latin typeface="Abadi" panose="020B0604020104020204" pitchFamily="34" charset="0"/>
              </a:rPr>
              <a:t> GPU threads in parallel. Each thread typically runs the </a:t>
            </a:r>
            <a:r>
              <a:rPr lang="en-IN" sz="1600" b="0" i="1" dirty="0">
                <a:solidFill>
                  <a:srgbClr val="1A1C1E"/>
                </a:solidFill>
                <a:effectLst/>
                <a:latin typeface="Abadi" panose="020B0604020104020204" pitchFamily="34" charset="0"/>
              </a:rPr>
              <a:t>same</a:t>
            </a:r>
            <a:r>
              <a:rPr lang="en-IN" sz="1600" b="0" i="0" dirty="0">
                <a:solidFill>
                  <a:srgbClr val="1A1C1E"/>
                </a:solidFill>
                <a:effectLst/>
                <a:latin typeface="Abadi" panose="020B0604020104020204" pitchFamily="34" charset="0"/>
              </a:rPr>
              <a:t> kernel code but operates on different data elements.</a:t>
            </a:r>
          </a:p>
          <a:p>
            <a:pPr algn="l">
              <a:lnSpc>
                <a:spcPct val="150000"/>
              </a:lnSpc>
              <a:spcAft>
                <a:spcPts val="225"/>
              </a:spcAft>
              <a:buFont typeface="Arial" panose="020B0604020202020204" pitchFamily="34" charset="0"/>
              <a:buChar char="•"/>
            </a:pPr>
            <a:r>
              <a:rPr lang="en-IN" sz="1600" b="1" i="0" dirty="0">
                <a:solidFill>
                  <a:srgbClr val="1A1C1E"/>
                </a:solidFill>
                <a:effectLst/>
                <a:latin typeface="Abadi" panose="020B0604020104020204" pitchFamily="34" charset="0"/>
              </a:rPr>
              <a:t>Thread:</a:t>
            </a:r>
            <a:r>
              <a:rPr lang="en-IN" sz="1600" b="0" i="0" dirty="0">
                <a:solidFill>
                  <a:srgbClr val="1A1C1E"/>
                </a:solidFill>
                <a:effectLst/>
                <a:latin typeface="Abadi" panose="020B0604020104020204" pitchFamily="34" charset="0"/>
              </a:rPr>
              <a:t> A single instance of execution within a kernel. Imagine one worker laying one brick.</a:t>
            </a:r>
          </a:p>
          <a:p>
            <a:pPr algn="l">
              <a:lnSpc>
                <a:spcPct val="150000"/>
              </a:lnSpc>
              <a:spcAft>
                <a:spcPts val="225"/>
              </a:spcAft>
              <a:buFont typeface="Arial" panose="020B0604020202020204" pitchFamily="34" charset="0"/>
              <a:buChar char="•"/>
            </a:pPr>
            <a:r>
              <a:rPr lang="en-IN" sz="1600" b="1" i="0" dirty="0">
                <a:solidFill>
                  <a:srgbClr val="1A1C1E"/>
                </a:solidFill>
                <a:effectLst/>
                <a:latin typeface="Abadi" panose="020B0604020104020204" pitchFamily="34" charset="0"/>
              </a:rPr>
              <a:t>Block:</a:t>
            </a:r>
            <a:r>
              <a:rPr lang="en-IN" sz="1600" b="0" i="0" dirty="0">
                <a:solidFill>
                  <a:srgbClr val="1A1C1E"/>
                </a:solidFill>
                <a:effectLst/>
                <a:latin typeface="Abadi" panose="020B0604020104020204" pitchFamily="34" charset="0"/>
              </a:rPr>
              <a:t> A group of threads. Threads within the same block can cooperate more easily using fast </a:t>
            </a:r>
            <a:r>
              <a:rPr lang="en-IN" sz="1600" b="1" i="0" dirty="0">
                <a:solidFill>
                  <a:srgbClr val="1A1C1E"/>
                </a:solidFill>
                <a:effectLst/>
                <a:latin typeface="Abadi" panose="020B0604020104020204" pitchFamily="34" charset="0"/>
              </a:rPr>
              <a:t>shared memory</a:t>
            </a:r>
            <a:r>
              <a:rPr lang="en-IN" sz="1600" b="0" i="0" dirty="0">
                <a:solidFill>
                  <a:srgbClr val="1A1C1E"/>
                </a:solidFill>
                <a:effectLst/>
                <a:latin typeface="Abadi" panose="020B0604020104020204" pitchFamily="34" charset="0"/>
              </a:rPr>
              <a:t> and synchronize their execution. Think of a small team of workers on one section of the wall.</a:t>
            </a:r>
          </a:p>
          <a:p>
            <a:pPr algn="l">
              <a:lnSpc>
                <a:spcPct val="150000"/>
              </a:lnSpc>
              <a:spcAft>
                <a:spcPts val="225"/>
              </a:spcAft>
              <a:buFont typeface="Arial" panose="020B0604020202020204" pitchFamily="34" charset="0"/>
              <a:buChar char="•"/>
            </a:pPr>
            <a:r>
              <a:rPr lang="en-IN" sz="1600" b="1" i="0" dirty="0">
                <a:solidFill>
                  <a:srgbClr val="1A1C1E"/>
                </a:solidFill>
                <a:effectLst/>
                <a:latin typeface="Abadi" panose="020B0604020104020204" pitchFamily="34" charset="0"/>
              </a:rPr>
              <a:t>Grid:</a:t>
            </a:r>
            <a:r>
              <a:rPr lang="en-IN" sz="1600" b="0" i="0" dirty="0">
                <a:solidFill>
                  <a:srgbClr val="1A1C1E"/>
                </a:solidFill>
                <a:effectLst/>
                <a:latin typeface="Abadi" panose="020B0604020104020204" pitchFamily="34" charset="0"/>
              </a:rPr>
              <a:t> A collection of blocks. This represents the total number of threads launched for a kernel execution. Think of all the teams working on the entire construction site.</a:t>
            </a:r>
          </a:p>
          <a:p>
            <a:pPr algn="l">
              <a:lnSpc>
                <a:spcPct val="150000"/>
              </a:lnSpc>
              <a:spcAft>
                <a:spcPts val="225"/>
              </a:spcAft>
              <a:buFont typeface="Arial" panose="020B0604020202020204" pitchFamily="34" charset="0"/>
              <a:buChar char="•"/>
            </a:pPr>
            <a:r>
              <a:rPr lang="en-IN" sz="1600" b="1" i="0" dirty="0">
                <a:solidFill>
                  <a:srgbClr val="1A1C1E"/>
                </a:solidFill>
                <a:effectLst/>
                <a:latin typeface="Abadi" panose="020B0604020104020204" pitchFamily="34" charset="0"/>
              </a:rPr>
              <a:t>Memory Hierarchy:</a:t>
            </a:r>
            <a:r>
              <a:rPr lang="en-IN" sz="1600" b="0" i="0" dirty="0">
                <a:solidFill>
                  <a:srgbClr val="1A1C1E"/>
                </a:solidFill>
                <a:effectLst/>
                <a:latin typeface="Abadi" panose="020B0604020104020204" pitchFamily="34" charset="0"/>
              </a:rPr>
              <a:t> GPUs have different types of memory with varying speed and scope:</a:t>
            </a:r>
          </a:p>
          <a:p>
            <a:pPr marL="742950" lvl="1" indent="-285750" algn="l">
              <a:lnSpc>
                <a:spcPct val="150000"/>
              </a:lnSpc>
              <a:spcAft>
                <a:spcPts val="225"/>
              </a:spcAft>
              <a:buFont typeface="Arial" panose="020B0604020202020204" pitchFamily="34" charset="0"/>
              <a:buChar char="•"/>
            </a:pPr>
            <a:r>
              <a:rPr lang="en-IN" sz="1600" b="1" i="0" dirty="0">
                <a:solidFill>
                  <a:srgbClr val="1A1C1E"/>
                </a:solidFill>
                <a:effectLst/>
                <a:latin typeface="Abadi" panose="020B0604020104020204" pitchFamily="34" charset="0"/>
              </a:rPr>
              <a:t>Global Memory:</a:t>
            </a:r>
            <a:r>
              <a:rPr lang="en-IN" sz="1600" b="0" i="0" dirty="0">
                <a:solidFill>
                  <a:srgbClr val="1A1C1E"/>
                </a:solidFill>
                <a:effectLst/>
                <a:latin typeface="Abadi" panose="020B0604020104020204" pitchFamily="34" charset="0"/>
              </a:rPr>
              <a:t>  </a:t>
            </a:r>
            <a:r>
              <a:rPr lang="en-IN" sz="1600" b="1" i="0" dirty="0">
                <a:solidFill>
                  <a:srgbClr val="1A1C1E"/>
                </a:solidFill>
                <a:effectLst/>
                <a:latin typeface="Abadi" panose="020B0604020104020204" pitchFamily="34" charset="0"/>
              </a:rPr>
              <a:t>Shared Memory: Local Memory:</a:t>
            </a:r>
            <a:r>
              <a:rPr lang="en-IN" sz="1600" b="0" i="0" dirty="0">
                <a:solidFill>
                  <a:srgbClr val="1A1C1E"/>
                </a:solidFill>
                <a:effectLst/>
                <a:latin typeface="Abadi" panose="020B0604020104020204" pitchFamily="34" charset="0"/>
              </a:rPr>
              <a:t> </a:t>
            </a:r>
            <a:r>
              <a:rPr lang="en-IN" sz="1600" b="1" i="0" dirty="0">
                <a:solidFill>
                  <a:srgbClr val="1A1C1E"/>
                </a:solidFill>
                <a:effectLst/>
                <a:latin typeface="Abadi" panose="020B0604020104020204" pitchFamily="34" charset="0"/>
              </a:rPr>
              <a:t>Constant/Texture Memory:</a:t>
            </a:r>
            <a:r>
              <a:rPr lang="en-IN" sz="1600" b="0" i="0" dirty="0">
                <a:solidFill>
                  <a:srgbClr val="1A1C1E"/>
                </a:solidFill>
                <a:effectLst/>
                <a:latin typeface="Abadi" panose="020B0604020104020204" pitchFamily="34" charset="0"/>
              </a:rPr>
              <a:t> 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CCA5E0-2AE0-61BB-6068-5210E985F9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5879" y="4760408"/>
            <a:ext cx="3968427" cy="2079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0211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BE553-F385-27D0-324E-85E7F5B94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DE26D2-1168-DB30-142D-BD3CD553E5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1028" name="Picture 4" descr="KGF Chapter 2: The Teaser Of The Sequel, Featuring Yash, Has Mass Written  All Over It">
            <a:extLst>
              <a:ext uri="{FF2B5EF4-FFF2-40B4-BE49-F238E27FC236}">
                <a16:creationId xmlns:a16="http://schemas.microsoft.com/office/drawing/2014/main" id="{FD67F0F1-0756-B6E2-E744-36B1DED4E0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9756" y="533400"/>
            <a:ext cx="4195763" cy="2624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ocky भाई ने गाड़ी से निकालाी Gun 🔫 || kgf 2 gun in truck scene || #kgf2  #rockybhai #gunintruckscene - YouTube">
            <a:extLst>
              <a:ext uri="{FF2B5EF4-FFF2-40B4-BE49-F238E27FC236}">
                <a16:creationId xmlns:a16="http://schemas.microsoft.com/office/drawing/2014/main" id="{B0B20F65-4B70-656F-DDD8-152BF5AA0C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4141" y="3391142"/>
            <a:ext cx="4273473" cy="3205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screenshot of a computer">
            <a:extLst>
              <a:ext uri="{FF2B5EF4-FFF2-40B4-BE49-F238E27FC236}">
                <a16:creationId xmlns:a16="http://schemas.microsoft.com/office/drawing/2014/main" id="{3FE7C540-D1D7-6DEA-AE81-E5BA950A219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2133600"/>
            <a:ext cx="4741333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5380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6F9268-E9EB-0AE4-7625-163079FF80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4293" y="299973"/>
            <a:ext cx="8991600" cy="553998"/>
          </a:xfrm>
        </p:spPr>
        <p:txBody>
          <a:bodyPr/>
          <a:lstStyle/>
          <a:p>
            <a:r>
              <a:rPr lang="en-IN" b="1" i="0" dirty="0">
                <a:solidFill>
                  <a:srgbClr val="1A1C1E"/>
                </a:solidFill>
                <a:effectLst/>
                <a:latin typeface="Google Sans Text"/>
              </a:rPr>
              <a:t> Major Programming Models/APIs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1A71D9-B9C6-F6F4-0C43-5039E17397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88592" y="1247782"/>
            <a:ext cx="10160408" cy="4924418"/>
          </a:xfrm>
        </p:spPr>
        <p:txBody>
          <a:bodyPr/>
          <a:lstStyle/>
          <a:p>
            <a:pPr algn="l">
              <a:lnSpc>
                <a:spcPct val="150000"/>
              </a:lnSpc>
              <a:spcAft>
                <a:spcPts val="225"/>
              </a:spcAft>
              <a:buFont typeface="Arial" panose="020B0604020202020204" pitchFamily="34" charset="0"/>
              <a:buChar char="•"/>
            </a:pPr>
            <a:r>
              <a:rPr lang="en-IN" b="1" i="0" dirty="0">
                <a:solidFill>
                  <a:srgbClr val="1A1C1E"/>
                </a:solidFill>
                <a:effectLst/>
                <a:latin typeface="Abadi" panose="020B0604020104020204" pitchFamily="34" charset="0"/>
              </a:rPr>
              <a:t>CUDA (Compute Unified Device Architecture):</a:t>
            </a:r>
            <a:r>
              <a:rPr lang="en-IN" b="0" i="0" dirty="0">
                <a:solidFill>
                  <a:srgbClr val="1A1C1E"/>
                </a:solidFill>
                <a:effectLst/>
                <a:latin typeface="Abadi" panose="020B0604020104020204" pitchFamily="34" charset="0"/>
              </a:rPr>
              <a:t> Developed by NVIDIA. Only works on NVIDIA GPUs. Most popular in scientific computing and AI due to extensive libraries (</a:t>
            </a:r>
            <a:r>
              <a:rPr lang="en-IN" b="0" i="0" dirty="0" err="1">
                <a:solidFill>
                  <a:srgbClr val="1A1C1E"/>
                </a:solidFill>
                <a:effectLst/>
                <a:latin typeface="Abadi" panose="020B0604020104020204" pitchFamily="34" charset="0"/>
              </a:rPr>
              <a:t>cuDNN</a:t>
            </a:r>
            <a:r>
              <a:rPr lang="en-IN" b="0" i="0" dirty="0">
                <a:solidFill>
                  <a:srgbClr val="1A1C1E"/>
                </a:solidFill>
                <a:effectLst/>
                <a:latin typeface="Abadi" panose="020B0604020104020204" pitchFamily="34" charset="0"/>
              </a:rPr>
              <a:t>, </a:t>
            </a:r>
            <a:r>
              <a:rPr lang="en-IN" b="0" i="0" dirty="0" err="1">
                <a:solidFill>
                  <a:srgbClr val="1A1C1E"/>
                </a:solidFill>
                <a:effectLst/>
                <a:latin typeface="Abadi" panose="020B0604020104020204" pitchFamily="34" charset="0"/>
              </a:rPr>
              <a:t>cuBLAS</a:t>
            </a:r>
            <a:r>
              <a:rPr lang="en-IN" b="0" i="0" dirty="0">
                <a:solidFill>
                  <a:srgbClr val="1A1C1E"/>
                </a:solidFill>
                <a:effectLst/>
                <a:latin typeface="Abadi" panose="020B0604020104020204" pitchFamily="34" charset="0"/>
              </a:rPr>
              <a:t>, etc.) and strong community support. Typically uses C/C++ extensions, but has wrappers for Python (</a:t>
            </a:r>
            <a:r>
              <a:rPr lang="en-IN" b="0" i="0" dirty="0" err="1">
                <a:solidFill>
                  <a:srgbClr val="1A1C1E"/>
                </a:solidFill>
                <a:effectLst/>
                <a:latin typeface="Abadi" panose="020B0604020104020204" pitchFamily="34" charset="0"/>
              </a:rPr>
              <a:t>PyCUDA</a:t>
            </a:r>
            <a:r>
              <a:rPr lang="en-IN" b="0" i="0" dirty="0">
                <a:solidFill>
                  <a:srgbClr val="1A1C1E"/>
                </a:solidFill>
                <a:effectLst/>
                <a:latin typeface="Abadi" panose="020B0604020104020204" pitchFamily="34" charset="0"/>
              </a:rPr>
              <a:t>, </a:t>
            </a:r>
            <a:r>
              <a:rPr lang="en-IN" b="0" i="0" dirty="0" err="1">
                <a:solidFill>
                  <a:srgbClr val="1A1C1E"/>
                </a:solidFill>
                <a:effectLst/>
                <a:latin typeface="Abadi" panose="020B0604020104020204" pitchFamily="34" charset="0"/>
              </a:rPr>
              <a:t>Numba</a:t>
            </a:r>
            <a:r>
              <a:rPr lang="en-IN" b="0" i="0" dirty="0">
                <a:solidFill>
                  <a:srgbClr val="1A1C1E"/>
                </a:solidFill>
                <a:effectLst/>
                <a:latin typeface="Abadi" panose="020B0604020104020204" pitchFamily="34" charset="0"/>
              </a:rPr>
              <a:t>), Fortran, etc.</a:t>
            </a:r>
          </a:p>
          <a:p>
            <a:pPr algn="l">
              <a:lnSpc>
                <a:spcPct val="150000"/>
              </a:lnSpc>
              <a:spcAft>
                <a:spcPts val="225"/>
              </a:spcAft>
              <a:buFont typeface="Arial" panose="020B0604020202020204" pitchFamily="34" charset="0"/>
              <a:buChar char="•"/>
            </a:pPr>
            <a:r>
              <a:rPr lang="en-IN" b="1" i="0" dirty="0">
                <a:solidFill>
                  <a:srgbClr val="1A1C1E"/>
                </a:solidFill>
                <a:effectLst/>
                <a:latin typeface="Abadi" panose="020B0604020104020204" pitchFamily="34" charset="0"/>
              </a:rPr>
              <a:t>OpenCL (Open Computing Language):</a:t>
            </a:r>
            <a:r>
              <a:rPr lang="en-IN" b="0" i="0" dirty="0">
                <a:solidFill>
                  <a:srgbClr val="1A1C1E"/>
                </a:solidFill>
                <a:effectLst/>
                <a:latin typeface="Abadi" panose="020B0604020104020204" pitchFamily="34" charset="0"/>
              </a:rPr>
              <a:t> An open standard managed by the Khronos Group. Designed to run on various processors (GPUs from NVIDIA, AMD, Intel; CPUs; FPGAs; DSPs). More verbose than CUDA, potentially less optimized for a specific vendor, but offers portability. Uses C/C++ based kernels.</a:t>
            </a:r>
          </a:p>
          <a:p>
            <a:pPr algn="l">
              <a:lnSpc>
                <a:spcPct val="150000"/>
              </a:lnSpc>
              <a:spcAft>
                <a:spcPts val="225"/>
              </a:spcAft>
              <a:buFont typeface="Arial" panose="020B0604020202020204" pitchFamily="34" charset="0"/>
              <a:buChar char="•"/>
            </a:pPr>
            <a:r>
              <a:rPr lang="en-IN" b="1" i="0" dirty="0">
                <a:solidFill>
                  <a:srgbClr val="1A1C1E"/>
                </a:solidFill>
                <a:effectLst/>
                <a:latin typeface="Abadi" panose="020B0604020104020204" pitchFamily="34" charset="0"/>
              </a:rPr>
              <a:t>SYCL:</a:t>
            </a:r>
            <a:r>
              <a:rPr lang="en-IN" b="0" i="0" dirty="0">
                <a:solidFill>
                  <a:srgbClr val="1A1C1E"/>
                </a:solidFill>
                <a:effectLst/>
                <a:latin typeface="Abadi" panose="020B0604020104020204" pitchFamily="34" charset="0"/>
              </a:rPr>
              <a:t> Another Khronos Group standard, built on top of OpenCL/other backends. Offers a single-source C++ programming model, aiming for easier development. Gaining traction.</a:t>
            </a:r>
          </a:p>
          <a:p>
            <a:pPr algn="l">
              <a:lnSpc>
                <a:spcPct val="150000"/>
              </a:lnSpc>
              <a:spcAft>
                <a:spcPts val="225"/>
              </a:spcAft>
              <a:buFont typeface="Arial" panose="020B0604020202020204" pitchFamily="34" charset="0"/>
              <a:buChar char="•"/>
            </a:pPr>
            <a:r>
              <a:rPr lang="en-IN" b="1" i="0" dirty="0">
                <a:solidFill>
                  <a:srgbClr val="1A1C1E"/>
                </a:solidFill>
                <a:effectLst/>
                <a:latin typeface="Abadi" panose="020B0604020104020204" pitchFamily="34" charset="0"/>
              </a:rPr>
              <a:t>HIP (Heterogeneous-Compute Interface for Portability):</a:t>
            </a:r>
            <a:r>
              <a:rPr lang="en-IN" b="0" i="0" dirty="0">
                <a:solidFill>
                  <a:srgbClr val="1A1C1E"/>
                </a:solidFill>
                <a:effectLst/>
                <a:latin typeface="Abadi" panose="020B0604020104020204" pitchFamily="34" charset="0"/>
              </a:rPr>
              <a:t> AMD's platform, designed to be very similar to CUDA, making it easier to port CUDA code to AMD GPUs.</a:t>
            </a:r>
          </a:p>
          <a:p>
            <a:pPr algn="l">
              <a:lnSpc>
                <a:spcPct val="150000"/>
              </a:lnSpc>
              <a:spcAft>
                <a:spcPts val="225"/>
              </a:spcAft>
              <a:buFont typeface="Arial" panose="020B0604020202020204" pitchFamily="34" charset="0"/>
              <a:buChar char="•"/>
            </a:pPr>
            <a:r>
              <a:rPr lang="en-IN" b="1" i="0" dirty="0" err="1">
                <a:solidFill>
                  <a:srgbClr val="1A1C1E"/>
                </a:solidFill>
                <a:effectLst/>
                <a:latin typeface="Abadi" panose="020B0604020104020204" pitchFamily="34" charset="0"/>
              </a:rPr>
              <a:t>DirectCompute</a:t>
            </a:r>
            <a:r>
              <a:rPr lang="en-IN" b="1" i="0" dirty="0">
                <a:solidFill>
                  <a:srgbClr val="1A1C1E"/>
                </a:solidFill>
                <a:effectLst/>
                <a:latin typeface="Abadi" panose="020B0604020104020204" pitchFamily="34" charset="0"/>
              </a:rPr>
              <a:t> (Microsoft):</a:t>
            </a:r>
            <a:r>
              <a:rPr lang="en-IN" b="0" i="0" dirty="0">
                <a:solidFill>
                  <a:srgbClr val="1A1C1E"/>
                </a:solidFill>
                <a:effectLst/>
                <a:latin typeface="Abadi" panose="020B0604020104020204" pitchFamily="34" charset="0"/>
              </a:rPr>
              <a:t> Part of DirectX, primarily for Windows development, often used in games.</a:t>
            </a:r>
          </a:p>
          <a:p>
            <a:pPr algn="l">
              <a:lnSpc>
                <a:spcPct val="150000"/>
              </a:lnSpc>
              <a:spcAft>
                <a:spcPts val="225"/>
              </a:spcAft>
              <a:buFont typeface="Arial" panose="020B0604020202020204" pitchFamily="34" charset="0"/>
              <a:buChar char="•"/>
            </a:pPr>
            <a:r>
              <a:rPr lang="en-IN" b="1" i="0" dirty="0">
                <a:solidFill>
                  <a:srgbClr val="1A1C1E"/>
                </a:solidFill>
                <a:effectLst/>
                <a:latin typeface="Abadi" panose="020B0604020104020204" pitchFamily="34" charset="0"/>
              </a:rPr>
              <a:t>Metal (Apple):</a:t>
            </a:r>
            <a:r>
              <a:rPr lang="en-IN" b="0" i="0" dirty="0">
                <a:solidFill>
                  <a:srgbClr val="1A1C1E"/>
                </a:solidFill>
                <a:effectLst/>
                <a:latin typeface="Abadi" panose="020B0604020104020204" pitchFamily="34" charset="0"/>
              </a:rPr>
              <a:t> Apple's API for GPU programming on macOS and iOS.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418958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A065C2-A6F9-F3C9-4DE8-1478DD370D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4293" y="299973"/>
            <a:ext cx="8991600" cy="553998"/>
          </a:xfrm>
        </p:spPr>
        <p:txBody>
          <a:bodyPr/>
          <a:lstStyle/>
          <a:p>
            <a:r>
              <a:rPr lang="en-IN" b="1" i="0" dirty="0">
                <a:solidFill>
                  <a:srgbClr val="1A1C1E"/>
                </a:solidFill>
                <a:effectLst/>
                <a:latin typeface="Google Sans Text"/>
              </a:rPr>
              <a:t>Key GPU Code Elements: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3060E8-E5C0-99AF-594B-036ED4F7B1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88592" y="1247782"/>
            <a:ext cx="10312807" cy="4098558"/>
          </a:xfrm>
        </p:spPr>
        <p:txBody>
          <a:bodyPr/>
          <a:lstStyle/>
          <a:p>
            <a:pPr algn="l">
              <a:lnSpc>
                <a:spcPct val="150000"/>
              </a:lnSpc>
              <a:spcAft>
                <a:spcPts val="225"/>
              </a:spcAft>
              <a:buFont typeface="Arial" panose="020B0604020202020204" pitchFamily="34" charset="0"/>
              <a:buChar char="•"/>
            </a:pPr>
            <a:r>
              <a:rPr lang="en-IN" sz="1800" b="0" i="0" dirty="0">
                <a:solidFill>
                  <a:schemeClr val="accent2">
                    <a:lumMod val="75000"/>
                  </a:schemeClr>
                </a:solidFill>
                <a:effectLst/>
                <a:latin typeface="Abadi" panose="020B0604020104020204" pitchFamily="34" charset="0"/>
              </a:rPr>
              <a:t>__global__: </a:t>
            </a:r>
            <a:r>
              <a:rPr lang="en-IN" sz="1800" b="0" i="0" dirty="0">
                <a:solidFill>
                  <a:srgbClr val="1A1C1E"/>
                </a:solidFill>
                <a:effectLst/>
                <a:latin typeface="Abadi" panose="020B0604020104020204" pitchFamily="34" charset="0"/>
              </a:rPr>
              <a:t>Keyword marking a function as a GPU kernel.</a:t>
            </a:r>
          </a:p>
          <a:p>
            <a:pPr algn="l">
              <a:lnSpc>
                <a:spcPct val="150000"/>
              </a:lnSpc>
              <a:spcAft>
                <a:spcPts val="225"/>
              </a:spcAft>
              <a:buFont typeface="Arial" panose="020B0604020202020204" pitchFamily="34" charset="0"/>
              <a:buChar char="•"/>
            </a:pPr>
            <a:r>
              <a:rPr lang="en-IN" sz="1800" b="0" i="0" dirty="0" err="1">
                <a:solidFill>
                  <a:schemeClr val="accent2"/>
                </a:solidFill>
                <a:effectLst/>
                <a:latin typeface="Abadi" panose="020B0604020104020204" pitchFamily="34" charset="0"/>
              </a:rPr>
              <a:t>cudaMalloc</a:t>
            </a:r>
            <a:r>
              <a:rPr lang="en-IN" sz="1800" b="0" i="0" dirty="0">
                <a:solidFill>
                  <a:schemeClr val="accent2"/>
                </a:solidFill>
                <a:effectLst/>
                <a:latin typeface="Abadi" panose="020B0604020104020204" pitchFamily="34" charset="0"/>
              </a:rPr>
              <a:t>/</a:t>
            </a:r>
            <a:r>
              <a:rPr lang="en-IN" sz="1800" b="0" i="0" dirty="0" err="1">
                <a:solidFill>
                  <a:schemeClr val="accent2"/>
                </a:solidFill>
                <a:effectLst/>
                <a:latin typeface="Abadi" panose="020B0604020104020204" pitchFamily="34" charset="0"/>
              </a:rPr>
              <a:t>cudaFree</a:t>
            </a:r>
            <a:r>
              <a:rPr lang="en-IN" sz="1800" b="0" i="0" dirty="0">
                <a:solidFill>
                  <a:schemeClr val="accent2"/>
                </a:solidFill>
                <a:effectLst/>
                <a:latin typeface="Abadi" panose="020B0604020104020204" pitchFamily="34" charset="0"/>
              </a:rPr>
              <a:t>: </a:t>
            </a:r>
            <a:r>
              <a:rPr lang="en-IN" sz="1800" b="0" i="0" dirty="0">
                <a:solidFill>
                  <a:srgbClr val="1A1C1E"/>
                </a:solidFill>
                <a:effectLst/>
                <a:latin typeface="Abadi" panose="020B0604020104020204" pitchFamily="34" charset="0"/>
              </a:rPr>
              <a:t>GPU memory allocation/deallocation.</a:t>
            </a:r>
          </a:p>
          <a:p>
            <a:pPr algn="l">
              <a:lnSpc>
                <a:spcPct val="150000"/>
              </a:lnSpc>
              <a:spcAft>
                <a:spcPts val="225"/>
              </a:spcAft>
              <a:buFont typeface="Arial" panose="020B0604020202020204" pitchFamily="34" charset="0"/>
              <a:buChar char="•"/>
            </a:pPr>
            <a:r>
              <a:rPr lang="en-IN" sz="1800" b="0" i="0" dirty="0" err="1">
                <a:solidFill>
                  <a:schemeClr val="accent2"/>
                </a:solidFill>
                <a:effectLst/>
                <a:latin typeface="Abadi" panose="020B0604020104020204" pitchFamily="34" charset="0"/>
              </a:rPr>
              <a:t>cudaMemcpy</a:t>
            </a:r>
            <a:r>
              <a:rPr lang="en-IN" sz="1800" b="0" i="0" dirty="0">
                <a:solidFill>
                  <a:schemeClr val="accent2"/>
                </a:solidFill>
                <a:effectLst/>
                <a:latin typeface="Abadi" panose="020B0604020104020204" pitchFamily="34" charset="0"/>
              </a:rPr>
              <a:t>: </a:t>
            </a:r>
            <a:r>
              <a:rPr lang="en-IN" sz="1800" b="0" i="0" dirty="0">
                <a:solidFill>
                  <a:srgbClr val="1A1C1E"/>
                </a:solidFill>
                <a:effectLst/>
                <a:latin typeface="Abadi" panose="020B0604020104020204" pitchFamily="34" charset="0"/>
              </a:rPr>
              <a:t>Function to copy data between Host and Device.</a:t>
            </a:r>
            <a:r>
              <a:rPr lang="en-IN" sz="1800" b="0" i="0" dirty="0">
                <a:solidFill>
                  <a:schemeClr val="accent2"/>
                </a:solidFill>
                <a:effectLst/>
                <a:latin typeface="Abadi" panose="020B0604020104020204" pitchFamily="34" charset="0"/>
              </a:rPr>
              <a:t> </a:t>
            </a:r>
            <a:r>
              <a:rPr lang="en-IN" sz="1800" b="0" i="0" dirty="0" err="1">
                <a:solidFill>
                  <a:schemeClr val="accent2"/>
                </a:solidFill>
                <a:effectLst/>
                <a:latin typeface="Abadi" panose="020B0604020104020204" pitchFamily="34" charset="0"/>
              </a:rPr>
              <a:t>cudaMemcpyHostToDevice</a:t>
            </a:r>
            <a:r>
              <a:rPr lang="en-IN" sz="1800" b="0" i="0" dirty="0">
                <a:solidFill>
                  <a:schemeClr val="accent2"/>
                </a:solidFill>
                <a:effectLst/>
                <a:latin typeface="Abadi" panose="020B0604020104020204" pitchFamily="34" charset="0"/>
              </a:rPr>
              <a:t> </a:t>
            </a:r>
            <a:r>
              <a:rPr lang="en-IN" sz="1800" b="0" i="0" dirty="0">
                <a:solidFill>
                  <a:srgbClr val="1A1C1E"/>
                </a:solidFill>
                <a:effectLst/>
                <a:latin typeface="Abadi" panose="020B0604020104020204" pitchFamily="34" charset="0"/>
              </a:rPr>
              <a:t>and </a:t>
            </a:r>
            <a:r>
              <a:rPr lang="en-IN" sz="1800" b="0" i="0" dirty="0" err="1">
                <a:solidFill>
                  <a:schemeClr val="accent2"/>
                </a:solidFill>
                <a:effectLst/>
                <a:latin typeface="Abadi" panose="020B0604020104020204" pitchFamily="34" charset="0"/>
              </a:rPr>
              <a:t>cudaMemcpyDeviceToHost</a:t>
            </a:r>
            <a:r>
              <a:rPr lang="en-IN" sz="1800" b="0" i="0" dirty="0">
                <a:solidFill>
                  <a:srgbClr val="1A1C1E"/>
                </a:solidFill>
                <a:effectLst/>
                <a:latin typeface="Abadi" panose="020B0604020104020204" pitchFamily="34" charset="0"/>
              </a:rPr>
              <a:t> specify the direction.</a:t>
            </a:r>
          </a:p>
          <a:p>
            <a:pPr algn="l">
              <a:lnSpc>
                <a:spcPct val="150000"/>
              </a:lnSpc>
              <a:spcAft>
                <a:spcPts val="225"/>
              </a:spcAft>
              <a:buFont typeface="Arial" panose="020B0604020202020204" pitchFamily="34" charset="0"/>
              <a:buChar char="•"/>
            </a:pPr>
            <a:r>
              <a:rPr lang="en-IN" sz="1800" b="0" i="0" dirty="0">
                <a:solidFill>
                  <a:schemeClr val="accent2"/>
                </a:solidFill>
                <a:effectLst/>
                <a:latin typeface="Abadi" panose="020B0604020104020204" pitchFamily="34" charset="0"/>
              </a:rPr>
              <a:t>&lt;&lt;&lt;</a:t>
            </a:r>
            <a:r>
              <a:rPr lang="en-IN" sz="1800" b="0" i="0" dirty="0" err="1">
                <a:solidFill>
                  <a:schemeClr val="accent2"/>
                </a:solidFill>
                <a:effectLst/>
                <a:latin typeface="Abadi" panose="020B0604020104020204" pitchFamily="34" charset="0"/>
              </a:rPr>
              <a:t>blocksPerGrid</a:t>
            </a:r>
            <a:r>
              <a:rPr lang="en-IN" sz="1800" b="0" i="0" dirty="0">
                <a:solidFill>
                  <a:schemeClr val="accent2"/>
                </a:solidFill>
                <a:effectLst/>
                <a:latin typeface="Abadi" panose="020B0604020104020204" pitchFamily="34" charset="0"/>
              </a:rPr>
              <a:t>, </a:t>
            </a:r>
            <a:r>
              <a:rPr lang="en-IN" sz="1800" b="0" i="0" dirty="0" err="1">
                <a:solidFill>
                  <a:schemeClr val="accent2"/>
                </a:solidFill>
                <a:effectLst/>
                <a:latin typeface="Abadi" panose="020B0604020104020204" pitchFamily="34" charset="0"/>
              </a:rPr>
              <a:t>threadsPerBlock</a:t>
            </a:r>
            <a:r>
              <a:rPr lang="en-IN" sz="1800" b="0" i="0" dirty="0">
                <a:solidFill>
                  <a:schemeClr val="accent2"/>
                </a:solidFill>
                <a:effectLst/>
                <a:latin typeface="Abadi" panose="020B0604020104020204" pitchFamily="34" charset="0"/>
              </a:rPr>
              <a:t>&gt;&gt;&gt;: </a:t>
            </a:r>
            <a:r>
              <a:rPr lang="en-IN" sz="1800" b="0" i="0" dirty="0">
                <a:solidFill>
                  <a:srgbClr val="1A1C1E"/>
                </a:solidFill>
                <a:effectLst/>
                <a:latin typeface="Abadi" panose="020B0604020104020204" pitchFamily="34" charset="0"/>
              </a:rPr>
              <a:t>Syntax for launching a kernel, specifying the grid and block dimensions.</a:t>
            </a:r>
          </a:p>
          <a:p>
            <a:pPr algn="l">
              <a:lnSpc>
                <a:spcPct val="150000"/>
              </a:lnSpc>
              <a:spcAft>
                <a:spcPts val="225"/>
              </a:spcAft>
              <a:buFont typeface="Arial" panose="020B0604020202020204" pitchFamily="34" charset="0"/>
              <a:buChar char="•"/>
            </a:pPr>
            <a:r>
              <a:rPr lang="en-IN" sz="1800" b="0" i="0" dirty="0" err="1">
                <a:solidFill>
                  <a:schemeClr val="accent2"/>
                </a:solidFill>
                <a:effectLst/>
                <a:latin typeface="Abadi" panose="020B0604020104020204" pitchFamily="34" charset="0"/>
              </a:rPr>
              <a:t>blockIdx.x</a:t>
            </a:r>
            <a:r>
              <a:rPr lang="en-IN" sz="1800" b="0" i="0" dirty="0">
                <a:solidFill>
                  <a:schemeClr val="accent2"/>
                </a:solidFill>
                <a:effectLst/>
                <a:latin typeface="Abadi" panose="020B0604020104020204" pitchFamily="34" charset="0"/>
              </a:rPr>
              <a:t>, </a:t>
            </a:r>
            <a:r>
              <a:rPr lang="en-IN" sz="1800" b="0" i="0" dirty="0" err="1">
                <a:solidFill>
                  <a:schemeClr val="accent2"/>
                </a:solidFill>
                <a:effectLst/>
                <a:latin typeface="Abadi" panose="020B0604020104020204" pitchFamily="34" charset="0"/>
              </a:rPr>
              <a:t>threadIdx.x</a:t>
            </a:r>
            <a:r>
              <a:rPr lang="en-IN" sz="1800" b="0" i="0" dirty="0">
                <a:solidFill>
                  <a:schemeClr val="accent2"/>
                </a:solidFill>
                <a:effectLst/>
                <a:latin typeface="Abadi" panose="020B0604020104020204" pitchFamily="34" charset="0"/>
              </a:rPr>
              <a:t>, </a:t>
            </a:r>
            <a:r>
              <a:rPr lang="en-IN" sz="1800" b="0" i="0" dirty="0" err="1">
                <a:solidFill>
                  <a:schemeClr val="accent2"/>
                </a:solidFill>
                <a:effectLst/>
                <a:latin typeface="Abadi" panose="020B0604020104020204" pitchFamily="34" charset="0"/>
              </a:rPr>
              <a:t>blockDim.x</a:t>
            </a:r>
            <a:r>
              <a:rPr lang="en-IN" sz="1800" b="0" i="0" dirty="0">
                <a:solidFill>
                  <a:schemeClr val="accent2"/>
                </a:solidFill>
                <a:effectLst/>
                <a:latin typeface="Abadi" panose="020B0604020104020204" pitchFamily="34" charset="0"/>
              </a:rPr>
              <a:t>: </a:t>
            </a:r>
            <a:r>
              <a:rPr lang="en-IN" sz="1800" b="0" i="0" dirty="0">
                <a:solidFill>
                  <a:srgbClr val="1A1C1E"/>
                </a:solidFill>
                <a:effectLst/>
                <a:latin typeface="Abadi" panose="020B0604020104020204" pitchFamily="34" charset="0"/>
              </a:rPr>
              <a:t>Built-in variables inside the kernel that tell a thread its unique index within the block (</a:t>
            </a:r>
            <a:r>
              <a:rPr lang="en-IN" sz="1800" b="0" i="0" dirty="0" err="1">
                <a:solidFill>
                  <a:srgbClr val="1A1C1E"/>
                </a:solidFill>
                <a:effectLst/>
                <a:latin typeface="Abadi" panose="020B0604020104020204" pitchFamily="34" charset="0"/>
              </a:rPr>
              <a:t>threadIdx</a:t>
            </a:r>
            <a:r>
              <a:rPr lang="en-IN" sz="1800" b="0" i="0" dirty="0">
                <a:solidFill>
                  <a:srgbClr val="1A1C1E"/>
                </a:solidFill>
                <a:effectLst/>
                <a:latin typeface="Abadi" panose="020B0604020104020204" pitchFamily="34" charset="0"/>
              </a:rPr>
              <a:t>), which block it belongs to (</a:t>
            </a:r>
            <a:r>
              <a:rPr lang="en-IN" sz="1800" b="0" i="0" dirty="0" err="1">
                <a:solidFill>
                  <a:srgbClr val="1A1C1E"/>
                </a:solidFill>
                <a:effectLst/>
                <a:latin typeface="Abadi" panose="020B0604020104020204" pitchFamily="34" charset="0"/>
              </a:rPr>
              <a:t>blockIdx</a:t>
            </a:r>
            <a:r>
              <a:rPr lang="en-IN" sz="1800" b="0" i="0" dirty="0">
                <a:solidFill>
                  <a:srgbClr val="1A1C1E"/>
                </a:solidFill>
                <a:effectLst/>
                <a:latin typeface="Abadi" panose="020B0604020104020204" pitchFamily="34" charset="0"/>
              </a:rPr>
              <a:t>), and how many threads are in its block (</a:t>
            </a:r>
            <a:r>
              <a:rPr lang="en-IN" sz="1800" b="0" i="0" dirty="0" err="1">
                <a:solidFill>
                  <a:srgbClr val="1A1C1E"/>
                </a:solidFill>
                <a:effectLst/>
                <a:latin typeface="Abadi" panose="020B0604020104020204" pitchFamily="34" charset="0"/>
              </a:rPr>
              <a:t>blockDim</a:t>
            </a:r>
            <a:r>
              <a:rPr lang="en-IN" sz="1800" b="0" i="0" dirty="0">
                <a:solidFill>
                  <a:srgbClr val="1A1C1E"/>
                </a:solidFill>
                <a:effectLst/>
                <a:latin typeface="Abadi" panose="020B0604020104020204" pitchFamily="34" charset="0"/>
              </a:rPr>
              <a:t>). Used to calculate the global index </a:t>
            </a:r>
            <a:r>
              <a:rPr lang="en-IN" sz="1800" b="0" i="0" dirty="0" err="1">
                <a:solidFill>
                  <a:srgbClr val="1A1C1E"/>
                </a:solidFill>
                <a:effectLst/>
                <a:latin typeface="Abadi" panose="020B0604020104020204" pitchFamily="34" charset="0"/>
              </a:rPr>
              <a:t>i</a:t>
            </a:r>
            <a:r>
              <a:rPr lang="en-IN" sz="1800" b="0" i="0" dirty="0">
                <a:solidFill>
                  <a:srgbClr val="1A1C1E"/>
                </a:solidFill>
                <a:effectLst/>
                <a:latin typeface="Abadi" panose="020B0604020104020204" pitchFamily="34" charset="0"/>
              </a:rPr>
              <a:t> so each thread works on a different element.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655478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Hello </a:t>
            </a:r>
            <a:r>
              <a:rPr spc="-10" dirty="0"/>
              <a:t>World!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8B17A16-42E5-A9C3-DB8E-8EC59BD48458}"/>
              </a:ext>
            </a:extLst>
          </p:cNvPr>
          <p:cNvSpPr txBox="1"/>
          <p:nvPr/>
        </p:nvSpPr>
        <p:spPr>
          <a:xfrm>
            <a:off x="990600" y="1524000"/>
            <a:ext cx="7848600" cy="25340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/>
              <a:t>CUDA Toolkit </a:t>
            </a:r>
          </a:p>
          <a:p>
            <a:pPr lvl="3">
              <a:lnSpc>
                <a:spcPct val="150000"/>
              </a:lnSpc>
            </a:pPr>
            <a:r>
              <a:rPr lang="en-IN" dirty="0"/>
              <a:t>	Classical (full control over kernel design) •</a:t>
            </a:r>
          </a:p>
          <a:p>
            <a:pPr>
              <a:lnSpc>
                <a:spcPct val="150000"/>
              </a:lnSpc>
            </a:pPr>
            <a:r>
              <a:rPr lang="en-IN" dirty="0"/>
              <a:t>		C++ build environment • </a:t>
            </a:r>
            <a:r>
              <a:rPr lang="en-IN" dirty="0" err="1"/>
              <a:t>PyCUDA</a:t>
            </a:r>
            <a:endParaRPr lang="en-IN" dirty="0"/>
          </a:p>
          <a:p>
            <a:pPr>
              <a:lnSpc>
                <a:spcPct val="150000"/>
              </a:lnSpc>
            </a:pPr>
            <a:r>
              <a:rPr lang="en-IN" dirty="0"/>
              <a:t>	Python-centric </a:t>
            </a:r>
          </a:p>
          <a:p>
            <a:pPr>
              <a:lnSpc>
                <a:spcPct val="150000"/>
              </a:lnSpc>
            </a:pPr>
            <a:r>
              <a:rPr lang="en-IN" dirty="0"/>
              <a:t>		</a:t>
            </a:r>
            <a:r>
              <a:rPr lang="en-IN" dirty="0" err="1"/>
              <a:t>Numba</a:t>
            </a:r>
            <a:r>
              <a:rPr lang="en-IN" dirty="0"/>
              <a:t> (parallel GPU code from Python)</a:t>
            </a:r>
          </a:p>
          <a:p>
            <a:pPr>
              <a:lnSpc>
                <a:spcPct val="150000"/>
              </a:lnSpc>
            </a:pPr>
            <a:r>
              <a:rPr lang="en-IN" dirty="0"/>
              <a:t>		</a:t>
            </a:r>
            <a:r>
              <a:rPr lang="en-IN" dirty="0" err="1"/>
              <a:t>Pyculib</a:t>
            </a:r>
            <a:r>
              <a:rPr lang="en-IN" dirty="0"/>
              <a:t> (library bindings)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BDFD35-D830-D039-BDE8-7E3E24D82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546CF6-4D74-3747-CBD9-3B9460EF33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D5E53C-0AE6-5B44-340C-E023C6FCC0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005" y="1247782"/>
            <a:ext cx="6320747" cy="423861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C4631C8-C564-B100-4A49-3A75247E73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4384" y="2209800"/>
            <a:ext cx="3953427" cy="217200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16BCD86-1C6B-49DA-5CB9-90D2B76A63E5}"/>
              </a:ext>
            </a:extLst>
          </p:cNvPr>
          <p:cNvSpPr txBox="1"/>
          <p:nvPr/>
        </p:nvSpPr>
        <p:spPr>
          <a:xfrm>
            <a:off x="7534384" y="106311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!apt install -y </a:t>
            </a:r>
            <a:r>
              <a:rPr lang="en-IN" dirty="0" err="1"/>
              <a:t>nvidia</a:t>
            </a:r>
            <a:r>
              <a:rPr lang="en-IN" dirty="0"/>
              <a:t>-</a:t>
            </a:r>
            <a:r>
              <a:rPr lang="en-IN" dirty="0" err="1"/>
              <a:t>cuda</a:t>
            </a:r>
            <a:r>
              <a:rPr lang="en-IN" dirty="0"/>
              <a:t>-toolkit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087821A-AD7C-D676-5499-C6B395EF9E06}"/>
              </a:ext>
            </a:extLst>
          </p:cNvPr>
          <p:cNvSpPr txBox="1"/>
          <p:nvPr/>
        </p:nvSpPr>
        <p:spPr>
          <a:xfrm>
            <a:off x="7522192" y="1367146"/>
            <a:ext cx="19266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!</a:t>
            </a:r>
            <a:r>
              <a:rPr lang="en-IN" dirty="0" err="1"/>
              <a:t>nvcc</a:t>
            </a:r>
            <a:r>
              <a:rPr lang="en-IN" dirty="0"/>
              <a:t> --version</a:t>
            </a:r>
          </a:p>
        </p:txBody>
      </p:sp>
    </p:spTree>
    <p:extLst>
      <p:ext uri="{BB962C8B-B14F-4D97-AF65-F5344CB8AC3E}">
        <p14:creationId xmlns:p14="http://schemas.microsoft.com/office/powerpoint/2010/main" val="30505735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688719" y="1735074"/>
            <a:ext cx="17843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50" dirty="0">
                <a:latin typeface="Courier New"/>
                <a:cs typeface="Courier New"/>
              </a:rPr>
              <a:t>}</a:t>
            </a:r>
            <a:endParaRPr sz="200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Hello</a:t>
            </a:r>
            <a:r>
              <a:rPr spc="-50" dirty="0"/>
              <a:t> </a:t>
            </a:r>
            <a:r>
              <a:rPr dirty="0"/>
              <a:t>World!</a:t>
            </a:r>
            <a:r>
              <a:rPr spc="-45" dirty="0"/>
              <a:t> </a:t>
            </a:r>
            <a:r>
              <a:rPr dirty="0"/>
              <a:t>with</a:t>
            </a:r>
            <a:r>
              <a:rPr spc="-60" dirty="0"/>
              <a:t> </a:t>
            </a:r>
            <a:r>
              <a:rPr dirty="0"/>
              <a:t>Device</a:t>
            </a:r>
            <a:r>
              <a:rPr spc="-60" dirty="0"/>
              <a:t> </a:t>
            </a:r>
            <a:r>
              <a:rPr spc="-20" dirty="0"/>
              <a:t>Code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AD9A305F-148D-4C8B-38C2-0B3569688B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4293" y="893824"/>
            <a:ext cx="7696200" cy="25853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Key CUDA Concepts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1.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__global__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function</a:t>
            </a:r>
            <a:endParaRPr kumimoji="0" lang="en-US" alt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Declares a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kernel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— a function that runs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on the GPU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It's called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from CPU code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(host), but runs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on thousands of GPU threads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in parallel.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A38A8CAD-D8FE-0FB6-1190-5AB42DE4C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0389" y="3523328"/>
            <a:ext cx="7074373" cy="2554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2. Kernel Launch: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&lt;&lt;&lt;blocks, 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threadsPerBlock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&gt;&gt;&gt;</a:t>
            </a:r>
            <a:endParaRPr kumimoji="0" lang="en-US" alt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cpp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HelloWorldGPU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&lt;&lt;&lt;1, 12&gt;&gt;&gt;(); 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This launches: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1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block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With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12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threads in that block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So,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12 threads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will run the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HelloWorldGPU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()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kernel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 parallel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on the GPU.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Each thread has a unique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thread index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inside its block: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cpp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threadIdx.x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0, 1, 2, ..., 11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BD57D-1EAC-DEBE-0E9E-DD7299B54D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90B132-9B8A-2AD6-D192-B1A7126C24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938B47E-DBD0-63AC-664B-5CBFC1F3F8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1224512"/>
              </p:ext>
            </p:extLst>
          </p:nvPr>
        </p:nvGraphicFramePr>
        <p:xfrm>
          <a:off x="774293" y="1996881"/>
          <a:ext cx="5959096" cy="1828800"/>
        </p:xfrm>
        <a:graphic>
          <a:graphicData uri="http://schemas.openxmlformats.org/drawingml/2006/table">
            <a:tbl>
              <a:tblPr/>
              <a:tblGrid>
                <a:gridCol w="2979548">
                  <a:extLst>
                    <a:ext uri="{9D8B030D-6E8A-4147-A177-3AD203B41FA5}">
                      <a16:colId xmlns:a16="http://schemas.microsoft.com/office/drawing/2014/main" val="3912211179"/>
                    </a:ext>
                  </a:extLst>
                </a:gridCol>
                <a:gridCol w="2979548">
                  <a:extLst>
                    <a:ext uri="{9D8B030D-6E8A-4147-A177-3AD203B41FA5}">
                      <a16:colId xmlns:a16="http://schemas.microsoft.com/office/drawing/2014/main" val="29840234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IN" dirty="0"/>
                        <a:t>Identifier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Meaning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770103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/>
                        <a:t>threadIdx.x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Index of thread in block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069481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/>
                        <a:t>blockIdx.x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Index of block in grid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2805561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/>
                        <a:t>blockDim.x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Number of threads per block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1967406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/>
                        <a:t>gridDim.x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Total number of blocks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225963"/>
                  </a:ext>
                </a:extLst>
              </a:tr>
            </a:tbl>
          </a:graphicData>
        </a:graphic>
      </p:graphicFrame>
      <p:sp>
        <p:nvSpPr>
          <p:cNvPr id="5" name="Rectangle 1">
            <a:extLst>
              <a:ext uri="{FF2B5EF4-FFF2-40B4-BE49-F238E27FC236}">
                <a16:creationId xmlns:a16="http://schemas.microsoft.com/office/drawing/2014/main" id="{A0F607BB-3794-CCFD-27DA-A6D6B82EBE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1542903"/>
            <a:ext cx="11303000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📌 Thread and Block Hierarchy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25B14C30-41D3-2614-4674-4B9B567A85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48600" y="163487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Launch: </a:t>
            </a:r>
            <a:r>
              <a:rPr kumimoji="0" lang="en-US" altLang="en-US" sz="10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&lt;&lt;&lt;2, 4&gt;&gt;&gt;</a:t>
            </a:r>
            <a:endParaRPr kumimoji="0" lang="en-US" altLang="en-US" sz="9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➡️ 2 </a:t>
            </a: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blocks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each with 4 </a:t>
            </a: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threads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C48B976-EC01-9E28-8E3E-34917E2DD4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4280" y="2389564"/>
            <a:ext cx="3953427" cy="3143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115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Parallel</a:t>
            </a:r>
            <a:r>
              <a:rPr spc="-25" dirty="0"/>
              <a:t> </a:t>
            </a:r>
            <a:r>
              <a:rPr dirty="0"/>
              <a:t>Programming</a:t>
            </a:r>
            <a:r>
              <a:rPr spc="-35" dirty="0"/>
              <a:t> </a:t>
            </a:r>
            <a:r>
              <a:rPr dirty="0"/>
              <a:t>in</a:t>
            </a:r>
            <a:r>
              <a:rPr spc="-35" dirty="0"/>
              <a:t> </a:t>
            </a:r>
            <a:r>
              <a:rPr dirty="0"/>
              <a:t>CUDA</a:t>
            </a:r>
            <a:r>
              <a:rPr spc="-35" dirty="0"/>
              <a:t> </a:t>
            </a:r>
            <a:r>
              <a:rPr spc="-10" dirty="0"/>
              <a:t>C/C++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060829" y="1624076"/>
            <a:ext cx="5645785" cy="28790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48640" indent="-3429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355600" algn="l"/>
              </a:tabLst>
            </a:pPr>
            <a:r>
              <a:rPr sz="2400" dirty="0">
                <a:latin typeface="Trebuchet MS"/>
                <a:cs typeface="Trebuchet MS"/>
              </a:rPr>
              <a:t>But</a:t>
            </a:r>
            <a:r>
              <a:rPr sz="2400" spc="-65" dirty="0">
                <a:latin typeface="Trebuchet MS"/>
                <a:cs typeface="Trebuchet MS"/>
              </a:rPr>
              <a:t> </a:t>
            </a:r>
            <a:r>
              <a:rPr sz="2400" dirty="0">
                <a:latin typeface="Trebuchet MS"/>
                <a:cs typeface="Trebuchet MS"/>
              </a:rPr>
              <a:t>wait…</a:t>
            </a:r>
            <a:r>
              <a:rPr sz="2400" spc="-55" dirty="0">
                <a:latin typeface="Trebuchet MS"/>
                <a:cs typeface="Trebuchet MS"/>
              </a:rPr>
              <a:t> </a:t>
            </a:r>
            <a:r>
              <a:rPr sz="2400" dirty="0">
                <a:latin typeface="Trebuchet MS"/>
                <a:cs typeface="Trebuchet MS"/>
              </a:rPr>
              <a:t>GPU</a:t>
            </a:r>
            <a:r>
              <a:rPr sz="2400" spc="-50" dirty="0">
                <a:latin typeface="Trebuchet MS"/>
                <a:cs typeface="Trebuchet MS"/>
              </a:rPr>
              <a:t> </a:t>
            </a:r>
            <a:r>
              <a:rPr sz="2400" dirty="0">
                <a:latin typeface="Trebuchet MS"/>
                <a:cs typeface="Trebuchet MS"/>
              </a:rPr>
              <a:t>computing</a:t>
            </a:r>
            <a:r>
              <a:rPr sz="2400" spc="-50" dirty="0">
                <a:latin typeface="Trebuchet MS"/>
                <a:cs typeface="Trebuchet MS"/>
              </a:rPr>
              <a:t> </a:t>
            </a:r>
            <a:r>
              <a:rPr sz="2400" dirty="0">
                <a:latin typeface="Trebuchet MS"/>
                <a:cs typeface="Trebuchet MS"/>
              </a:rPr>
              <a:t>is</a:t>
            </a:r>
            <a:r>
              <a:rPr sz="2400" spc="-55" dirty="0">
                <a:latin typeface="Trebuchet MS"/>
                <a:cs typeface="Trebuchet MS"/>
              </a:rPr>
              <a:t> </a:t>
            </a:r>
            <a:r>
              <a:rPr sz="2400" spc="-10" dirty="0">
                <a:latin typeface="Trebuchet MS"/>
                <a:cs typeface="Trebuchet MS"/>
              </a:rPr>
              <a:t>about </a:t>
            </a:r>
            <a:r>
              <a:rPr sz="2400" dirty="0">
                <a:latin typeface="Trebuchet MS"/>
                <a:cs typeface="Trebuchet MS"/>
              </a:rPr>
              <a:t>massive</a:t>
            </a:r>
            <a:r>
              <a:rPr sz="2400" spc="-120" dirty="0">
                <a:latin typeface="Trebuchet MS"/>
                <a:cs typeface="Trebuchet MS"/>
              </a:rPr>
              <a:t> </a:t>
            </a:r>
            <a:r>
              <a:rPr sz="2400" spc="-10" dirty="0">
                <a:latin typeface="Trebuchet MS"/>
                <a:cs typeface="Trebuchet MS"/>
              </a:rPr>
              <a:t>parallelism!</a:t>
            </a:r>
            <a:endParaRPr sz="2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245"/>
              </a:spcBef>
              <a:buFont typeface="Arial MT"/>
              <a:buChar char="•"/>
            </a:pPr>
            <a:endParaRPr sz="2400">
              <a:latin typeface="Trebuchet MS"/>
              <a:cs typeface="Trebuchet MS"/>
            </a:endParaRPr>
          </a:p>
          <a:p>
            <a:pPr marL="354965" indent="-342265">
              <a:lnSpc>
                <a:spcPct val="100000"/>
              </a:lnSpc>
              <a:buFont typeface="Arial MT"/>
              <a:buChar char="•"/>
              <a:tabLst>
                <a:tab pos="354965" algn="l"/>
              </a:tabLst>
            </a:pPr>
            <a:r>
              <a:rPr sz="2400" dirty="0">
                <a:latin typeface="Trebuchet MS"/>
                <a:cs typeface="Trebuchet MS"/>
              </a:rPr>
              <a:t>We</a:t>
            </a:r>
            <a:r>
              <a:rPr sz="2400" spc="-55" dirty="0">
                <a:latin typeface="Trebuchet MS"/>
                <a:cs typeface="Trebuchet MS"/>
              </a:rPr>
              <a:t> </a:t>
            </a:r>
            <a:r>
              <a:rPr sz="2400" dirty="0">
                <a:latin typeface="Trebuchet MS"/>
                <a:cs typeface="Trebuchet MS"/>
              </a:rPr>
              <a:t>need</a:t>
            </a:r>
            <a:r>
              <a:rPr sz="2400" spc="-50" dirty="0">
                <a:latin typeface="Trebuchet MS"/>
                <a:cs typeface="Trebuchet MS"/>
              </a:rPr>
              <a:t> </a:t>
            </a:r>
            <a:r>
              <a:rPr sz="2400" dirty="0">
                <a:latin typeface="Trebuchet MS"/>
                <a:cs typeface="Trebuchet MS"/>
              </a:rPr>
              <a:t>a</a:t>
            </a:r>
            <a:r>
              <a:rPr sz="2400" spc="-65" dirty="0">
                <a:latin typeface="Trebuchet MS"/>
                <a:cs typeface="Trebuchet MS"/>
              </a:rPr>
              <a:t> </a:t>
            </a:r>
            <a:r>
              <a:rPr sz="2400" dirty="0">
                <a:latin typeface="Trebuchet MS"/>
                <a:cs typeface="Trebuchet MS"/>
              </a:rPr>
              <a:t>more</a:t>
            </a:r>
            <a:r>
              <a:rPr sz="2400" spc="-65" dirty="0">
                <a:latin typeface="Trebuchet MS"/>
                <a:cs typeface="Trebuchet MS"/>
              </a:rPr>
              <a:t> </a:t>
            </a:r>
            <a:r>
              <a:rPr sz="2400" dirty="0">
                <a:latin typeface="Trebuchet MS"/>
                <a:cs typeface="Trebuchet MS"/>
              </a:rPr>
              <a:t>interesting</a:t>
            </a:r>
            <a:r>
              <a:rPr sz="2400" spc="-45" dirty="0">
                <a:latin typeface="Trebuchet MS"/>
                <a:cs typeface="Trebuchet MS"/>
              </a:rPr>
              <a:t> </a:t>
            </a:r>
            <a:r>
              <a:rPr sz="2400" spc="-10" dirty="0">
                <a:latin typeface="Trebuchet MS"/>
                <a:cs typeface="Trebuchet MS"/>
              </a:rPr>
              <a:t>example…</a:t>
            </a:r>
            <a:endParaRPr sz="2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245"/>
              </a:spcBef>
              <a:buFont typeface="Arial MT"/>
              <a:buChar char="•"/>
            </a:pPr>
            <a:endParaRPr sz="2400">
              <a:latin typeface="Trebuchet MS"/>
              <a:cs typeface="Trebuchet MS"/>
            </a:endParaRPr>
          </a:p>
          <a:p>
            <a:pPr marL="354965" indent="-342265">
              <a:lnSpc>
                <a:spcPct val="100000"/>
              </a:lnSpc>
              <a:buFont typeface="Arial MT"/>
              <a:buChar char="•"/>
              <a:tabLst>
                <a:tab pos="354965" algn="l"/>
              </a:tabLst>
            </a:pPr>
            <a:r>
              <a:rPr sz="2400" dirty="0">
                <a:latin typeface="Trebuchet MS"/>
                <a:cs typeface="Trebuchet MS"/>
              </a:rPr>
              <a:t>We’ll</a:t>
            </a:r>
            <a:r>
              <a:rPr sz="2400" spc="-35" dirty="0">
                <a:latin typeface="Trebuchet MS"/>
                <a:cs typeface="Trebuchet MS"/>
              </a:rPr>
              <a:t> </a:t>
            </a:r>
            <a:r>
              <a:rPr sz="2400" dirty="0">
                <a:latin typeface="Trebuchet MS"/>
                <a:cs typeface="Trebuchet MS"/>
              </a:rPr>
              <a:t>start</a:t>
            </a:r>
            <a:r>
              <a:rPr sz="2400" spc="-40" dirty="0">
                <a:latin typeface="Trebuchet MS"/>
                <a:cs typeface="Trebuchet MS"/>
              </a:rPr>
              <a:t> </a:t>
            </a:r>
            <a:r>
              <a:rPr sz="2400" dirty="0">
                <a:latin typeface="Trebuchet MS"/>
                <a:cs typeface="Trebuchet MS"/>
              </a:rPr>
              <a:t>by</a:t>
            </a:r>
            <a:r>
              <a:rPr sz="2400" spc="-55" dirty="0">
                <a:latin typeface="Trebuchet MS"/>
                <a:cs typeface="Trebuchet MS"/>
              </a:rPr>
              <a:t> </a:t>
            </a:r>
            <a:r>
              <a:rPr sz="2400" dirty="0">
                <a:latin typeface="Trebuchet MS"/>
                <a:cs typeface="Trebuchet MS"/>
              </a:rPr>
              <a:t>adding</a:t>
            </a:r>
            <a:r>
              <a:rPr sz="2400" spc="-45" dirty="0">
                <a:latin typeface="Trebuchet MS"/>
                <a:cs typeface="Trebuchet MS"/>
              </a:rPr>
              <a:t> </a:t>
            </a:r>
            <a:r>
              <a:rPr sz="2400" dirty="0">
                <a:latin typeface="Trebuchet MS"/>
                <a:cs typeface="Trebuchet MS"/>
              </a:rPr>
              <a:t>two</a:t>
            </a:r>
            <a:r>
              <a:rPr sz="2400" spc="-55" dirty="0">
                <a:latin typeface="Trebuchet MS"/>
                <a:cs typeface="Trebuchet MS"/>
              </a:rPr>
              <a:t> </a:t>
            </a:r>
            <a:r>
              <a:rPr sz="2400" dirty="0">
                <a:latin typeface="Trebuchet MS"/>
                <a:cs typeface="Trebuchet MS"/>
              </a:rPr>
              <a:t>integers</a:t>
            </a:r>
            <a:r>
              <a:rPr sz="2400" spc="-40" dirty="0">
                <a:latin typeface="Trebuchet MS"/>
                <a:cs typeface="Trebuchet MS"/>
              </a:rPr>
              <a:t> </a:t>
            </a:r>
            <a:r>
              <a:rPr sz="2400" spc="-25" dirty="0">
                <a:latin typeface="Trebuchet MS"/>
                <a:cs typeface="Trebuchet MS"/>
              </a:rPr>
              <a:t>and</a:t>
            </a:r>
            <a:endParaRPr sz="2400">
              <a:latin typeface="Trebuchet MS"/>
              <a:cs typeface="Trebuchet MS"/>
            </a:endParaRPr>
          </a:p>
          <a:p>
            <a:pPr marL="355600">
              <a:lnSpc>
                <a:spcPct val="100000"/>
              </a:lnSpc>
              <a:spcBef>
                <a:spcPts val="5"/>
              </a:spcBef>
            </a:pPr>
            <a:r>
              <a:rPr sz="2400" dirty="0">
                <a:latin typeface="Trebuchet MS"/>
                <a:cs typeface="Trebuchet MS"/>
              </a:rPr>
              <a:t>build</a:t>
            </a:r>
            <a:r>
              <a:rPr sz="2400" spc="-30" dirty="0">
                <a:latin typeface="Trebuchet MS"/>
                <a:cs typeface="Trebuchet MS"/>
              </a:rPr>
              <a:t> </a:t>
            </a:r>
            <a:r>
              <a:rPr sz="2400" dirty="0">
                <a:latin typeface="Trebuchet MS"/>
                <a:cs typeface="Trebuchet MS"/>
              </a:rPr>
              <a:t>up</a:t>
            </a:r>
            <a:r>
              <a:rPr sz="2400" spc="-20" dirty="0">
                <a:latin typeface="Trebuchet MS"/>
                <a:cs typeface="Trebuchet MS"/>
              </a:rPr>
              <a:t> </a:t>
            </a:r>
            <a:r>
              <a:rPr sz="2400" dirty="0">
                <a:latin typeface="Trebuchet MS"/>
                <a:cs typeface="Trebuchet MS"/>
              </a:rPr>
              <a:t>to</a:t>
            </a:r>
            <a:r>
              <a:rPr sz="2400" spc="-30" dirty="0">
                <a:latin typeface="Trebuchet MS"/>
                <a:cs typeface="Trebuchet MS"/>
              </a:rPr>
              <a:t> </a:t>
            </a:r>
            <a:r>
              <a:rPr sz="2400" dirty="0">
                <a:latin typeface="Trebuchet MS"/>
                <a:cs typeface="Trebuchet MS"/>
              </a:rPr>
              <a:t>vector</a:t>
            </a:r>
            <a:r>
              <a:rPr sz="2400" spc="-25" dirty="0">
                <a:latin typeface="Trebuchet MS"/>
                <a:cs typeface="Trebuchet MS"/>
              </a:rPr>
              <a:t> </a:t>
            </a:r>
            <a:r>
              <a:rPr sz="2400" spc="-10" dirty="0">
                <a:latin typeface="Trebuchet MS"/>
                <a:cs typeface="Trebuchet MS"/>
              </a:rPr>
              <a:t>addition</a:t>
            </a:r>
            <a:endParaRPr sz="2400">
              <a:latin typeface="Trebuchet MS"/>
              <a:cs typeface="Trebuchet MS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8058911" y="2476500"/>
            <a:ext cx="1140460" cy="3299460"/>
            <a:chOff x="8058911" y="2476500"/>
            <a:chExt cx="1140460" cy="329946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58911" y="2476500"/>
              <a:ext cx="420674" cy="329031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106155" y="2503932"/>
              <a:ext cx="330708" cy="320039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779763" y="2485644"/>
              <a:ext cx="419061" cy="3290316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827007" y="2513076"/>
              <a:ext cx="329184" cy="3200400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8827007" y="2513076"/>
              <a:ext cx="330200" cy="3200400"/>
            </a:xfrm>
            <a:custGeom>
              <a:avLst/>
              <a:gdLst/>
              <a:ahLst/>
              <a:cxnLst/>
              <a:rect l="l" t="t" r="r" b="b"/>
              <a:pathLst>
                <a:path w="330200" h="3200400">
                  <a:moveTo>
                    <a:pt x="0" y="54863"/>
                  </a:moveTo>
                  <a:lnTo>
                    <a:pt x="4304" y="33486"/>
                  </a:lnTo>
                  <a:lnTo>
                    <a:pt x="16049" y="16049"/>
                  </a:lnTo>
                  <a:lnTo>
                    <a:pt x="33486" y="4304"/>
                  </a:lnTo>
                  <a:lnTo>
                    <a:pt x="54864" y="0"/>
                  </a:lnTo>
                  <a:lnTo>
                    <a:pt x="274320" y="0"/>
                  </a:lnTo>
                  <a:lnTo>
                    <a:pt x="295697" y="4304"/>
                  </a:lnTo>
                  <a:lnTo>
                    <a:pt x="313134" y="16049"/>
                  </a:lnTo>
                  <a:lnTo>
                    <a:pt x="324879" y="33486"/>
                  </a:lnTo>
                  <a:lnTo>
                    <a:pt x="329184" y="54863"/>
                  </a:lnTo>
                  <a:lnTo>
                    <a:pt x="329184" y="3145536"/>
                  </a:lnTo>
                  <a:lnTo>
                    <a:pt x="324879" y="3166892"/>
                  </a:lnTo>
                  <a:lnTo>
                    <a:pt x="313134" y="3184331"/>
                  </a:lnTo>
                  <a:lnTo>
                    <a:pt x="295697" y="3196088"/>
                  </a:lnTo>
                  <a:lnTo>
                    <a:pt x="274320" y="3200400"/>
                  </a:lnTo>
                  <a:lnTo>
                    <a:pt x="54864" y="3200400"/>
                  </a:lnTo>
                  <a:lnTo>
                    <a:pt x="33486" y="3196088"/>
                  </a:lnTo>
                  <a:lnTo>
                    <a:pt x="16049" y="3184331"/>
                  </a:lnTo>
                  <a:lnTo>
                    <a:pt x="4304" y="3166892"/>
                  </a:lnTo>
                  <a:lnTo>
                    <a:pt x="0" y="3145536"/>
                  </a:lnTo>
                  <a:lnTo>
                    <a:pt x="0" y="54863"/>
                  </a:lnTo>
                  <a:close/>
                </a:path>
                <a:path w="330200" h="3200400">
                  <a:moveTo>
                    <a:pt x="0" y="800100"/>
                  </a:moveTo>
                  <a:lnTo>
                    <a:pt x="330073" y="800100"/>
                  </a:lnTo>
                </a:path>
                <a:path w="330200" h="3200400">
                  <a:moveTo>
                    <a:pt x="0" y="400812"/>
                  </a:moveTo>
                  <a:lnTo>
                    <a:pt x="330073" y="400812"/>
                  </a:lnTo>
                </a:path>
                <a:path w="330200" h="3200400">
                  <a:moveTo>
                    <a:pt x="0" y="1200912"/>
                  </a:moveTo>
                  <a:lnTo>
                    <a:pt x="330073" y="1200912"/>
                  </a:lnTo>
                </a:path>
                <a:path w="330200" h="3200400">
                  <a:moveTo>
                    <a:pt x="0" y="1604772"/>
                  </a:moveTo>
                  <a:lnTo>
                    <a:pt x="330073" y="1604772"/>
                  </a:lnTo>
                </a:path>
                <a:path w="330200" h="3200400">
                  <a:moveTo>
                    <a:pt x="0" y="2001012"/>
                  </a:moveTo>
                  <a:lnTo>
                    <a:pt x="330073" y="2001012"/>
                  </a:lnTo>
                </a:path>
                <a:path w="330200" h="3200400">
                  <a:moveTo>
                    <a:pt x="0" y="2400300"/>
                  </a:moveTo>
                  <a:lnTo>
                    <a:pt x="330073" y="2400300"/>
                  </a:lnTo>
                </a:path>
                <a:path w="330200" h="3200400">
                  <a:moveTo>
                    <a:pt x="0" y="2804160"/>
                  </a:moveTo>
                  <a:lnTo>
                    <a:pt x="330073" y="2804160"/>
                  </a:lnTo>
                </a:path>
              </a:pathLst>
            </a:custGeom>
            <a:ln w="9144">
              <a:solidFill>
                <a:srgbClr val="88AC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481059" y="3930345"/>
              <a:ext cx="310959" cy="384098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528430" y="3957319"/>
              <a:ext cx="220725" cy="294639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8528430" y="3957574"/>
              <a:ext cx="220979" cy="294640"/>
            </a:xfrm>
            <a:custGeom>
              <a:avLst/>
              <a:gdLst/>
              <a:ahLst/>
              <a:cxnLst/>
              <a:rect l="l" t="t" r="r" b="b"/>
              <a:pathLst>
                <a:path w="220979" h="294639">
                  <a:moveTo>
                    <a:pt x="0" y="112013"/>
                  </a:moveTo>
                  <a:lnTo>
                    <a:pt x="75057" y="112013"/>
                  </a:lnTo>
                  <a:lnTo>
                    <a:pt x="75057" y="0"/>
                  </a:lnTo>
                  <a:lnTo>
                    <a:pt x="145669" y="0"/>
                  </a:lnTo>
                  <a:lnTo>
                    <a:pt x="145669" y="112013"/>
                  </a:lnTo>
                  <a:lnTo>
                    <a:pt x="220725" y="112013"/>
                  </a:lnTo>
                  <a:lnTo>
                    <a:pt x="220725" y="182625"/>
                  </a:lnTo>
                  <a:lnTo>
                    <a:pt x="145669" y="182625"/>
                  </a:lnTo>
                  <a:lnTo>
                    <a:pt x="145669" y="294639"/>
                  </a:lnTo>
                  <a:lnTo>
                    <a:pt x="75057" y="294639"/>
                  </a:lnTo>
                  <a:lnTo>
                    <a:pt x="75057" y="182625"/>
                  </a:lnTo>
                  <a:lnTo>
                    <a:pt x="0" y="182625"/>
                  </a:lnTo>
                  <a:lnTo>
                    <a:pt x="0" y="112013"/>
                  </a:lnTo>
                  <a:close/>
                </a:path>
              </a:pathLst>
            </a:custGeom>
            <a:ln w="9144">
              <a:solidFill>
                <a:srgbClr val="88AC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aphicFrame>
        <p:nvGraphicFramePr>
          <p:cNvPr id="13" name="object 13"/>
          <p:cNvGraphicFramePr>
            <a:graphicFrameLocks noGrp="1"/>
          </p:cNvGraphicFramePr>
          <p:nvPr/>
        </p:nvGraphicFramePr>
        <p:xfrm>
          <a:off x="8099421" y="2499360"/>
          <a:ext cx="330835" cy="31978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308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0068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88AC00"/>
                      </a:solidFill>
                      <a:prstDash val="solid"/>
                    </a:lnL>
                    <a:lnR w="19050">
                      <a:solidFill>
                        <a:srgbClr val="88AC00"/>
                      </a:solidFill>
                      <a:prstDash val="solid"/>
                    </a:lnR>
                    <a:lnT w="9525">
                      <a:solidFill>
                        <a:srgbClr val="88AC00"/>
                      </a:solidFill>
                      <a:prstDash val="solid"/>
                    </a:lnT>
                    <a:lnB w="9525">
                      <a:solidFill>
                        <a:srgbClr val="88AC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87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88AC00"/>
                      </a:solidFill>
                      <a:prstDash val="solid"/>
                    </a:lnL>
                    <a:lnR w="19050">
                      <a:solidFill>
                        <a:srgbClr val="88AC00"/>
                      </a:solidFill>
                      <a:prstDash val="solid"/>
                    </a:lnR>
                    <a:lnT w="9525">
                      <a:solidFill>
                        <a:srgbClr val="88AC00"/>
                      </a:solidFill>
                      <a:prstDash val="solid"/>
                    </a:lnT>
                    <a:lnB w="9525">
                      <a:solidFill>
                        <a:srgbClr val="88AC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068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88AC00"/>
                      </a:solidFill>
                      <a:prstDash val="solid"/>
                    </a:lnL>
                    <a:lnR w="19050">
                      <a:solidFill>
                        <a:srgbClr val="88AC00"/>
                      </a:solidFill>
                      <a:prstDash val="solid"/>
                    </a:lnR>
                    <a:lnT w="9525">
                      <a:solidFill>
                        <a:srgbClr val="88AC00"/>
                      </a:solidFill>
                      <a:prstDash val="solid"/>
                    </a:lnT>
                    <a:lnB w="9525">
                      <a:solidFill>
                        <a:srgbClr val="88AC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38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88AC00"/>
                      </a:solidFill>
                      <a:prstDash val="solid"/>
                    </a:lnL>
                    <a:lnR w="19050">
                      <a:solidFill>
                        <a:srgbClr val="88AC00"/>
                      </a:solidFill>
                      <a:prstDash val="solid"/>
                    </a:lnR>
                    <a:lnT w="9525">
                      <a:solidFill>
                        <a:srgbClr val="88AC00"/>
                      </a:solidFill>
                      <a:prstDash val="solid"/>
                    </a:lnT>
                    <a:lnB w="9525">
                      <a:solidFill>
                        <a:srgbClr val="88AC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56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88AC00"/>
                      </a:solidFill>
                      <a:prstDash val="solid"/>
                    </a:lnL>
                    <a:lnR w="19050">
                      <a:solidFill>
                        <a:srgbClr val="88AC00"/>
                      </a:solidFill>
                      <a:prstDash val="solid"/>
                    </a:lnR>
                    <a:lnT w="9525">
                      <a:solidFill>
                        <a:srgbClr val="88AC00"/>
                      </a:solidFill>
                      <a:prstDash val="solid"/>
                    </a:lnT>
                    <a:lnB w="9525">
                      <a:solidFill>
                        <a:srgbClr val="88AC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87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88AC00"/>
                      </a:solidFill>
                      <a:prstDash val="solid"/>
                    </a:lnL>
                    <a:lnR w="19050">
                      <a:solidFill>
                        <a:srgbClr val="88AC00"/>
                      </a:solidFill>
                      <a:prstDash val="solid"/>
                    </a:lnR>
                    <a:lnT w="9525">
                      <a:solidFill>
                        <a:srgbClr val="88AC00"/>
                      </a:solidFill>
                      <a:prstDash val="solid"/>
                    </a:lnT>
                    <a:lnB w="9525">
                      <a:solidFill>
                        <a:srgbClr val="88AC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513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88AC00"/>
                      </a:solidFill>
                      <a:prstDash val="solid"/>
                    </a:lnL>
                    <a:lnR w="19050">
                      <a:solidFill>
                        <a:srgbClr val="88AC00"/>
                      </a:solidFill>
                      <a:prstDash val="solid"/>
                    </a:lnR>
                    <a:lnT w="9525">
                      <a:solidFill>
                        <a:srgbClr val="88AC00"/>
                      </a:solidFill>
                      <a:prstDash val="solid"/>
                    </a:lnT>
                    <a:lnB w="9525">
                      <a:solidFill>
                        <a:srgbClr val="88AC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433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88AC00"/>
                      </a:solidFill>
                      <a:prstDash val="solid"/>
                    </a:lnL>
                    <a:lnR w="19050">
                      <a:solidFill>
                        <a:srgbClr val="88AC00"/>
                      </a:solidFill>
                      <a:prstDash val="solid"/>
                    </a:lnR>
                    <a:lnT w="9525">
                      <a:solidFill>
                        <a:srgbClr val="88AC00"/>
                      </a:solidFill>
                      <a:prstDash val="solid"/>
                    </a:lnT>
                    <a:lnB w="9525">
                      <a:solidFill>
                        <a:srgbClr val="88AC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4" name="object 1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829800" y="2481072"/>
            <a:ext cx="419061" cy="3290316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9877043" y="2508504"/>
            <a:ext cx="329183" cy="3200400"/>
          </a:xfrm>
          <a:prstGeom prst="rect">
            <a:avLst/>
          </a:prstGeom>
        </p:spPr>
      </p:pic>
      <p:graphicFrame>
        <p:nvGraphicFramePr>
          <p:cNvPr id="16" name="object 16"/>
          <p:cNvGraphicFramePr>
            <a:graphicFrameLocks noGrp="1"/>
          </p:cNvGraphicFramePr>
          <p:nvPr/>
        </p:nvGraphicFramePr>
        <p:xfrm>
          <a:off x="9870320" y="2503932"/>
          <a:ext cx="328930" cy="31978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89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0068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88AC00"/>
                      </a:solidFill>
                      <a:prstDash val="solid"/>
                    </a:lnL>
                    <a:lnR w="19050">
                      <a:solidFill>
                        <a:srgbClr val="88AC00"/>
                      </a:solidFill>
                      <a:prstDash val="solid"/>
                    </a:lnR>
                    <a:lnT w="9525">
                      <a:solidFill>
                        <a:srgbClr val="88AC00"/>
                      </a:solidFill>
                      <a:prstDash val="solid"/>
                    </a:lnT>
                    <a:lnB w="9525">
                      <a:solidFill>
                        <a:srgbClr val="88AC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87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88AC00"/>
                      </a:solidFill>
                      <a:prstDash val="solid"/>
                    </a:lnL>
                    <a:lnR w="19050">
                      <a:solidFill>
                        <a:srgbClr val="88AC00"/>
                      </a:solidFill>
                      <a:prstDash val="solid"/>
                    </a:lnR>
                    <a:lnT w="9525">
                      <a:solidFill>
                        <a:srgbClr val="88AC00"/>
                      </a:solidFill>
                      <a:prstDash val="solid"/>
                    </a:lnT>
                    <a:lnB w="9525">
                      <a:solidFill>
                        <a:srgbClr val="88AC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068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88AC00"/>
                      </a:solidFill>
                      <a:prstDash val="solid"/>
                    </a:lnL>
                    <a:lnR w="19050">
                      <a:solidFill>
                        <a:srgbClr val="88AC00"/>
                      </a:solidFill>
                      <a:prstDash val="solid"/>
                    </a:lnR>
                    <a:lnT w="9525">
                      <a:solidFill>
                        <a:srgbClr val="88AC00"/>
                      </a:solidFill>
                      <a:prstDash val="solid"/>
                    </a:lnT>
                    <a:lnB w="9525">
                      <a:solidFill>
                        <a:srgbClr val="88AC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32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88AC00"/>
                      </a:solidFill>
                      <a:prstDash val="solid"/>
                    </a:lnL>
                    <a:lnR w="19050">
                      <a:solidFill>
                        <a:srgbClr val="88AC00"/>
                      </a:solidFill>
                      <a:prstDash val="solid"/>
                    </a:lnR>
                    <a:lnT w="9525">
                      <a:solidFill>
                        <a:srgbClr val="88AC00"/>
                      </a:solidFill>
                      <a:prstDash val="solid"/>
                    </a:lnT>
                    <a:lnB w="9525">
                      <a:solidFill>
                        <a:srgbClr val="88AC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88AC00"/>
                      </a:solidFill>
                      <a:prstDash val="solid"/>
                    </a:lnL>
                    <a:lnR w="19050">
                      <a:solidFill>
                        <a:srgbClr val="88AC00"/>
                      </a:solidFill>
                      <a:prstDash val="solid"/>
                    </a:lnR>
                    <a:lnT w="9525">
                      <a:solidFill>
                        <a:srgbClr val="88AC00"/>
                      </a:solidFill>
                      <a:prstDash val="solid"/>
                    </a:lnT>
                    <a:lnB w="9525">
                      <a:solidFill>
                        <a:srgbClr val="88AC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87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88AC00"/>
                      </a:solidFill>
                      <a:prstDash val="solid"/>
                    </a:lnL>
                    <a:lnR w="19050">
                      <a:solidFill>
                        <a:srgbClr val="88AC00"/>
                      </a:solidFill>
                      <a:prstDash val="solid"/>
                    </a:lnR>
                    <a:lnT w="9525">
                      <a:solidFill>
                        <a:srgbClr val="88AC00"/>
                      </a:solidFill>
                      <a:prstDash val="solid"/>
                    </a:lnT>
                    <a:lnB w="9525">
                      <a:solidFill>
                        <a:srgbClr val="88AC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513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88AC00"/>
                      </a:solidFill>
                      <a:prstDash val="solid"/>
                    </a:lnL>
                    <a:lnR w="19050">
                      <a:solidFill>
                        <a:srgbClr val="88AC00"/>
                      </a:solidFill>
                      <a:prstDash val="solid"/>
                    </a:lnR>
                    <a:lnT w="9525">
                      <a:solidFill>
                        <a:srgbClr val="88AC00"/>
                      </a:solidFill>
                      <a:prstDash val="solid"/>
                    </a:lnT>
                    <a:lnB w="9525">
                      <a:solidFill>
                        <a:srgbClr val="88AC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433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88AC00"/>
                      </a:solidFill>
                      <a:prstDash val="solid"/>
                    </a:lnL>
                    <a:lnR w="19050">
                      <a:solidFill>
                        <a:srgbClr val="88AC00"/>
                      </a:solidFill>
                      <a:prstDash val="solid"/>
                    </a:lnR>
                    <a:lnT w="9525">
                      <a:solidFill>
                        <a:srgbClr val="88AC00"/>
                      </a:solidFill>
                      <a:prstDash val="solid"/>
                    </a:lnT>
                    <a:lnB w="9525">
                      <a:solidFill>
                        <a:srgbClr val="88AC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pSp>
        <p:nvGrpSpPr>
          <p:cNvPr id="17" name="object 17"/>
          <p:cNvGrpSpPr/>
          <p:nvPr/>
        </p:nvGrpSpPr>
        <p:grpSpPr>
          <a:xfrm>
            <a:off x="9367916" y="3963817"/>
            <a:ext cx="352425" cy="370840"/>
            <a:chOff x="9367916" y="3963817"/>
            <a:chExt cx="352425" cy="370840"/>
          </a:xfrm>
        </p:grpSpPr>
        <p:pic>
          <p:nvPicPr>
            <p:cNvPr id="18" name="object 1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367916" y="3963817"/>
              <a:ext cx="352267" cy="370544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406382" y="3981577"/>
              <a:ext cx="279908" cy="119380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406382" y="4160647"/>
              <a:ext cx="279908" cy="119379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9406382" y="3981577"/>
              <a:ext cx="280035" cy="298450"/>
            </a:xfrm>
            <a:custGeom>
              <a:avLst/>
              <a:gdLst/>
              <a:ahLst/>
              <a:cxnLst/>
              <a:rect l="l" t="t" r="r" b="b"/>
              <a:pathLst>
                <a:path w="280034" h="298450">
                  <a:moveTo>
                    <a:pt x="0" y="0"/>
                  </a:moveTo>
                  <a:lnTo>
                    <a:pt x="279908" y="0"/>
                  </a:lnTo>
                  <a:lnTo>
                    <a:pt x="279908" y="119380"/>
                  </a:lnTo>
                  <a:lnTo>
                    <a:pt x="0" y="119380"/>
                  </a:lnTo>
                  <a:lnTo>
                    <a:pt x="0" y="0"/>
                  </a:lnTo>
                  <a:close/>
                </a:path>
                <a:path w="280034" h="298450">
                  <a:moveTo>
                    <a:pt x="0" y="179070"/>
                  </a:moveTo>
                  <a:lnTo>
                    <a:pt x="279908" y="179070"/>
                  </a:lnTo>
                  <a:lnTo>
                    <a:pt x="279908" y="298450"/>
                  </a:lnTo>
                  <a:lnTo>
                    <a:pt x="0" y="298450"/>
                  </a:lnTo>
                  <a:lnTo>
                    <a:pt x="0" y="179070"/>
                  </a:lnTo>
                  <a:close/>
                </a:path>
              </a:pathLst>
            </a:custGeom>
            <a:ln w="9144">
              <a:solidFill>
                <a:srgbClr val="88AC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8222742" y="5773623"/>
            <a:ext cx="1473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0" dirty="0">
                <a:latin typeface="Trebuchet MS"/>
                <a:cs typeface="Trebuchet MS"/>
              </a:rPr>
              <a:t>a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8942958" y="5773623"/>
            <a:ext cx="1587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0" dirty="0">
                <a:latin typeface="Trebuchet MS"/>
                <a:cs typeface="Trebuchet MS"/>
              </a:rPr>
              <a:t>b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9992994" y="5773623"/>
            <a:ext cx="1428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0" dirty="0">
                <a:latin typeface="Trebuchet MS"/>
                <a:cs typeface="Trebuchet MS"/>
              </a:rPr>
              <a:t>c</a:t>
            </a:r>
            <a:endParaRPr sz="18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50493" y="1378458"/>
            <a:ext cx="7722870" cy="21075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065" indent="-380365">
              <a:lnSpc>
                <a:spcPct val="100000"/>
              </a:lnSpc>
              <a:spcBef>
                <a:spcPts val="100"/>
              </a:spcBef>
              <a:buChar char="•"/>
              <a:tabLst>
                <a:tab pos="393065" algn="l"/>
              </a:tabLst>
            </a:pPr>
            <a:r>
              <a:rPr sz="2400" dirty="0">
                <a:latin typeface="Arial MT"/>
                <a:cs typeface="Arial MT"/>
              </a:rPr>
              <a:t>A</a:t>
            </a:r>
            <a:r>
              <a:rPr sz="2400" spc="-5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simple</a:t>
            </a:r>
            <a:r>
              <a:rPr sz="2400" spc="-5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kernel</a:t>
            </a:r>
            <a:r>
              <a:rPr sz="2400" spc="-4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to</a:t>
            </a:r>
            <a:r>
              <a:rPr sz="2400" spc="-5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add</a:t>
            </a:r>
            <a:r>
              <a:rPr sz="2400" spc="-4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two</a:t>
            </a:r>
            <a:r>
              <a:rPr sz="2400" spc="-50" dirty="0">
                <a:latin typeface="Arial MT"/>
                <a:cs typeface="Arial MT"/>
              </a:rPr>
              <a:t> </a:t>
            </a:r>
            <a:r>
              <a:rPr sz="2400" spc="-10" dirty="0">
                <a:latin typeface="Arial MT"/>
                <a:cs typeface="Arial MT"/>
              </a:rPr>
              <a:t>integers</a:t>
            </a:r>
            <a:endParaRPr sz="24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465"/>
              </a:spcBef>
              <a:buFont typeface="Arial MT"/>
              <a:buChar char="•"/>
            </a:pPr>
            <a:endParaRPr sz="2400">
              <a:latin typeface="Arial MT"/>
              <a:cs typeface="Arial MT"/>
            </a:endParaRPr>
          </a:p>
          <a:p>
            <a:pPr marL="850265" indent="-837565">
              <a:lnSpc>
                <a:spcPct val="100000"/>
              </a:lnSpc>
              <a:buClr>
                <a:srgbClr val="000000"/>
              </a:buClr>
              <a:buSzPct val="120000"/>
              <a:buFont typeface="Arial MT"/>
              <a:buChar char="•"/>
              <a:tabLst>
                <a:tab pos="850265" algn="l"/>
                <a:tab pos="2519680" algn="l"/>
              </a:tabLst>
            </a:pPr>
            <a:r>
              <a:rPr sz="2000" b="1" u="sng" spc="-5" dirty="0">
                <a:solidFill>
                  <a:srgbClr val="89AC00"/>
                </a:solidFill>
                <a:uFill>
                  <a:solidFill>
                    <a:srgbClr val="88AB00"/>
                  </a:solidFill>
                </a:uFill>
                <a:latin typeface="Courier New"/>
                <a:cs typeface="Courier New"/>
              </a:rPr>
              <a:t>  </a:t>
            </a:r>
            <a:r>
              <a:rPr sz="2000" b="1" spc="-10" dirty="0">
                <a:solidFill>
                  <a:srgbClr val="89AC00"/>
                </a:solidFill>
                <a:latin typeface="Courier New"/>
                <a:cs typeface="Courier New"/>
              </a:rPr>
              <a:t>global</a:t>
            </a:r>
            <a:r>
              <a:rPr sz="2000" b="1" u="sng" dirty="0">
                <a:solidFill>
                  <a:srgbClr val="89AC00"/>
                </a:solidFill>
                <a:uFill>
                  <a:solidFill>
                    <a:srgbClr val="88AB00"/>
                  </a:solidFill>
                </a:uFill>
                <a:latin typeface="Courier New"/>
                <a:cs typeface="Courier New"/>
              </a:rPr>
              <a:t>	</a:t>
            </a:r>
            <a:r>
              <a:rPr sz="2000" b="1" dirty="0">
                <a:solidFill>
                  <a:srgbClr val="89AC00"/>
                </a:solidFill>
                <a:latin typeface="Courier New"/>
                <a:cs typeface="Courier New"/>
              </a:rPr>
              <a:t>void</a:t>
            </a:r>
            <a:r>
              <a:rPr sz="2000" b="1" spc="-30" dirty="0">
                <a:solidFill>
                  <a:srgbClr val="89AC00"/>
                </a:solidFill>
                <a:latin typeface="Courier New"/>
                <a:cs typeface="Courier New"/>
              </a:rPr>
              <a:t> </a:t>
            </a:r>
            <a:r>
              <a:rPr sz="2000" b="1" dirty="0">
                <a:latin typeface="Courier New"/>
                <a:cs typeface="Courier New"/>
              </a:rPr>
              <a:t>add(</a:t>
            </a:r>
            <a:r>
              <a:rPr sz="2000" b="1" dirty="0">
                <a:solidFill>
                  <a:srgbClr val="89AC00"/>
                </a:solidFill>
                <a:latin typeface="Courier New"/>
                <a:cs typeface="Courier New"/>
              </a:rPr>
              <a:t>int</a:t>
            </a:r>
            <a:r>
              <a:rPr sz="2000" b="1" spc="-20" dirty="0">
                <a:solidFill>
                  <a:srgbClr val="89AC00"/>
                </a:solidFill>
                <a:latin typeface="Courier New"/>
                <a:cs typeface="Courier New"/>
              </a:rPr>
              <a:t> </a:t>
            </a:r>
            <a:r>
              <a:rPr sz="2000" b="1" dirty="0">
                <a:latin typeface="Courier New"/>
                <a:cs typeface="Courier New"/>
              </a:rPr>
              <a:t>*a,</a:t>
            </a:r>
            <a:r>
              <a:rPr sz="2000" b="1" spc="-20" dirty="0">
                <a:latin typeface="Courier New"/>
                <a:cs typeface="Courier New"/>
              </a:rPr>
              <a:t> </a:t>
            </a:r>
            <a:r>
              <a:rPr sz="2000" b="1" dirty="0">
                <a:solidFill>
                  <a:srgbClr val="89AC00"/>
                </a:solidFill>
                <a:latin typeface="Courier New"/>
                <a:cs typeface="Courier New"/>
              </a:rPr>
              <a:t>int</a:t>
            </a:r>
            <a:r>
              <a:rPr sz="2000" b="1" spc="-15" dirty="0">
                <a:solidFill>
                  <a:srgbClr val="89AC00"/>
                </a:solidFill>
                <a:latin typeface="Courier New"/>
                <a:cs typeface="Courier New"/>
              </a:rPr>
              <a:t> </a:t>
            </a:r>
            <a:r>
              <a:rPr sz="2000" b="1" dirty="0">
                <a:latin typeface="Courier New"/>
                <a:cs typeface="Courier New"/>
              </a:rPr>
              <a:t>*b,</a:t>
            </a:r>
            <a:r>
              <a:rPr sz="2000" b="1" spc="-20" dirty="0">
                <a:latin typeface="Courier New"/>
                <a:cs typeface="Courier New"/>
              </a:rPr>
              <a:t> </a:t>
            </a:r>
            <a:r>
              <a:rPr sz="2000" b="1" dirty="0">
                <a:solidFill>
                  <a:srgbClr val="89AC00"/>
                </a:solidFill>
                <a:latin typeface="Courier New"/>
                <a:cs typeface="Courier New"/>
              </a:rPr>
              <a:t>int</a:t>
            </a:r>
            <a:r>
              <a:rPr sz="2000" b="1" spc="-20" dirty="0">
                <a:solidFill>
                  <a:srgbClr val="89AC00"/>
                </a:solidFill>
                <a:latin typeface="Courier New"/>
                <a:cs typeface="Courier New"/>
              </a:rPr>
              <a:t> </a:t>
            </a:r>
            <a:r>
              <a:rPr sz="2000" b="1" dirty="0">
                <a:latin typeface="Courier New"/>
                <a:cs typeface="Courier New"/>
              </a:rPr>
              <a:t>*c)</a:t>
            </a:r>
            <a:r>
              <a:rPr sz="2000" b="1" spc="-15" dirty="0">
                <a:latin typeface="Courier New"/>
                <a:cs typeface="Courier New"/>
              </a:rPr>
              <a:t> </a:t>
            </a:r>
            <a:r>
              <a:rPr sz="2000" b="1" spc="-50" dirty="0">
                <a:latin typeface="Courier New"/>
                <a:cs typeface="Courier New"/>
              </a:rPr>
              <a:t>{</a:t>
            </a:r>
            <a:endParaRPr sz="2000">
              <a:latin typeface="Courier New"/>
              <a:cs typeface="Courier New"/>
            </a:endParaRPr>
          </a:p>
          <a:p>
            <a:pPr marL="1764664" indent="-1751964">
              <a:lnSpc>
                <a:spcPct val="100000"/>
              </a:lnSpc>
              <a:spcBef>
                <a:spcPts val="1000"/>
              </a:spcBef>
              <a:buSzPct val="120000"/>
              <a:buFont typeface="Arial MT"/>
              <a:buChar char="•"/>
              <a:tabLst>
                <a:tab pos="1764664" algn="l"/>
              </a:tabLst>
            </a:pPr>
            <a:r>
              <a:rPr sz="2000" b="1" dirty="0">
                <a:latin typeface="Courier New"/>
                <a:cs typeface="Courier New"/>
              </a:rPr>
              <a:t>*c</a:t>
            </a:r>
            <a:r>
              <a:rPr sz="2000" b="1" spc="-10" dirty="0">
                <a:latin typeface="Courier New"/>
                <a:cs typeface="Courier New"/>
              </a:rPr>
              <a:t> </a:t>
            </a:r>
            <a:r>
              <a:rPr sz="2000" b="1" dirty="0">
                <a:latin typeface="Courier New"/>
                <a:cs typeface="Courier New"/>
              </a:rPr>
              <a:t>=</a:t>
            </a:r>
            <a:r>
              <a:rPr sz="2000" b="1" spc="-5" dirty="0">
                <a:latin typeface="Courier New"/>
                <a:cs typeface="Courier New"/>
              </a:rPr>
              <a:t> </a:t>
            </a:r>
            <a:r>
              <a:rPr sz="2000" b="1" dirty="0">
                <a:latin typeface="Courier New"/>
                <a:cs typeface="Courier New"/>
              </a:rPr>
              <a:t>*a</a:t>
            </a:r>
            <a:r>
              <a:rPr sz="2000" b="1" spc="-10" dirty="0">
                <a:latin typeface="Courier New"/>
                <a:cs typeface="Courier New"/>
              </a:rPr>
              <a:t> </a:t>
            </a:r>
            <a:r>
              <a:rPr sz="2000" b="1" dirty="0">
                <a:latin typeface="Courier New"/>
                <a:cs typeface="Courier New"/>
              </a:rPr>
              <a:t>+</a:t>
            </a:r>
            <a:r>
              <a:rPr sz="2000" b="1" spc="-5" dirty="0">
                <a:latin typeface="Courier New"/>
                <a:cs typeface="Courier New"/>
              </a:rPr>
              <a:t> </a:t>
            </a:r>
            <a:r>
              <a:rPr sz="2000" b="1" spc="-25" dirty="0">
                <a:latin typeface="Courier New"/>
                <a:cs typeface="Courier New"/>
              </a:rPr>
              <a:t>*b;</a:t>
            </a:r>
            <a:endParaRPr sz="2000">
              <a:latin typeface="Courier New"/>
              <a:cs typeface="Courier New"/>
            </a:endParaRPr>
          </a:p>
          <a:p>
            <a:pPr marL="850265" indent="-837565">
              <a:lnSpc>
                <a:spcPct val="100000"/>
              </a:lnSpc>
              <a:spcBef>
                <a:spcPts val="1010"/>
              </a:spcBef>
              <a:buSzPct val="120000"/>
              <a:buFont typeface="Arial MT"/>
              <a:buChar char="•"/>
              <a:tabLst>
                <a:tab pos="850265" algn="l"/>
              </a:tabLst>
            </a:pPr>
            <a:r>
              <a:rPr sz="2000" b="1" spc="-50" dirty="0">
                <a:latin typeface="Courier New"/>
                <a:cs typeface="Courier New"/>
              </a:rPr>
              <a:t>}</a:t>
            </a:r>
            <a:endParaRPr sz="2000">
              <a:latin typeface="Courier New"/>
              <a:cs typeface="Courier New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50493" y="4309634"/>
            <a:ext cx="8333105" cy="1462405"/>
          </a:xfrm>
          <a:prstGeom prst="rect">
            <a:avLst/>
          </a:prstGeom>
        </p:spPr>
        <p:txBody>
          <a:bodyPr vert="horz" wrap="square" lIns="0" tIns="155575" rIns="0" bIns="0" rtlCol="0">
            <a:spAutoFit/>
          </a:bodyPr>
          <a:lstStyle/>
          <a:p>
            <a:pPr marL="393065" indent="-380365">
              <a:lnSpc>
                <a:spcPct val="100000"/>
              </a:lnSpc>
              <a:spcBef>
                <a:spcPts val="1225"/>
              </a:spcBef>
              <a:buChar char="•"/>
              <a:tabLst>
                <a:tab pos="393065" algn="l"/>
                <a:tab pos="3450590" algn="l"/>
              </a:tabLst>
            </a:pPr>
            <a:r>
              <a:rPr sz="2400" dirty="0">
                <a:latin typeface="Arial MT"/>
                <a:cs typeface="Arial MT"/>
              </a:rPr>
              <a:t>As</a:t>
            </a:r>
            <a:r>
              <a:rPr sz="2400" spc="-2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before</a:t>
            </a:r>
            <a:r>
              <a:rPr sz="2400" spc="-25" dirty="0">
                <a:latin typeface="Arial MT"/>
                <a:cs typeface="Arial MT"/>
              </a:rPr>
              <a:t> </a:t>
            </a:r>
            <a:r>
              <a:rPr sz="2000" b="1" u="sng" spc="-35" dirty="0">
                <a:solidFill>
                  <a:srgbClr val="89AC00"/>
                </a:solidFill>
                <a:uFill>
                  <a:solidFill>
                    <a:srgbClr val="88AB00"/>
                  </a:solidFill>
                </a:uFill>
                <a:latin typeface="Courier New"/>
                <a:cs typeface="Courier New"/>
              </a:rPr>
              <a:t>  </a:t>
            </a:r>
            <a:r>
              <a:rPr sz="2000" b="1" spc="-10" dirty="0">
                <a:solidFill>
                  <a:srgbClr val="89AC00"/>
                </a:solidFill>
                <a:latin typeface="Courier New"/>
                <a:cs typeface="Courier New"/>
              </a:rPr>
              <a:t>global</a:t>
            </a:r>
            <a:r>
              <a:rPr sz="2000" b="1" u="sng" dirty="0">
                <a:solidFill>
                  <a:srgbClr val="89AC00"/>
                </a:solidFill>
                <a:uFill>
                  <a:solidFill>
                    <a:srgbClr val="88AB00"/>
                  </a:solidFill>
                </a:uFill>
                <a:latin typeface="Courier New"/>
                <a:cs typeface="Courier New"/>
              </a:rPr>
              <a:t>	</a:t>
            </a:r>
            <a:r>
              <a:rPr sz="2400" dirty="0">
                <a:latin typeface="Arial MT"/>
                <a:cs typeface="Arial MT"/>
              </a:rPr>
              <a:t>is</a:t>
            </a:r>
            <a:r>
              <a:rPr sz="2400" spc="-6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a</a:t>
            </a:r>
            <a:r>
              <a:rPr sz="2400" spc="-6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CUDA</a:t>
            </a:r>
            <a:r>
              <a:rPr sz="2400" spc="-4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C/C++</a:t>
            </a:r>
            <a:r>
              <a:rPr sz="2400" spc="-5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keyword</a:t>
            </a:r>
            <a:r>
              <a:rPr sz="2400" spc="-55" dirty="0">
                <a:latin typeface="Arial MT"/>
                <a:cs typeface="Arial MT"/>
              </a:rPr>
              <a:t> </a:t>
            </a:r>
            <a:r>
              <a:rPr sz="2400" spc="-10" dirty="0">
                <a:latin typeface="Arial MT"/>
                <a:cs typeface="Arial MT"/>
              </a:rPr>
              <a:t>meaning</a:t>
            </a:r>
            <a:endParaRPr sz="2400">
              <a:latin typeface="Arial MT"/>
              <a:cs typeface="Arial MT"/>
            </a:endParaRPr>
          </a:p>
          <a:p>
            <a:pPr marL="850265" lvl="1" indent="-368300">
              <a:lnSpc>
                <a:spcPct val="100000"/>
              </a:lnSpc>
              <a:spcBef>
                <a:spcPts val="1030"/>
              </a:spcBef>
              <a:buSzPct val="122222"/>
              <a:buFont typeface="Arial MT"/>
              <a:buChar char="•"/>
              <a:tabLst>
                <a:tab pos="850265" algn="l"/>
              </a:tabLst>
            </a:pPr>
            <a:r>
              <a:rPr sz="1800" b="1" dirty="0">
                <a:latin typeface="Courier New"/>
                <a:cs typeface="Courier New"/>
              </a:rPr>
              <a:t>add()</a:t>
            </a:r>
            <a:r>
              <a:rPr sz="1800" b="1" spc="-100" dirty="0">
                <a:latin typeface="Courier New"/>
                <a:cs typeface="Courier New"/>
              </a:rPr>
              <a:t> </a:t>
            </a:r>
            <a:r>
              <a:rPr sz="2200" dirty="0">
                <a:latin typeface="Arial MT"/>
                <a:cs typeface="Arial MT"/>
              </a:rPr>
              <a:t>will</a:t>
            </a:r>
            <a:r>
              <a:rPr sz="2200" spc="-40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execute</a:t>
            </a:r>
            <a:r>
              <a:rPr sz="2200" spc="-3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on</a:t>
            </a:r>
            <a:r>
              <a:rPr sz="2200" spc="-2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the</a:t>
            </a:r>
            <a:r>
              <a:rPr sz="2200" spc="-35" dirty="0">
                <a:latin typeface="Arial MT"/>
                <a:cs typeface="Arial MT"/>
              </a:rPr>
              <a:t> </a:t>
            </a:r>
            <a:r>
              <a:rPr sz="2200" spc="-10" dirty="0">
                <a:latin typeface="Arial MT"/>
                <a:cs typeface="Arial MT"/>
              </a:rPr>
              <a:t>device</a:t>
            </a:r>
            <a:endParaRPr sz="2200">
              <a:latin typeface="Arial MT"/>
              <a:cs typeface="Arial MT"/>
            </a:endParaRPr>
          </a:p>
          <a:p>
            <a:pPr marL="850265" lvl="1" indent="-368300">
              <a:lnSpc>
                <a:spcPct val="100000"/>
              </a:lnSpc>
              <a:spcBef>
                <a:spcPts val="994"/>
              </a:spcBef>
              <a:buSzPct val="122222"/>
              <a:buFont typeface="Arial MT"/>
              <a:buChar char="•"/>
              <a:tabLst>
                <a:tab pos="850265" algn="l"/>
              </a:tabLst>
            </a:pPr>
            <a:r>
              <a:rPr sz="1800" b="1" dirty="0">
                <a:latin typeface="Courier New"/>
                <a:cs typeface="Courier New"/>
              </a:rPr>
              <a:t>add()</a:t>
            </a:r>
            <a:r>
              <a:rPr sz="1800" b="1" spc="-100" dirty="0">
                <a:latin typeface="Courier New"/>
                <a:cs typeface="Courier New"/>
              </a:rPr>
              <a:t> </a:t>
            </a:r>
            <a:r>
              <a:rPr sz="2200" dirty="0">
                <a:latin typeface="Arial MT"/>
                <a:cs typeface="Arial MT"/>
              </a:rPr>
              <a:t>will</a:t>
            </a:r>
            <a:r>
              <a:rPr sz="2200" spc="-3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be</a:t>
            </a:r>
            <a:r>
              <a:rPr sz="2200" spc="-40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called</a:t>
            </a:r>
            <a:r>
              <a:rPr sz="2200" spc="-40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from</a:t>
            </a:r>
            <a:r>
              <a:rPr sz="2200" spc="-1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the</a:t>
            </a:r>
            <a:r>
              <a:rPr sz="2200" spc="-35" dirty="0">
                <a:latin typeface="Arial MT"/>
                <a:cs typeface="Arial MT"/>
              </a:rPr>
              <a:t> </a:t>
            </a:r>
            <a:r>
              <a:rPr sz="2200" spc="-20" dirty="0">
                <a:latin typeface="Arial MT"/>
                <a:cs typeface="Arial MT"/>
              </a:rPr>
              <a:t>host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Addition</a:t>
            </a:r>
            <a:r>
              <a:rPr spc="-65" dirty="0"/>
              <a:t> </a:t>
            </a:r>
            <a:r>
              <a:rPr dirty="0"/>
              <a:t>on</a:t>
            </a:r>
            <a:r>
              <a:rPr spc="-70" dirty="0"/>
              <a:t> </a:t>
            </a:r>
            <a:r>
              <a:rPr dirty="0"/>
              <a:t>the</a:t>
            </a:r>
            <a:r>
              <a:rPr spc="-65" dirty="0"/>
              <a:t> </a:t>
            </a:r>
            <a:r>
              <a:rPr spc="-10" dirty="0"/>
              <a:t>Device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50493" y="1378458"/>
            <a:ext cx="9944100" cy="42430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065" indent="-380365">
              <a:lnSpc>
                <a:spcPct val="100000"/>
              </a:lnSpc>
              <a:spcBef>
                <a:spcPts val="100"/>
              </a:spcBef>
              <a:buChar char="•"/>
              <a:tabLst>
                <a:tab pos="393065" algn="l"/>
              </a:tabLst>
            </a:pPr>
            <a:r>
              <a:rPr sz="2400" dirty="0">
                <a:latin typeface="Arial MT"/>
                <a:cs typeface="Arial MT"/>
              </a:rPr>
              <a:t>Note</a:t>
            </a:r>
            <a:r>
              <a:rPr sz="2400" spc="-4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that</a:t>
            </a:r>
            <a:r>
              <a:rPr sz="2400" spc="-3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we</a:t>
            </a:r>
            <a:r>
              <a:rPr sz="2400" spc="-3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use</a:t>
            </a:r>
            <a:r>
              <a:rPr sz="2400" spc="-4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pointers</a:t>
            </a:r>
            <a:r>
              <a:rPr sz="2400" spc="-2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for</a:t>
            </a:r>
            <a:r>
              <a:rPr sz="2400" spc="-3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the</a:t>
            </a:r>
            <a:r>
              <a:rPr sz="2400" spc="-45" dirty="0">
                <a:latin typeface="Arial MT"/>
                <a:cs typeface="Arial MT"/>
              </a:rPr>
              <a:t> </a:t>
            </a:r>
            <a:r>
              <a:rPr sz="2400" spc="-10" dirty="0">
                <a:latin typeface="Arial MT"/>
                <a:cs typeface="Arial MT"/>
              </a:rPr>
              <a:t>variables</a:t>
            </a:r>
            <a:endParaRPr sz="24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895"/>
              </a:spcBef>
              <a:buFont typeface="Arial MT"/>
              <a:buChar char="•"/>
            </a:pPr>
            <a:endParaRPr sz="2400">
              <a:latin typeface="Arial MT"/>
              <a:cs typeface="Arial MT"/>
            </a:endParaRPr>
          </a:p>
          <a:p>
            <a:pPr marL="850265" indent="-837565">
              <a:lnSpc>
                <a:spcPct val="100000"/>
              </a:lnSpc>
              <a:buClr>
                <a:srgbClr val="000000"/>
              </a:buClr>
              <a:buFont typeface="Arial MT"/>
              <a:buChar char="•"/>
              <a:tabLst>
                <a:tab pos="850265" algn="l"/>
                <a:tab pos="2851785" algn="l"/>
              </a:tabLst>
            </a:pPr>
            <a:r>
              <a:rPr sz="2400" b="1" u="sng" spc="-5" dirty="0">
                <a:solidFill>
                  <a:srgbClr val="89AC00"/>
                </a:solidFill>
                <a:uFill>
                  <a:solidFill>
                    <a:srgbClr val="88AB00"/>
                  </a:solidFill>
                </a:uFill>
                <a:latin typeface="Courier New"/>
                <a:cs typeface="Courier New"/>
              </a:rPr>
              <a:t>  </a:t>
            </a:r>
            <a:r>
              <a:rPr sz="2400" b="1" spc="-10" dirty="0">
                <a:solidFill>
                  <a:srgbClr val="89AC00"/>
                </a:solidFill>
                <a:latin typeface="Courier New"/>
                <a:cs typeface="Courier New"/>
              </a:rPr>
              <a:t>global</a:t>
            </a:r>
            <a:r>
              <a:rPr sz="2400" b="1" u="sng" dirty="0">
                <a:solidFill>
                  <a:srgbClr val="89AC00"/>
                </a:solidFill>
                <a:uFill>
                  <a:solidFill>
                    <a:srgbClr val="88AB00"/>
                  </a:solidFill>
                </a:uFill>
                <a:latin typeface="Courier New"/>
                <a:cs typeface="Courier New"/>
              </a:rPr>
              <a:t>	</a:t>
            </a:r>
            <a:r>
              <a:rPr sz="2400" b="1" dirty="0">
                <a:solidFill>
                  <a:srgbClr val="89AC00"/>
                </a:solidFill>
                <a:latin typeface="Courier New"/>
                <a:cs typeface="Courier New"/>
              </a:rPr>
              <a:t>void</a:t>
            </a:r>
            <a:r>
              <a:rPr sz="2400" b="1" spc="-50" dirty="0">
                <a:solidFill>
                  <a:srgbClr val="89AC00"/>
                </a:solidFill>
                <a:latin typeface="Courier New"/>
                <a:cs typeface="Courier New"/>
              </a:rPr>
              <a:t> </a:t>
            </a:r>
            <a:r>
              <a:rPr sz="2400" b="1" dirty="0">
                <a:latin typeface="Courier New"/>
                <a:cs typeface="Courier New"/>
              </a:rPr>
              <a:t>add(</a:t>
            </a:r>
            <a:r>
              <a:rPr sz="2400" b="1" dirty="0">
                <a:solidFill>
                  <a:srgbClr val="89AC00"/>
                </a:solidFill>
                <a:latin typeface="Courier New"/>
                <a:cs typeface="Courier New"/>
              </a:rPr>
              <a:t>int</a:t>
            </a:r>
            <a:r>
              <a:rPr sz="2400" b="1" spc="-40" dirty="0">
                <a:solidFill>
                  <a:srgbClr val="89AC00"/>
                </a:solidFill>
                <a:latin typeface="Courier New"/>
                <a:cs typeface="Courier New"/>
              </a:rPr>
              <a:t> </a:t>
            </a:r>
            <a:r>
              <a:rPr sz="2400" b="1" dirty="0">
                <a:solidFill>
                  <a:srgbClr val="6FAC46"/>
                </a:solidFill>
                <a:latin typeface="Courier New"/>
                <a:cs typeface="Courier New"/>
              </a:rPr>
              <a:t>*a</a:t>
            </a:r>
            <a:r>
              <a:rPr sz="2400" b="1" dirty="0">
                <a:latin typeface="Courier New"/>
                <a:cs typeface="Courier New"/>
              </a:rPr>
              <a:t>,</a:t>
            </a:r>
            <a:r>
              <a:rPr sz="2400" b="1" spc="-15" dirty="0">
                <a:latin typeface="Courier New"/>
                <a:cs typeface="Courier New"/>
              </a:rPr>
              <a:t> </a:t>
            </a:r>
            <a:r>
              <a:rPr sz="2400" b="1" dirty="0">
                <a:solidFill>
                  <a:srgbClr val="89AC00"/>
                </a:solidFill>
                <a:latin typeface="Courier New"/>
                <a:cs typeface="Courier New"/>
              </a:rPr>
              <a:t>int</a:t>
            </a:r>
            <a:r>
              <a:rPr sz="2400" b="1" spc="-40" dirty="0">
                <a:solidFill>
                  <a:srgbClr val="89AC00"/>
                </a:solidFill>
                <a:latin typeface="Courier New"/>
                <a:cs typeface="Courier New"/>
              </a:rPr>
              <a:t> </a:t>
            </a:r>
            <a:r>
              <a:rPr sz="2400" b="1" dirty="0">
                <a:solidFill>
                  <a:srgbClr val="6FAC46"/>
                </a:solidFill>
                <a:latin typeface="Courier New"/>
                <a:cs typeface="Courier New"/>
              </a:rPr>
              <a:t>*b</a:t>
            </a:r>
            <a:r>
              <a:rPr sz="2400" b="1" dirty="0">
                <a:latin typeface="Courier New"/>
                <a:cs typeface="Courier New"/>
              </a:rPr>
              <a:t>,</a:t>
            </a:r>
            <a:r>
              <a:rPr sz="2400" b="1" spc="-15" dirty="0">
                <a:latin typeface="Courier New"/>
                <a:cs typeface="Courier New"/>
              </a:rPr>
              <a:t> </a:t>
            </a:r>
            <a:r>
              <a:rPr sz="2400" b="1" dirty="0">
                <a:solidFill>
                  <a:srgbClr val="89AC00"/>
                </a:solidFill>
                <a:latin typeface="Courier New"/>
                <a:cs typeface="Courier New"/>
              </a:rPr>
              <a:t>int</a:t>
            </a:r>
            <a:r>
              <a:rPr sz="2400" b="1" spc="-35" dirty="0">
                <a:solidFill>
                  <a:srgbClr val="89AC00"/>
                </a:solidFill>
                <a:latin typeface="Courier New"/>
                <a:cs typeface="Courier New"/>
              </a:rPr>
              <a:t> </a:t>
            </a:r>
            <a:r>
              <a:rPr sz="2400" b="1" dirty="0">
                <a:solidFill>
                  <a:srgbClr val="6FAC46"/>
                </a:solidFill>
                <a:latin typeface="Courier New"/>
                <a:cs typeface="Courier New"/>
              </a:rPr>
              <a:t>*c</a:t>
            </a:r>
            <a:r>
              <a:rPr sz="2400" b="1" dirty="0">
                <a:latin typeface="Courier New"/>
                <a:cs typeface="Courier New"/>
              </a:rPr>
              <a:t>)</a:t>
            </a:r>
            <a:r>
              <a:rPr sz="2400" b="1" spc="-15" dirty="0">
                <a:latin typeface="Courier New"/>
                <a:cs typeface="Courier New"/>
              </a:rPr>
              <a:t> </a:t>
            </a:r>
            <a:r>
              <a:rPr sz="2400" b="1" spc="-50" dirty="0">
                <a:latin typeface="Courier New"/>
                <a:cs typeface="Courier New"/>
              </a:rPr>
              <a:t>{</a:t>
            </a:r>
            <a:endParaRPr sz="2400">
              <a:latin typeface="Courier New"/>
              <a:cs typeface="Courier New"/>
            </a:endParaRPr>
          </a:p>
          <a:p>
            <a:pPr marL="1764664" indent="-1751964">
              <a:lnSpc>
                <a:spcPct val="100000"/>
              </a:lnSpc>
              <a:spcBef>
                <a:spcPts val="1010"/>
              </a:spcBef>
              <a:buClr>
                <a:srgbClr val="000000"/>
              </a:buClr>
              <a:buFont typeface="Arial MT"/>
              <a:buChar char="•"/>
              <a:tabLst>
                <a:tab pos="1764664" algn="l"/>
              </a:tabLst>
            </a:pPr>
            <a:r>
              <a:rPr sz="2400" b="1" dirty="0">
                <a:solidFill>
                  <a:srgbClr val="6FAC46"/>
                </a:solidFill>
                <a:latin typeface="Courier New"/>
                <a:cs typeface="Courier New"/>
              </a:rPr>
              <a:t>*c</a:t>
            </a:r>
            <a:r>
              <a:rPr sz="2400" b="1" spc="-10" dirty="0">
                <a:solidFill>
                  <a:srgbClr val="6FAC46"/>
                </a:solidFill>
                <a:latin typeface="Courier New"/>
                <a:cs typeface="Courier New"/>
              </a:rPr>
              <a:t> </a:t>
            </a:r>
            <a:r>
              <a:rPr sz="2400" b="1" dirty="0">
                <a:solidFill>
                  <a:srgbClr val="6FAC46"/>
                </a:solidFill>
                <a:latin typeface="Courier New"/>
                <a:cs typeface="Courier New"/>
              </a:rPr>
              <a:t>=</a:t>
            </a:r>
            <a:r>
              <a:rPr sz="2400" b="1" spc="-5" dirty="0">
                <a:solidFill>
                  <a:srgbClr val="6FAC46"/>
                </a:solidFill>
                <a:latin typeface="Courier New"/>
                <a:cs typeface="Courier New"/>
              </a:rPr>
              <a:t> </a:t>
            </a:r>
            <a:r>
              <a:rPr sz="2400" b="1" dirty="0">
                <a:solidFill>
                  <a:srgbClr val="6FAC46"/>
                </a:solidFill>
                <a:latin typeface="Courier New"/>
                <a:cs typeface="Courier New"/>
              </a:rPr>
              <a:t>*a</a:t>
            </a:r>
            <a:r>
              <a:rPr sz="2400" b="1" spc="-30" dirty="0">
                <a:solidFill>
                  <a:srgbClr val="6FAC46"/>
                </a:solidFill>
                <a:latin typeface="Courier New"/>
                <a:cs typeface="Courier New"/>
              </a:rPr>
              <a:t> </a:t>
            </a:r>
            <a:r>
              <a:rPr sz="2400" b="1" dirty="0">
                <a:solidFill>
                  <a:srgbClr val="6FAC46"/>
                </a:solidFill>
                <a:latin typeface="Courier New"/>
                <a:cs typeface="Courier New"/>
              </a:rPr>
              <a:t>+</a:t>
            </a:r>
            <a:r>
              <a:rPr sz="2400" b="1" spc="-5" dirty="0">
                <a:solidFill>
                  <a:srgbClr val="6FAC46"/>
                </a:solidFill>
                <a:latin typeface="Courier New"/>
                <a:cs typeface="Courier New"/>
              </a:rPr>
              <a:t> </a:t>
            </a:r>
            <a:r>
              <a:rPr sz="2400" b="1" spc="-25" dirty="0">
                <a:solidFill>
                  <a:srgbClr val="6FAC46"/>
                </a:solidFill>
                <a:latin typeface="Courier New"/>
                <a:cs typeface="Courier New"/>
              </a:rPr>
              <a:t>*b</a:t>
            </a:r>
            <a:r>
              <a:rPr sz="2400" b="1" spc="-25" dirty="0">
                <a:latin typeface="Courier New"/>
                <a:cs typeface="Courier New"/>
              </a:rPr>
              <a:t>;</a:t>
            </a:r>
            <a:endParaRPr sz="2400">
              <a:latin typeface="Courier New"/>
              <a:cs typeface="Courier New"/>
            </a:endParaRPr>
          </a:p>
          <a:p>
            <a:pPr marL="850265" indent="-837565">
              <a:lnSpc>
                <a:spcPct val="100000"/>
              </a:lnSpc>
              <a:spcBef>
                <a:spcPts val="994"/>
              </a:spcBef>
              <a:buFont typeface="Arial MT"/>
              <a:buChar char="•"/>
              <a:tabLst>
                <a:tab pos="850265" algn="l"/>
              </a:tabLst>
            </a:pPr>
            <a:r>
              <a:rPr sz="2400" b="1" spc="-50" dirty="0">
                <a:latin typeface="Courier New"/>
                <a:cs typeface="Courier New"/>
              </a:rPr>
              <a:t>}</a:t>
            </a:r>
            <a:endParaRPr sz="24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1495"/>
              </a:spcBef>
              <a:buFont typeface="Arial MT"/>
              <a:buChar char="•"/>
            </a:pPr>
            <a:endParaRPr sz="2400">
              <a:latin typeface="Courier New"/>
              <a:cs typeface="Courier New"/>
            </a:endParaRPr>
          </a:p>
          <a:p>
            <a:pPr marL="393065" indent="-380365">
              <a:lnSpc>
                <a:spcPct val="100000"/>
              </a:lnSpc>
              <a:buFont typeface="Arial MT"/>
              <a:buChar char="•"/>
              <a:tabLst>
                <a:tab pos="393065" algn="l"/>
              </a:tabLst>
            </a:pPr>
            <a:r>
              <a:rPr sz="2400" b="1" dirty="0">
                <a:latin typeface="Courier New"/>
                <a:cs typeface="Courier New"/>
              </a:rPr>
              <a:t>add()</a:t>
            </a:r>
            <a:r>
              <a:rPr sz="2400" b="1" spc="-135" dirty="0">
                <a:latin typeface="Courier New"/>
                <a:cs typeface="Courier New"/>
              </a:rPr>
              <a:t> </a:t>
            </a:r>
            <a:r>
              <a:rPr sz="2400" dirty="0">
                <a:latin typeface="Arial MT"/>
                <a:cs typeface="Arial MT"/>
              </a:rPr>
              <a:t>runs</a:t>
            </a:r>
            <a:r>
              <a:rPr sz="2400" spc="-2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on</a:t>
            </a:r>
            <a:r>
              <a:rPr sz="2400" spc="-4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the</a:t>
            </a:r>
            <a:r>
              <a:rPr sz="2400" spc="-4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device,</a:t>
            </a:r>
            <a:r>
              <a:rPr sz="2400" spc="-1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so</a:t>
            </a:r>
            <a:r>
              <a:rPr sz="2400" spc="-40" dirty="0">
                <a:latin typeface="Arial MT"/>
                <a:cs typeface="Arial MT"/>
              </a:rPr>
              <a:t> </a:t>
            </a:r>
            <a:r>
              <a:rPr sz="2400" dirty="0">
                <a:latin typeface="Courier New"/>
                <a:cs typeface="Courier New"/>
              </a:rPr>
              <a:t>a</a:t>
            </a:r>
            <a:r>
              <a:rPr sz="2400" dirty="0">
                <a:latin typeface="Arial MT"/>
                <a:cs typeface="Arial MT"/>
              </a:rPr>
              <a:t>,</a:t>
            </a:r>
            <a:r>
              <a:rPr sz="2400" spc="-40" dirty="0">
                <a:latin typeface="Arial MT"/>
                <a:cs typeface="Arial MT"/>
              </a:rPr>
              <a:t> </a:t>
            </a:r>
            <a:r>
              <a:rPr sz="2400" dirty="0">
                <a:latin typeface="Courier New"/>
                <a:cs typeface="Courier New"/>
              </a:rPr>
              <a:t>b</a:t>
            </a:r>
            <a:r>
              <a:rPr sz="2400" spc="-785" dirty="0">
                <a:latin typeface="Courier New"/>
                <a:cs typeface="Courier New"/>
              </a:rPr>
              <a:t> </a:t>
            </a:r>
            <a:r>
              <a:rPr sz="2400" dirty="0">
                <a:latin typeface="Arial MT"/>
                <a:cs typeface="Arial MT"/>
              </a:rPr>
              <a:t>and</a:t>
            </a:r>
            <a:r>
              <a:rPr sz="2400" spc="-20" dirty="0">
                <a:latin typeface="Arial MT"/>
                <a:cs typeface="Arial MT"/>
              </a:rPr>
              <a:t> </a:t>
            </a:r>
            <a:r>
              <a:rPr sz="2400" dirty="0">
                <a:latin typeface="Courier New"/>
                <a:cs typeface="Courier New"/>
              </a:rPr>
              <a:t>c</a:t>
            </a:r>
            <a:r>
              <a:rPr sz="2400" spc="-785" dirty="0">
                <a:latin typeface="Courier New"/>
                <a:cs typeface="Courier New"/>
              </a:rPr>
              <a:t> </a:t>
            </a:r>
            <a:r>
              <a:rPr sz="2400" dirty="0">
                <a:latin typeface="Arial MT"/>
                <a:cs typeface="Arial MT"/>
              </a:rPr>
              <a:t>must</a:t>
            </a:r>
            <a:r>
              <a:rPr sz="2400" spc="-3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point</a:t>
            </a:r>
            <a:r>
              <a:rPr sz="2400" spc="-3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to</a:t>
            </a:r>
            <a:r>
              <a:rPr sz="2400" spc="-4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device</a:t>
            </a:r>
            <a:r>
              <a:rPr sz="2400" spc="-20" dirty="0">
                <a:latin typeface="Arial MT"/>
                <a:cs typeface="Arial MT"/>
              </a:rPr>
              <a:t> </a:t>
            </a:r>
            <a:r>
              <a:rPr sz="2400" spc="-10" dirty="0">
                <a:latin typeface="Arial MT"/>
                <a:cs typeface="Arial MT"/>
              </a:rPr>
              <a:t>memory</a:t>
            </a:r>
            <a:endParaRPr sz="24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290"/>
              </a:spcBef>
              <a:buFont typeface="Arial MT"/>
              <a:buChar char="•"/>
            </a:pPr>
            <a:endParaRPr sz="2400">
              <a:latin typeface="Arial MT"/>
              <a:cs typeface="Arial MT"/>
            </a:endParaRPr>
          </a:p>
          <a:p>
            <a:pPr marL="393065" indent="-380365">
              <a:lnSpc>
                <a:spcPct val="100000"/>
              </a:lnSpc>
              <a:spcBef>
                <a:spcPts val="5"/>
              </a:spcBef>
              <a:buChar char="•"/>
              <a:tabLst>
                <a:tab pos="393065" algn="l"/>
              </a:tabLst>
            </a:pPr>
            <a:r>
              <a:rPr sz="2400" dirty="0">
                <a:latin typeface="Arial MT"/>
                <a:cs typeface="Arial MT"/>
              </a:rPr>
              <a:t>We</a:t>
            </a:r>
            <a:r>
              <a:rPr sz="2400" spc="-6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need</a:t>
            </a:r>
            <a:r>
              <a:rPr sz="2400" spc="-4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to</a:t>
            </a:r>
            <a:r>
              <a:rPr sz="2400" spc="-5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allocate</a:t>
            </a:r>
            <a:r>
              <a:rPr sz="2400" spc="-3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memory</a:t>
            </a:r>
            <a:r>
              <a:rPr sz="2400" spc="-5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on</a:t>
            </a:r>
            <a:r>
              <a:rPr sz="2400" spc="-5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the</a:t>
            </a:r>
            <a:r>
              <a:rPr sz="2400" spc="-50" dirty="0">
                <a:latin typeface="Arial MT"/>
                <a:cs typeface="Arial MT"/>
              </a:rPr>
              <a:t> </a:t>
            </a:r>
            <a:r>
              <a:rPr sz="2400" spc="-25" dirty="0">
                <a:latin typeface="Arial MT"/>
                <a:cs typeface="Arial MT"/>
              </a:rPr>
              <a:t>GPU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Addition</a:t>
            </a:r>
            <a:r>
              <a:rPr spc="-65" dirty="0"/>
              <a:t> </a:t>
            </a:r>
            <a:r>
              <a:rPr dirty="0"/>
              <a:t>on</a:t>
            </a:r>
            <a:r>
              <a:rPr spc="-70" dirty="0"/>
              <a:t> </a:t>
            </a:r>
            <a:r>
              <a:rPr dirty="0"/>
              <a:t>the</a:t>
            </a:r>
            <a:r>
              <a:rPr spc="-65" dirty="0"/>
              <a:t> </a:t>
            </a:r>
            <a:r>
              <a:rPr spc="-10" dirty="0"/>
              <a:t>Device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50493" y="1238616"/>
            <a:ext cx="8354059" cy="4716145"/>
          </a:xfrm>
          <a:prstGeom prst="rect">
            <a:avLst/>
          </a:prstGeom>
        </p:spPr>
        <p:txBody>
          <a:bodyPr vert="horz" wrap="square" lIns="0" tIns="115570" rIns="0" bIns="0" rtlCol="0">
            <a:spAutoFit/>
          </a:bodyPr>
          <a:lstStyle/>
          <a:p>
            <a:pPr marL="393065" indent="-380365">
              <a:lnSpc>
                <a:spcPct val="100000"/>
              </a:lnSpc>
              <a:spcBef>
                <a:spcPts val="910"/>
              </a:spcBef>
              <a:buChar char="•"/>
              <a:tabLst>
                <a:tab pos="393065" algn="l"/>
              </a:tabLst>
            </a:pPr>
            <a:r>
              <a:rPr sz="2400" dirty="0">
                <a:latin typeface="Arial MT"/>
                <a:cs typeface="Arial MT"/>
              </a:rPr>
              <a:t>Host</a:t>
            </a:r>
            <a:r>
              <a:rPr sz="2400" spc="-6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and</a:t>
            </a:r>
            <a:r>
              <a:rPr sz="2400" spc="-8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device</a:t>
            </a:r>
            <a:r>
              <a:rPr sz="2400" spc="-5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memory</a:t>
            </a:r>
            <a:r>
              <a:rPr sz="2400" spc="-7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are</a:t>
            </a:r>
            <a:r>
              <a:rPr sz="2400" spc="-7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separate</a:t>
            </a:r>
            <a:r>
              <a:rPr sz="2400" spc="-70" dirty="0">
                <a:latin typeface="Arial MT"/>
                <a:cs typeface="Arial MT"/>
              </a:rPr>
              <a:t> </a:t>
            </a:r>
            <a:r>
              <a:rPr sz="2400" spc="-10" dirty="0">
                <a:latin typeface="Arial MT"/>
                <a:cs typeface="Arial MT"/>
              </a:rPr>
              <a:t>entities</a:t>
            </a:r>
            <a:endParaRPr sz="2400">
              <a:latin typeface="Arial MT"/>
              <a:cs typeface="Arial MT"/>
            </a:endParaRPr>
          </a:p>
          <a:p>
            <a:pPr marL="850265" lvl="1" indent="-368300">
              <a:lnSpc>
                <a:spcPct val="100000"/>
              </a:lnSpc>
              <a:spcBef>
                <a:spcPts val="740"/>
              </a:spcBef>
              <a:buClr>
                <a:srgbClr val="000000"/>
              </a:buClr>
              <a:buFont typeface="Arial MT"/>
              <a:buChar char="•"/>
              <a:tabLst>
                <a:tab pos="850265" algn="l"/>
              </a:tabLst>
            </a:pPr>
            <a:r>
              <a:rPr sz="2200" i="1" dirty="0">
                <a:solidFill>
                  <a:srgbClr val="6FAC46"/>
                </a:solidFill>
                <a:latin typeface="Arial"/>
                <a:cs typeface="Arial"/>
              </a:rPr>
              <a:t>Device</a:t>
            </a:r>
            <a:r>
              <a:rPr sz="2200" i="1" spc="-60" dirty="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sz="2200" dirty="0">
                <a:latin typeface="Arial MT"/>
                <a:cs typeface="Arial MT"/>
              </a:rPr>
              <a:t>pointers</a:t>
            </a:r>
            <a:r>
              <a:rPr sz="2200" spc="-50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point</a:t>
            </a:r>
            <a:r>
              <a:rPr sz="2200" spc="-5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to</a:t>
            </a:r>
            <a:r>
              <a:rPr sz="2200" spc="-60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GPU</a:t>
            </a:r>
            <a:r>
              <a:rPr sz="2200" spc="-50" dirty="0">
                <a:latin typeface="Arial MT"/>
                <a:cs typeface="Arial MT"/>
              </a:rPr>
              <a:t> </a:t>
            </a:r>
            <a:r>
              <a:rPr sz="2200" spc="-10" dirty="0">
                <a:latin typeface="Arial MT"/>
                <a:cs typeface="Arial MT"/>
              </a:rPr>
              <a:t>memory</a:t>
            </a:r>
            <a:endParaRPr sz="2200">
              <a:latin typeface="Arial MT"/>
              <a:cs typeface="Arial MT"/>
            </a:endParaRPr>
          </a:p>
          <a:p>
            <a:pPr marL="1025525" lvl="2" indent="-356235">
              <a:lnSpc>
                <a:spcPct val="100000"/>
              </a:lnSpc>
              <a:spcBef>
                <a:spcPts val="765"/>
              </a:spcBef>
              <a:buChar char="•"/>
              <a:tabLst>
                <a:tab pos="1025525" algn="l"/>
              </a:tabLst>
            </a:pPr>
            <a:r>
              <a:rPr sz="2000" dirty="0">
                <a:latin typeface="Arial MT"/>
                <a:cs typeface="Arial MT"/>
              </a:rPr>
              <a:t>May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be passed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to/from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host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spc="-20" dirty="0">
                <a:latin typeface="Arial MT"/>
                <a:cs typeface="Arial MT"/>
              </a:rPr>
              <a:t>code</a:t>
            </a:r>
            <a:endParaRPr sz="2000">
              <a:latin typeface="Arial MT"/>
              <a:cs typeface="Arial MT"/>
            </a:endParaRPr>
          </a:p>
          <a:p>
            <a:pPr marL="1025525" lvl="2" indent="-356235">
              <a:lnSpc>
                <a:spcPct val="100000"/>
              </a:lnSpc>
              <a:spcBef>
                <a:spcPts val="755"/>
              </a:spcBef>
              <a:buChar char="•"/>
              <a:tabLst>
                <a:tab pos="1025525" algn="l"/>
              </a:tabLst>
            </a:pPr>
            <a:r>
              <a:rPr sz="2000" dirty="0">
                <a:latin typeface="Arial MT"/>
                <a:cs typeface="Arial MT"/>
              </a:rPr>
              <a:t>May</a:t>
            </a:r>
            <a:r>
              <a:rPr sz="2000" spc="-50" dirty="0">
                <a:latin typeface="Arial MT"/>
                <a:cs typeface="Arial MT"/>
              </a:rPr>
              <a:t> </a:t>
            </a:r>
            <a:r>
              <a:rPr sz="2000" i="1" dirty="0">
                <a:latin typeface="Arial"/>
                <a:cs typeface="Arial"/>
              </a:rPr>
              <a:t>not</a:t>
            </a:r>
            <a:r>
              <a:rPr sz="2000" i="1" spc="-40" dirty="0">
                <a:latin typeface="Arial"/>
                <a:cs typeface="Arial"/>
              </a:rPr>
              <a:t> </a:t>
            </a:r>
            <a:r>
              <a:rPr sz="2000" dirty="0">
                <a:latin typeface="Arial MT"/>
                <a:cs typeface="Arial MT"/>
              </a:rPr>
              <a:t>be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dereferenced</a:t>
            </a:r>
            <a:r>
              <a:rPr sz="2000" spc="-6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in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host</a:t>
            </a:r>
            <a:r>
              <a:rPr sz="2000" spc="-50" dirty="0">
                <a:latin typeface="Arial MT"/>
                <a:cs typeface="Arial MT"/>
              </a:rPr>
              <a:t> </a:t>
            </a:r>
            <a:r>
              <a:rPr sz="2000" spc="-20" dirty="0">
                <a:latin typeface="Arial MT"/>
                <a:cs typeface="Arial MT"/>
              </a:rPr>
              <a:t>code</a:t>
            </a:r>
            <a:endParaRPr sz="2000">
              <a:latin typeface="Arial MT"/>
              <a:cs typeface="Arial MT"/>
            </a:endParaRPr>
          </a:p>
          <a:p>
            <a:pPr marL="850265" lvl="1" indent="-368300">
              <a:lnSpc>
                <a:spcPct val="100000"/>
              </a:lnSpc>
              <a:spcBef>
                <a:spcPts val="740"/>
              </a:spcBef>
              <a:buClr>
                <a:srgbClr val="000000"/>
              </a:buClr>
              <a:buFont typeface="Arial MT"/>
              <a:buChar char="•"/>
              <a:tabLst>
                <a:tab pos="850265" algn="l"/>
              </a:tabLst>
            </a:pPr>
            <a:r>
              <a:rPr sz="2200" i="1" dirty="0">
                <a:solidFill>
                  <a:srgbClr val="6FAC46"/>
                </a:solidFill>
                <a:latin typeface="Arial"/>
                <a:cs typeface="Arial"/>
              </a:rPr>
              <a:t>Host</a:t>
            </a:r>
            <a:r>
              <a:rPr sz="2200" i="1" spc="-50" dirty="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sz="2200" dirty="0">
                <a:latin typeface="Arial MT"/>
                <a:cs typeface="Arial MT"/>
              </a:rPr>
              <a:t>pointers</a:t>
            </a:r>
            <a:r>
              <a:rPr sz="2200" spc="-5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point</a:t>
            </a:r>
            <a:r>
              <a:rPr sz="2200" spc="-5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to</a:t>
            </a:r>
            <a:r>
              <a:rPr sz="2200" spc="-5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CPU</a:t>
            </a:r>
            <a:r>
              <a:rPr sz="2200" spc="-50" dirty="0">
                <a:latin typeface="Arial MT"/>
                <a:cs typeface="Arial MT"/>
              </a:rPr>
              <a:t> </a:t>
            </a:r>
            <a:r>
              <a:rPr sz="2200" spc="-10" dirty="0">
                <a:latin typeface="Arial MT"/>
                <a:cs typeface="Arial MT"/>
              </a:rPr>
              <a:t>memory</a:t>
            </a:r>
            <a:endParaRPr sz="2200">
              <a:latin typeface="Arial MT"/>
              <a:cs typeface="Arial MT"/>
            </a:endParaRPr>
          </a:p>
          <a:p>
            <a:pPr marL="1025525" lvl="2" indent="-356235">
              <a:lnSpc>
                <a:spcPct val="100000"/>
              </a:lnSpc>
              <a:spcBef>
                <a:spcPts val="765"/>
              </a:spcBef>
              <a:buChar char="•"/>
              <a:tabLst>
                <a:tab pos="1025525" algn="l"/>
              </a:tabLst>
            </a:pPr>
            <a:r>
              <a:rPr sz="2000" dirty="0">
                <a:latin typeface="Arial MT"/>
                <a:cs typeface="Arial MT"/>
              </a:rPr>
              <a:t>May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be</a:t>
            </a:r>
            <a:r>
              <a:rPr sz="2000" spc="-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passed</a:t>
            </a:r>
            <a:r>
              <a:rPr sz="2000" spc="-5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to/from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device</a:t>
            </a:r>
            <a:r>
              <a:rPr sz="2000" spc="-20" dirty="0">
                <a:latin typeface="Arial MT"/>
                <a:cs typeface="Arial MT"/>
              </a:rPr>
              <a:t> code</a:t>
            </a:r>
            <a:endParaRPr sz="2000">
              <a:latin typeface="Arial MT"/>
              <a:cs typeface="Arial MT"/>
            </a:endParaRPr>
          </a:p>
          <a:p>
            <a:pPr marL="1025525" lvl="2" indent="-356235">
              <a:lnSpc>
                <a:spcPct val="100000"/>
              </a:lnSpc>
              <a:spcBef>
                <a:spcPts val="755"/>
              </a:spcBef>
              <a:buChar char="•"/>
              <a:tabLst>
                <a:tab pos="1025525" algn="l"/>
              </a:tabLst>
            </a:pPr>
            <a:r>
              <a:rPr sz="2000" dirty="0">
                <a:latin typeface="Arial MT"/>
                <a:cs typeface="Arial MT"/>
              </a:rPr>
              <a:t>May</a:t>
            </a:r>
            <a:r>
              <a:rPr sz="2000" spc="-45" dirty="0">
                <a:latin typeface="Arial MT"/>
                <a:cs typeface="Arial MT"/>
              </a:rPr>
              <a:t> </a:t>
            </a:r>
            <a:r>
              <a:rPr sz="2000" i="1" dirty="0">
                <a:latin typeface="Arial"/>
                <a:cs typeface="Arial"/>
              </a:rPr>
              <a:t>not</a:t>
            </a:r>
            <a:r>
              <a:rPr sz="2000" i="1" spc="-40" dirty="0">
                <a:latin typeface="Arial"/>
                <a:cs typeface="Arial"/>
              </a:rPr>
              <a:t> </a:t>
            </a:r>
            <a:r>
              <a:rPr sz="2000" dirty="0">
                <a:latin typeface="Arial MT"/>
                <a:cs typeface="Arial MT"/>
              </a:rPr>
              <a:t>be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dereferenced</a:t>
            </a:r>
            <a:r>
              <a:rPr sz="2000" spc="-6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in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device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spc="-20" dirty="0">
                <a:latin typeface="Arial MT"/>
                <a:cs typeface="Arial MT"/>
              </a:rPr>
              <a:t>code</a:t>
            </a:r>
            <a:endParaRPr sz="2000">
              <a:latin typeface="Arial MT"/>
              <a:cs typeface="Arial MT"/>
            </a:endParaRPr>
          </a:p>
          <a:p>
            <a:pPr lvl="2">
              <a:lnSpc>
                <a:spcPct val="100000"/>
              </a:lnSpc>
              <a:spcBef>
                <a:spcPts val="2005"/>
              </a:spcBef>
              <a:buFont typeface="Arial MT"/>
              <a:buChar char="•"/>
            </a:pPr>
            <a:endParaRPr sz="2000">
              <a:latin typeface="Arial MT"/>
              <a:cs typeface="Arial MT"/>
            </a:endParaRPr>
          </a:p>
          <a:p>
            <a:pPr marL="393065" indent="-380365">
              <a:lnSpc>
                <a:spcPct val="100000"/>
              </a:lnSpc>
              <a:buChar char="•"/>
              <a:tabLst>
                <a:tab pos="393065" algn="l"/>
              </a:tabLst>
            </a:pPr>
            <a:r>
              <a:rPr sz="2400" dirty="0">
                <a:latin typeface="Arial MT"/>
                <a:cs typeface="Arial MT"/>
              </a:rPr>
              <a:t>Simple</a:t>
            </a:r>
            <a:r>
              <a:rPr sz="2400" spc="-5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CUDA</a:t>
            </a:r>
            <a:r>
              <a:rPr sz="2400" spc="-6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API</a:t>
            </a:r>
            <a:r>
              <a:rPr sz="2400" spc="-7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for</a:t>
            </a:r>
            <a:r>
              <a:rPr sz="2400" spc="-8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handling</a:t>
            </a:r>
            <a:r>
              <a:rPr sz="2400" spc="-3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device</a:t>
            </a:r>
            <a:r>
              <a:rPr sz="2400" spc="-60" dirty="0">
                <a:latin typeface="Arial MT"/>
                <a:cs typeface="Arial MT"/>
              </a:rPr>
              <a:t> </a:t>
            </a:r>
            <a:r>
              <a:rPr sz="2400" spc="-10" dirty="0">
                <a:latin typeface="Arial MT"/>
                <a:cs typeface="Arial MT"/>
              </a:rPr>
              <a:t>memory</a:t>
            </a:r>
            <a:endParaRPr sz="2400">
              <a:latin typeface="Arial MT"/>
              <a:cs typeface="Arial MT"/>
            </a:endParaRPr>
          </a:p>
          <a:p>
            <a:pPr marL="850265" lvl="1" indent="-368300">
              <a:lnSpc>
                <a:spcPct val="100000"/>
              </a:lnSpc>
              <a:spcBef>
                <a:spcPts val="645"/>
              </a:spcBef>
              <a:buFont typeface="Arial MT"/>
              <a:buChar char="•"/>
              <a:tabLst>
                <a:tab pos="850265" algn="l"/>
              </a:tabLst>
            </a:pPr>
            <a:r>
              <a:rPr sz="2200" dirty="0">
                <a:latin typeface="Courier New"/>
                <a:cs typeface="Courier New"/>
              </a:rPr>
              <a:t>cudaMalloc()</a:t>
            </a:r>
            <a:r>
              <a:rPr sz="2200" dirty="0">
                <a:latin typeface="Arial MT"/>
                <a:cs typeface="Arial MT"/>
              </a:rPr>
              <a:t>,</a:t>
            </a:r>
            <a:r>
              <a:rPr sz="2200" spc="-95" dirty="0">
                <a:latin typeface="Arial MT"/>
                <a:cs typeface="Arial MT"/>
              </a:rPr>
              <a:t> </a:t>
            </a:r>
            <a:r>
              <a:rPr sz="2200" dirty="0">
                <a:latin typeface="Courier New"/>
                <a:cs typeface="Courier New"/>
              </a:rPr>
              <a:t>cudaFree()</a:t>
            </a:r>
            <a:r>
              <a:rPr sz="2200" dirty="0">
                <a:latin typeface="Arial MT"/>
                <a:cs typeface="Arial MT"/>
              </a:rPr>
              <a:t>,</a:t>
            </a:r>
            <a:r>
              <a:rPr sz="2200" spc="-95" dirty="0">
                <a:latin typeface="Arial MT"/>
                <a:cs typeface="Arial MT"/>
              </a:rPr>
              <a:t> </a:t>
            </a:r>
            <a:r>
              <a:rPr sz="2200" spc="-10" dirty="0">
                <a:latin typeface="Courier New"/>
                <a:cs typeface="Courier New"/>
              </a:rPr>
              <a:t>cudaMemcpy()</a:t>
            </a:r>
            <a:endParaRPr sz="2200">
              <a:latin typeface="Courier New"/>
              <a:cs typeface="Courier New"/>
            </a:endParaRPr>
          </a:p>
          <a:p>
            <a:pPr marL="850265" lvl="1" indent="-368300">
              <a:lnSpc>
                <a:spcPct val="100000"/>
              </a:lnSpc>
              <a:spcBef>
                <a:spcPts val="730"/>
              </a:spcBef>
              <a:buChar char="•"/>
              <a:tabLst>
                <a:tab pos="850265" algn="l"/>
              </a:tabLst>
            </a:pPr>
            <a:r>
              <a:rPr sz="2200" dirty="0">
                <a:latin typeface="Arial MT"/>
                <a:cs typeface="Arial MT"/>
              </a:rPr>
              <a:t>Similar</a:t>
            </a:r>
            <a:r>
              <a:rPr sz="2200" spc="-7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to</a:t>
            </a:r>
            <a:r>
              <a:rPr sz="2200" spc="-60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the</a:t>
            </a:r>
            <a:r>
              <a:rPr sz="2200" spc="-70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C</a:t>
            </a:r>
            <a:r>
              <a:rPr sz="2200" spc="-7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equivalents</a:t>
            </a:r>
            <a:r>
              <a:rPr sz="2200" spc="-40" dirty="0">
                <a:latin typeface="Arial MT"/>
                <a:cs typeface="Arial MT"/>
              </a:rPr>
              <a:t> </a:t>
            </a:r>
            <a:r>
              <a:rPr sz="2200" dirty="0">
                <a:latin typeface="Courier New"/>
                <a:cs typeface="Courier New"/>
              </a:rPr>
              <a:t>malloc()</a:t>
            </a:r>
            <a:r>
              <a:rPr sz="2200" dirty="0">
                <a:latin typeface="Arial MT"/>
                <a:cs typeface="Arial MT"/>
              </a:rPr>
              <a:t>,</a:t>
            </a:r>
            <a:r>
              <a:rPr sz="2200" spc="-25" dirty="0">
                <a:latin typeface="Arial MT"/>
                <a:cs typeface="Arial MT"/>
              </a:rPr>
              <a:t> </a:t>
            </a:r>
            <a:r>
              <a:rPr sz="2200" dirty="0">
                <a:latin typeface="Courier New"/>
                <a:cs typeface="Courier New"/>
              </a:rPr>
              <a:t>free()</a:t>
            </a:r>
            <a:r>
              <a:rPr sz="2200" dirty="0">
                <a:latin typeface="Arial MT"/>
                <a:cs typeface="Arial MT"/>
              </a:rPr>
              <a:t>,</a:t>
            </a:r>
            <a:r>
              <a:rPr sz="2200" spc="-50" dirty="0">
                <a:latin typeface="Arial MT"/>
                <a:cs typeface="Arial MT"/>
              </a:rPr>
              <a:t> </a:t>
            </a:r>
            <a:r>
              <a:rPr sz="2200" spc="-10" dirty="0">
                <a:latin typeface="Courier New"/>
                <a:cs typeface="Courier New"/>
              </a:rPr>
              <a:t>memcpy()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Memory </a:t>
            </a:r>
            <a:r>
              <a:rPr spc="-10" dirty="0"/>
              <a:t>Management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425414" y="3292450"/>
            <a:ext cx="979885" cy="791777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565585" y="2169511"/>
            <a:ext cx="1153102" cy="77414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73B79-0F4D-3AB2-D6C5-50A6835A4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9D6F0B-5580-2DA7-4468-6E629E6599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 descr="A screenshot of a computer">
            <a:extLst>
              <a:ext uri="{FF2B5EF4-FFF2-40B4-BE49-F238E27FC236}">
                <a16:creationId xmlns:a16="http://schemas.microsoft.com/office/drawing/2014/main" id="{82CE2E64-D345-C1C4-76B3-A9550B7E50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933" y="310522"/>
            <a:ext cx="5444067" cy="3276600"/>
          </a:xfrm>
          <a:prstGeom prst="rect">
            <a:avLst/>
          </a:prstGeom>
        </p:spPr>
      </p:pic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FD4F644-6AB7-4FA7-A139-D27965B490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7806" y="2438400"/>
            <a:ext cx="7179733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89245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50493" y="1357121"/>
            <a:ext cx="9079230" cy="23558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065" indent="-380365">
              <a:lnSpc>
                <a:spcPct val="100000"/>
              </a:lnSpc>
              <a:spcBef>
                <a:spcPts val="100"/>
              </a:spcBef>
              <a:buChar char="•"/>
              <a:tabLst>
                <a:tab pos="393065" algn="l"/>
              </a:tabLst>
            </a:pPr>
            <a:r>
              <a:rPr sz="2400" dirty="0">
                <a:latin typeface="Arial MT"/>
                <a:cs typeface="Arial MT"/>
              </a:rPr>
              <a:t>Returning</a:t>
            </a:r>
            <a:r>
              <a:rPr sz="2400" spc="-5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to</a:t>
            </a:r>
            <a:r>
              <a:rPr sz="2400" spc="-3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our</a:t>
            </a:r>
            <a:r>
              <a:rPr sz="2400" spc="-20" dirty="0">
                <a:latin typeface="Arial MT"/>
                <a:cs typeface="Arial MT"/>
              </a:rPr>
              <a:t> </a:t>
            </a:r>
            <a:r>
              <a:rPr sz="2400" b="1" spc="-10" dirty="0">
                <a:latin typeface="Courier New"/>
                <a:cs typeface="Courier New"/>
              </a:rPr>
              <a:t>add()</a:t>
            </a:r>
            <a:r>
              <a:rPr sz="2400" b="1" spc="-795" dirty="0">
                <a:latin typeface="Courier New"/>
                <a:cs typeface="Courier New"/>
              </a:rPr>
              <a:t> </a:t>
            </a:r>
            <a:r>
              <a:rPr sz="2400" spc="-10" dirty="0">
                <a:latin typeface="Arial MT"/>
                <a:cs typeface="Arial MT"/>
              </a:rPr>
              <a:t>kernel</a:t>
            </a:r>
            <a:endParaRPr sz="24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060"/>
              </a:spcBef>
              <a:buFont typeface="Arial MT"/>
              <a:buChar char="•"/>
            </a:pPr>
            <a:endParaRPr sz="2400">
              <a:latin typeface="Arial MT"/>
              <a:cs typeface="Arial MT"/>
            </a:endParaRPr>
          </a:p>
          <a:p>
            <a:pPr marL="850265" indent="-837565">
              <a:lnSpc>
                <a:spcPct val="100000"/>
              </a:lnSpc>
              <a:spcBef>
                <a:spcPts val="5"/>
              </a:spcBef>
              <a:buClr>
                <a:srgbClr val="000000"/>
              </a:buClr>
              <a:buFont typeface="Arial MT"/>
              <a:buChar char="•"/>
              <a:tabLst>
                <a:tab pos="850265" algn="l"/>
                <a:tab pos="2851785" algn="l"/>
              </a:tabLst>
            </a:pPr>
            <a:r>
              <a:rPr sz="2400" b="1" u="sng" spc="-5" dirty="0">
                <a:solidFill>
                  <a:srgbClr val="89AC00"/>
                </a:solidFill>
                <a:uFill>
                  <a:solidFill>
                    <a:srgbClr val="88AB00"/>
                  </a:solidFill>
                </a:uFill>
                <a:latin typeface="Courier New"/>
                <a:cs typeface="Courier New"/>
              </a:rPr>
              <a:t>  </a:t>
            </a:r>
            <a:r>
              <a:rPr sz="2400" b="1" spc="-10" dirty="0">
                <a:solidFill>
                  <a:srgbClr val="89AC00"/>
                </a:solidFill>
                <a:latin typeface="Courier New"/>
                <a:cs typeface="Courier New"/>
              </a:rPr>
              <a:t>global</a:t>
            </a:r>
            <a:r>
              <a:rPr sz="2400" b="1" u="sng" dirty="0">
                <a:solidFill>
                  <a:srgbClr val="89AC00"/>
                </a:solidFill>
                <a:uFill>
                  <a:solidFill>
                    <a:srgbClr val="88AB00"/>
                  </a:solidFill>
                </a:uFill>
                <a:latin typeface="Courier New"/>
                <a:cs typeface="Courier New"/>
              </a:rPr>
              <a:t>	</a:t>
            </a:r>
            <a:r>
              <a:rPr sz="2400" b="1" dirty="0">
                <a:solidFill>
                  <a:srgbClr val="89AC00"/>
                </a:solidFill>
                <a:latin typeface="Courier New"/>
                <a:cs typeface="Courier New"/>
              </a:rPr>
              <a:t>void</a:t>
            </a:r>
            <a:r>
              <a:rPr sz="2400" b="1" spc="-50" dirty="0">
                <a:solidFill>
                  <a:srgbClr val="89AC00"/>
                </a:solidFill>
                <a:latin typeface="Courier New"/>
                <a:cs typeface="Courier New"/>
              </a:rPr>
              <a:t> </a:t>
            </a:r>
            <a:r>
              <a:rPr sz="2400" b="1" dirty="0">
                <a:latin typeface="Courier New"/>
                <a:cs typeface="Courier New"/>
              </a:rPr>
              <a:t>add(</a:t>
            </a:r>
            <a:r>
              <a:rPr sz="2400" b="1" dirty="0">
                <a:solidFill>
                  <a:srgbClr val="89AC00"/>
                </a:solidFill>
                <a:latin typeface="Courier New"/>
                <a:cs typeface="Courier New"/>
              </a:rPr>
              <a:t>int</a:t>
            </a:r>
            <a:r>
              <a:rPr sz="2400" b="1" spc="-40" dirty="0">
                <a:solidFill>
                  <a:srgbClr val="89AC00"/>
                </a:solidFill>
                <a:latin typeface="Courier New"/>
                <a:cs typeface="Courier New"/>
              </a:rPr>
              <a:t> </a:t>
            </a:r>
            <a:r>
              <a:rPr sz="2400" b="1" dirty="0">
                <a:latin typeface="Courier New"/>
                <a:cs typeface="Courier New"/>
              </a:rPr>
              <a:t>*a,</a:t>
            </a:r>
            <a:r>
              <a:rPr sz="2400" b="1" spc="-20" dirty="0">
                <a:latin typeface="Courier New"/>
                <a:cs typeface="Courier New"/>
              </a:rPr>
              <a:t> </a:t>
            </a:r>
            <a:r>
              <a:rPr sz="2400" b="1" dirty="0">
                <a:solidFill>
                  <a:srgbClr val="89AC00"/>
                </a:solidFill>
                <a:latin typeface="Courier New"/>
                <a:cs typeface="Courier New"/>
              </a:rPr>
              <a:t>int</a:t>
            </a:r>
            <a:r>
              <a:rPr sz="2400" b="1" spc="-35" dirty="0">
                <a:solidFill>
                  <a:srgbClr val="89AC00"/>
                </a:solidFill>
                <a:latin typeface="Courier New"/>
                <a:cs typeface="Courier New"/>
              </a:rPr>
              <a:t> </a:t>
            </a:r>
            <a:r>
              <a:rPr sz="2400" b="1" dirty="0">
                <a:latin typeface="Courier New"/>
                <a:cs typeface="Courier New"/>
              </a:rPr>
              <a:t>*b,</a:t>
            </a:r>
            <a:r>
              <a:rPr sz="2400" b="1" spc="-15" dirty="0">
                <a:latin typeface="Courier New"/>
                <a:cs typeface="Courier New"/>
              </a:rPr>
              <a:t> </a:t>
            </a:r>
            <a:r>
              <a:rPr sz="2400" b="1" dirty="0">
                <a:solidFill>
                  <a:srgbClr val="89AC00"/>
                </a:solidFill>
                <a:latin typeface="Courier New"/>
                <a:cs typeface="Courier New"/>
              </a:rPr>
              <a:t>int</a:t>
            </a:r>
            <a:r>
              <a:rPr sz="2400" b="1" spc="-35" dirty="0">
                <a:solidFill>
                  <a:srgbClr val="89AC00"/>
                </a:solidFill>
                <a:latin typeface="Courier New"/>
                <a:cs typeface="Courier New"/>
              </a:rPr>
              <a:t> </a:t>
            </a:r>
            <a:r>
              <a:rPr sz="2400" b="1" dirty="0">
                <a:latin typeface="Courier New"/>
                <a:cs typeface="Courier New"/>
              </a:rPr>
              <a:t>*c)</a:t>
            </a:r>
            <a:r>
              <a:rPr sz="2400" b="1" spc="-15" dirty="0">
                <a:latin typeface="Courier New"/>
                <a:cs typeface="Courier New"/>
              </a:rPr>
              <a:t> </a:t>
            </a:r>
            <a:r>
              <a:rPr sz="2400" b="1" spc="-50" dirty="0">
                <a:latin typeface="Courier New"/>
                <a:cs typeface="Courier New"/>
              </a:rPr>
              <a:t>{</a:t>
            </a:r>
            <a:endParaRPr sz="2400">
              <a:latin typeface="Courier New"/>
              <a:cs typeface="Courier New"/>
            </a:endParaRPr>
          </a:p>
          <a:p>
            <a:pPr marL="1764664" indent="-1751964">
              <a:lnSpc>
                <a:spcPct val="100000"/>
              </a:lnSpc>
              <a:spcBef>
                <a:spcPts val="1010"/>
              </a:spcBef>
              <a:buFont typeface="Arial MT"/>
              <a:buChar char="•"/>
              <a:tabLst>
                <a:tab pos="1764664" algn="l"/>
              </a:tabLst>
            </a:pPr>
            <a:r>
              <a:rPr sz="2400" b="1" dirty="0">
                <a:latin typeface="Courier New"/>
                <a:cs typeface="Courier New"/>
              </a:rPr>
              <a:t>*c</a:t>
            </a:r>
            <a:r>
              <a:rPr sz="2400" b="1" spc="-10" dirty="0">
                <a:latin typeface="Courier New"/>
                <a:cs typeface="Courier New"/>
              </a:rPr>
              <a:t> </a:t>
            </a:r>
            <a:r>
              <a:rPr sz="2400" b="1" dirty="0">
                <a:latin typeface="Courier New"/>
                <a:cs typeface="Courier New"/>
              </a:rPr>
              <a:t>=</a:t>
            </a:r>
            <a:r>
              <a:rPr sz="2400" b="1" spc="-5" dirty="0">
                <a:latin typeface="Courier New"/>
                <a:cs typeface="Courier New"/>
              </a:rPr>
              <a:t> </a:t>
            </a:r>
            <a:r>
              <a:rPr sz="2400" b="1" dirty="0">
                <a:latin typeface="Courier New"/>
                <a:cs typeface="Courier New"/>
              </a:rPr>
              <a:t>*a</a:t>
            </a:r>
            <a:r>
              <a:rPr sz="2400" b="1" spc="-30" dirty="0">
                <a:latin typeface="Courier New"/>
                <a:cs typeface="Courier New"/>
              </a:rPr>
              <a:t> </a:t>
            </a:r>
            <a:r>
              <a:rPr sz="2400" b="1" dirty="0">
                <a:latin typeface="Courier New"/>
                <a:cs typeface="Courier New"/>
              </a:rPr>
              <a:t>+</a:t>
            </a:r>
            <a:r>
              <a:rPr sz="2400" b="1" spc="-5" dirty="0">
                <a:latin typeface="Courier New"/>
                <a:cs typeface="Courier New"/>
              </a:rPr>
              <a:t> </a:t>
            </a:r>
            <a:r>
              <a:rPr sz="2400" b="1" spc="-25" dirty="0">
                <a:latin typeface="Courier New"/>
                <a:cs typeface="Courier New"/>
              </a:rPr>
              <a:t>*b;</a:t>
            </a:r>
            <a:endParaRPr sz="2400">
              <a:latin typeface="Courier New"/>
              <a:cs typeface="Courier New"/>
            </a:endParaRPr>
          </a:p>
          <a:p>
            <a:pPr marL="850265" indent="-837565">
              <a:lnSpc>
                <a:spcPct val="100000"/>
              </a:lnSpc>
              <a:spcBef>
                <a:spcPts val="994"/>
              </a:spcBef>
              <a:buFont typeface="Arial MT"/>
              <a:buChar char="•"/>
              <a:tabLst>
                <a:tab pos="850265" algn="l"/>
              </a:tabLst>
            </a:pPr>
            <a:r>
              <a:rPr sz="2400" b="1" spc="-50" dirty="0">
                <a:latin typeface="Courier New"/>
                <a:cs typeface="Courier New"/>
              </a:rPr>
              <a:t>}</a:t>
            </a:r>
            <a:endParaRPr sz="2400">
              <a:latin typeface="Courier New"/>
              <a:cs typeface="Courier New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50493" y="4736338"/>
            <a:ext cx="42011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065" indent="-380365">
              <a:lnSpc>
                <a:spcPct val="100000"/>
              </a:lnSpc>
              <a:spcBef>
                <a:spcPts val="100"/>
              </a:spcBef>
              <a:buChar char="•"/>
              <a:tabLst>
                <a:tab pos="393065" algn="l"/>
              </a:tabLst>
            </a:pPr>
            <a:r>
              <a:rPr sz="2400" dirty="0">
                <a:latin typeface="Arial MT"/>
                <a:cs typeface="Arial MT"/>
              </a:rPr>
              <a:t>Let’s</a:t>
            </a:r>
            <a:r>
              <a:rPr sz="2400" spc="-3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take</a:t>
            </a:r>
            <a:r>
              <a:rPr sz="2400" spc="-3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a</a:t>
            </a:r>
            <a:r>
              <a:rPr sz="2400" spc="-4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look</a:t>
            </a:r>
            <a:r>
              <a:rPr sz="2400" spc="-2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at</a:t>
            </a:r>
            <a:r>
              <a:rPr sz="2400" spc="-35" dirty="0">
                <a:latin typeface="Arial MT"/>
                <a:cs typeface="Arial MT"/>
              </a:rPr>
              <a:t> </a:t>
            </a:r>
            <a:r>
              <a:rPr sz="2400" spc="-10" dirty="0">
                <a:latin typeface="Arial MT"/>
                <a:cs typeface="Arial MT"/>
              </a:rPr>
              <a:t>main()…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Addition</a:t>
            </a:r>
            <a:r>
              <a:rPr spc="-50" dirty="0"/>
              <a:t> </a:t>
            </a:r>
            <a:r>
              <a:rPr dirty="0"/>
              <a:t>on</a:t>
            </a:r>
            <a:r>
              <a:rPr spc="-50" dirty="0"/>
              <a:t> </a:t>
            </a:r>
            <a:r>
              <a:rPr dirty="0"/>
              <a:t>the</a:t>
            </a:r>
            <a:r>
              <a:rPr spc="-50" dirty="0"/>
              <a:t> </a:t>
            </a:r>
            <a:r>
              <a:rPr dirty="0"/>
              <a:t>Device:</a:t>
            </a:r>
            <a:r>
              <a:rPr spc="-50" dirty="0"/>
              <a:t> </a:t>
            </a:r>
            <a:r>
              <a:rPr sz="2800" spc="-10" dirty="0">
                <a:latin typeface="Courier New"/>
                <a:cs typeface="Courier New"/>
              </a:rPr>
              <a:t>add()</a:t>
            </a:r>
            <a:endParaRPr sz="28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831443" y="1323334"/>
          <a:ext cx="10351134" cy="14566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17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296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049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84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716915">
                <a:tc>
                  <a:txBody>
                    <a:bodyPr/>
                    <a:lstStyle/>
                    <a:p>
                      <a:pPr marL="1783714" indent="-1751964">
                        <a:lnSpc>
                          <a:spcPts val="2480"/>
                        </a:lnSpc>
                        <a:buClr>
                          <a:srgbClr val="000000"/>
                        </a:buClr>
                        <a:buSzPct val="120000"/>
                        <a:buFont typeface="Courier New"/>
                        <a:buAutoNum type="arabicPeriod"/>
                        <a:tabLst>
                          <a:tab pos="1783714" algn="l"/>
                        </a:tabLst>
                      </a:pPr>
                      <a:r>
                        <a:rPr sz="2000" b="1" spc="-25" dirty="0">
                          <a:solidFill>
                            <a:srgbClr val="7B7B7B"/>
                          </a:solidFill>
                          <a:latin typeface="Courier New"/>
                          <a:cs typeface="Courier New"/>
                        </a:rPr>
                        <a:t>int</a:t>
                      </a:r>
                      <a:endParaRPr sz="2000">
                        <a:latin typeface="Courier New"/>
                        <a:cs typeface="Courier New"/>
                      </a:endParaRPr>
                    </a:p>
                    <a:p>
                      <a:pPr marL="1783714" indent="-1751964">
                        <a:lnSpc>
                          <a:spcPct val="100000"/>
                        </a:lnSpc>
                        <a:spcBef>
                          <a:spcPts val="45"/>
                        </a:spcBef>
                        <a:buClr>
                          <a:srgbClr val="000000"/>
                        </a:buClr>
                        <a:buSzPct val="120000"/>
                        <a:buAutoNum type="arabicPeriod"/>
                        <a:tabLst>
                          <a:tab pos="1783714" algn="l"/>
                        </a:tabLst>
                      </a:pPr>
                      <a:r>
                        <a:rPr sz="2000" b="1" spc="-25" dirty="0">
                          <a:solidFill>
                            <a:srgbClr val="7B7B7B"/>
                          </a:solidFill>
                          <a:latin typeface="Courier New"/>
                          <a:cs typeface="Courier New"/>
                        </a:rPr>
                        <a:t>int</a:t>
                      </a:r>
                      <a:endParaRPr sz="20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76200">
                        <a:lnSpc>
                          <a:spcPts val="2400"/>
                        </a:lnSpc>
                      </a:pPr>
                      <a:r>
                        <a:rPr sz="2000" b="1" dirty="0">
                          <a:latin typeface="Courier New"/>
                          <a:cs typeface="Courier New"/>
                        </a:rPr>
                        <a:t>main(</a:t>
                      </a:r>
                      <a:r>
                        <a:rPr sz="2000" b="1" dirty="0">
                          <a:solidFill>
                            <a:srgbClr val="7B7B7B"/>
                          </a:solidFill>
                          <a:latin typeface="Courier New"/>
                          <a:cs typeface="Courier New"/>
                        </a:rPr>
                        <a:t>void</a:t>
                      </a:r>
                      <a:r>
                        <a:rPr sz="2000" b="1" dirty="0">
                          <a:latin typeface="Courier New"/>
                          <a:cs typeface="Courier New"/>
                        </a:rPr>
                        <a:t>)</a:t>
                      </a:r>
                      <a:r>
                        <a:rPr sz="2000" b="1" spc="-50" dirty="0">
                          <a:latin typeface="Courier New"/>
                          <a:cs typeface="Courier New"/>
                        </a:rPr>
                        <a:t> {</a:t>
                      </a:r>
                      <a:endParaRPr sz="2000">
                        <a:latin typeface="Courier New"/>
                        <a:cs typeface="Courier New"/>
                      </a:endParaRPr>
                    </a:p>
                    <a:p>
                      <a:pPr marL="76200">
                        <a:lnSpc>
                          <a:spcPct val="100000"/>
                        </a:lnSpc>
                        <a:spcBef>
                          <a:spcPts val="525"/>
                        </a:spcBef>
                      </a:pPr>
                      <a:r>
                        <a:rPr sz="2000" b="1" dirty="0">
                          <a:latin typeface="Courier New"/>
                          <a:cs typeface="Courier New"/>
                        </a:rPr>
                        <a:t>a,</a:t>
                      </a:r>
                      <a:r>
                        <a:rPr sz="2000" b="1" spc="-1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000" b="1" dirty="0">
                          <a:latin typeface="Courier New"/>
                          <a:cs typeface="Courier New"/>
                        </a:rPr>
                        <a:t>b,</a:t>
                      </a:r>
                      <a:r>
                        <a:rPr sz="2000" b="1" spc="-1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000" b="1" spc="-25" dirty="0">
                          <a:latin typeface="Courier New"/>
                          <a:cs typeface="Courier New"/>
                        </a:rPr>
                        <a:t>c;</a:t>
                      </a:r>
                      <a:endParaRPr sz="20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 grid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625"/>
                        </a:spcBef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 marL="424815" algn="ctr">
                        <a:lnSpc>
                          <a:spcPct val="100000"/>
                        </a:lnSpc>
                      </a:pPr>
                      <a:r>
                        <a:rPr sz="2000" b="1" i="1" dirty="0">
                          <a:solidFill>
                            <a:srgbClr val="4471C4"/>
                          </a:solidFill>
                          <a:latin typeface="Courier New"/>
                          <a:cs typeface="Courier New"/>
                        </a:rPr>
                        <a:t>//</a:t>
                      </a:r>
                      <a:r>
                        <a:rPr sz="2000" b="1" i="1" spc="-25" dirty="0">
                          <a:solidFill>
                            <a:srgbClr val="4471C4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000" b="1" i="1" dirty="0">
                          <a:solidFill>
                            <a:srgbClr val="4471C4"/>
                          </a:solidFill>
                          <a:latin typeface="Courier New"/>
                          <a:cs typeface="Courier New"/>
                        </a:rPr>
                        <a:t>host</a:t>
                      </a:r>
                      <a:r>
                        <a:rPr sz="2000" b="1" i="1" spc="-15" dirty="0">
                          <a:solidFill>
                            <a:srgbClr val="4471C4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000" b="1" i="1" dirty="0">
                          <a:solidFill>
                            <a:srgbClr val="4471C4"/>
                          </a:solidFill>
                          <a:latin typeface="Courier New"/>
                          <a:cs typeface="Courier New"/>
                        </a:rPr>
                        <a:t>copies</a:t>
                      </a:r>
                      <a:r>
                        <a:rPr sz="2000" b="1" i="1" spc="-15" dirty="0">
                          <a:solidFill>
                            <a:srgbClr val="4471C4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000" b="1" i="1" dirty="0">
                          <a:solidFill>
                            <a:srgbClr val="4471C4"/>
                          </a:solidFill>
                          <a:latin typeface="Courier New"/>
                          <a:cs typeface="Courier New"/>
                        </a:rPr>
                        <a:t>of</a:t>
                      </a:r>
                      <a:r>
                        <a:rPr sz="2000" b="1" i="1" spc="-15" dirty="0">
                          <a:solidFill>
                            <a:srgbClr val="4471C4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000" b="1" i="1" dirty="0">
                          <a:solidFill>
                            <a:srgbClr val="4471C4"/>
                          </a:solidFill>
                          <a:latin typeface="Courier New"/>
                          <a:cs typeface="Courier New"/>
                        </a:rPr>
                        <a:t>a,</a:t>
                      </a:r>
                      <a:r>
                        <a:rPr sz="2000" b="1" i="1" spc="-15" dirty="0">
                          <a:solidFill>
                            <a:srgbClr val="4471C4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000" b="1" i="1" dirty="0">
                          <a:solidFill>
                            <a:srgbClr val="4471C4"/>
                          </a:solidFill>
                          <a:latin typeface="Courier New"/>
                          <a:cs typeface="Courier New"/>
                        </a:rPr>
                        <a:t>b,</a:t>
                      </a:r>
                      <a:r>
                        <a:rPr sz="2000" b="1" i="1" spc="-15" dirty="0">
                          <a:solidFill>
                            <a:srgbClr val="4471C4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000" b="1" i="1" spc="-50" dirty="0">
                          <a:solidFill>
                            <a:srgbClr val="4471C4"/>
                          </a:solidFill>
                          <a:latin typeface="Courier New"/>
                          <a:cs typeface="Courier New"/>
                        </a:rPr>
                        <a:t>c</a:t>
                      </a:r>
                      <a:endParaRPr sz="2000">
                        <a:latin typeface="Courier New"/>
                        <a:cs typeface="Courier New"/>
                      </a:endParaRPr>
                    </a:p>
                  </a:txBody>
                  <a:tcPr marL="0" marR="0" marT="79375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2270">
                <a:tc>
                  <a:txBody>
                    <a:bodyPr/>
                    <a:lstStyle/>
                    <a:p>
                      <a:pPr marL="31750">
                        <a:lnSpc>
                          <a:spcPts val="2675"/>
                        </a:lnSpc>
                        <a:tabLst>
                          <a:tab pos="1783714" algn="l"/>
                        </a:tabLst>
                      </a:pPr>
                      <a:r>
                        <a:rPr sz="2400" b="1" spc="-25" dirty="0">
                          <a:latin typeface="Courier New"/>
                          <a:cs typeface="Courier New"/>
                        </a:rPr>
                        <a:t>3.</a:t>
                      </a:r>
                      <a:r>
                        <a:rPr sz="2400" b="1" dirty="0">
                          <a:latin typeface="Courier New"/>
                          <a:cs typeface="Courier New"/>
                        </a:rPr>
                        <a:t>	</a:t>
                      </a:r>
                      <a:r>
                        <a:rPr sz="2000" b="1" spc="-25" dirty="0">
                          <a:solidFill>
                            <a:srgbClr val="7B7B7B"/>
                          </a:solidFill>
                          <a:latin typeface="Courier New"/>
                          <a:cs typeface="Courier New"/>
                        </a:rPr>
                        <a:t>int</a:t>
                      </a:r>
                      <a:endParaRPr sz="20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76200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2000" b="1" dirty="0">
                          <a:latin typeface="Courier New"/>
                          <a:cs typeface="Courier New"/>
                        </a:rPr>
                        <a:t>*d_a,</a:t>
                      </a:r>
                      <a:r>
                        <a:rPr sz="2000" b="1" spc="-2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000" b="1" dirty="0">
                          <a:latin typeface="Courier New"/>
                          <a:cs typeface="Courier New"/>
                        </a:rPr>
                        <a:t>*d_b,</a:t>
                      </a:r>
                      <a:r>
                        <a:rPr sz="2000" b="1" spc="-2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000" b="1" spc="-10" dirty="0">
                          <a:latin typeface="Courier New"/>
                          <a:cs typeface="Courier New"/>
                        </a:rPr>
                        <a:t>*d_c;</a:t>
                      </a:r>
                      <a:endParaRPr sz="2000">
                        <a:latin typeface="Courier New"/>
                        <a:cs typeface="Courier New"/>
                      </a:endParaRPr>
                    </a:p>
                  </a:txBody>
                  <a:tcPr marL="0" marR="0" marT="24765" marB="0"/>
                </a:tc>
                <a:tc>
                  <a:txBody>
                    <a:bodyPr/>
                    <a:lstStyle/>
                    <a:p>
                      <a:pPr marL="456565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2000" b="1" i="1" dirty="0">
                          <a:solidFill>
                            <a:srgbClr val="4471C4"/>
                          </a:solidFill>
                          <a:latin typeface="Courier New"/>
                          <a:cs typeface="Courier New"/>
                        </a:rPr>
                        <a:t>//</a:t>
                      </a:r>
                      <a:r>
                        <a:rPr sz="2000" b="1" i="1" spc="-10" dirty="0">
                          <a:solidFill>
                            <a:srgbClr val="4471C4"/>
                          </a:solidFill>
                          <a:latin typeface="Courier New"/>
                          <a:cs typeface="Courier New"/>
                        </a:rPr>
                        <a:t> device</a:t>
                      </a:r>
                      <a:endParaRPr sz="2000">
                        <a:latin typeface="Courier New"/>
                        <a:cs typeface="Courier New"/>
                      </a:endParaRPr>
                    </a:p>
                  </a:txBody>
                  <a:tcPr marL="0" marR="0" marT="24765" marB="0"/>
                </a:tc>
                <a:tc>
                  <a:txBody>
                    <a:bodyPr/>
                    <a:lstStyle/>
                    <a:p>
                      <a:pPr marL="76200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2000" b="1" i="1" dirty="0">
                          <a:solidFill>
                            <a:srgbClr val="4471C4"/>
                          </a:solidFill>
                          <a:latin typeface="Courier New"/>
                          <a:cs typeface="Courier New"/>
                        </a:rPr>
                        <a:t>copies</a:t>
                      </a:r>
                      <a:r>
                        <a:rPr sz="2000" b="1" i="1" spc="-30" dirty="0">
                          <a:solidFill>
                            <a:srgbClr val="4471C4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000" b="1" i="1" spc="-25" dirty="0">
                          <a:solidFill>
                            <a:srgbClr val="4471C4"/>
                          </a:solidFill>
                          <a:latin typeface="Courier New"/>
                          <a:cs typeface="Courier New"/>
                        </a:rPr>
                        <a:t>of</a:t>
                      </a:r>
                      <a:endParaRPr sz="2000">
                        <a:latin typeface="Courier New"/>
                        <a:cs typeface="Courier New"/>
                      </a:endParaRPr>
                    </a:p>
                  </a:txBody>
                  <a:tcPr marL="0" marR="0" marT="24765" marB="0"/>
                </a:tc>
                <a:tc>
                  <a:txBody>
                    <a:bodyPr/>
                    <a:lstStyle/>
                    <a:p>
                      <a:pPr marL="76200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2000" b="1" i="1" spc="-25" dirty="0">
                          <a:solidFill>
                            <a:srgbClr val="4471C4"/>
                          </a:solidFill>
                          <a:latin typeface="Courier New"/>
                          <a:cs typeface="Courier New"/>
                        </a:rPr>
                        <a:t>a,</a:t>
                      </a:r>
                      <a:endParaRPr sz="2000">
                        <a:latin typeface="Courier New"/>
                        <a:cs typeface="Courier New"/>
                      </a:endParaRPr>
                    </a:p>
                  </a:txBody>
                  <a:tcPr marL="0" marR="0" marT="24765" marB="0"/>
                </a:tc>
                <a:tc>
                  <a:txBody>
                    <a:bodyPr/>
                    <a:lstStyle/>
                    <a:p>
                      <a:pPr marL="76200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2000" b="1" i="1" spc="-25" dirty="0">
                          <a:solidFill>
                            <a:srgbClr val="4471C4"/>
                          </a:solidFill>
                          <a:latin typeface="Courier New"/>
                          <a:cs typeface="Courier New"/>
                        </a:rPr>
                        <a:t>b,</a:t>
                      </a:r>
                      <a:endParaRPr sz="2000">
                        <a:latin typeface="Courier New"/>
                        <a:cs typeface="Courier New"/>
                      </a:endParaRPr>
                    </a:p>
                  </a:txBody>
                  <a:tcPr marL="0" marR="0" marT="24765" marB="0"/>
                </a:tc>
                <a:tc>
                  <a:txBody>
                    <a:bodyPr/>
                    <a:lstStyle/>
                    <a:p>
                      <a:pPr marL="76200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2000" b="1" i="1" spc="-400" dirty="0">
                          <a:solidFill>
                            <a:srgbClr val="4471C4"/>
                          </a:solidFill>
                          <a:latin typeface="Courier New"/>
                          <a:cs typeface="Courier New"/>
                        </a:rPr>
                        <a:t>c</a:t>
                      </a:r>
                      <a:endParaRPr sz="2000">
                        <a:latin typeface="Courier New"/>
                        <a:cs typeface="Courier New"/>
                      </a:endParaRPr>
                    </a:p>
                  </a:txBody>
                  <a:tcPr marL="0" marR="0" marT="24765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7505">
                <a:tc>
                  <a:txBody>
                    <a:bodyPr/>
                    <a:lstStyle/>
                    <a:p>
                      <a:pPr marL="31750">
                        <a:lnSpc>
                          <a:spcPts val="2575"/>
                        </a:lnSpc>
                        <a:tabLst>
                          <a:tab pos="1783714" algn="l"/>
                        </a:tabLst>
                      </a:pPr>
                      <a:r>
                        <a:rPr sz="2400" b="1" spc="-25" dirty="0">
                          <a:latin typeface="Courier New"/>
                          <a:cs typeface="Courier New"/>
                        </a:rPr>
                        <a:t>4.</a:t>
                      </a:r>
                      <a:r>
                        <a:rPr sz="2400" b="1" dirty="0">
                          <a:latin typeface="Courier New"/>
                          <a:cs typeface="Courier New"/>
                        </a:rPr>
                        <a:t>	</a:t>
                      </a:r>
                      <a:r>
                        <a:rPr sz="2000" b="1" spc="-25" dirty="0">
                          <a:solidFill>
                            <a:srgbClr val="7B7B7B"/>
                          </a:solidFill>
                          <a:latin typeface="Courier New"/>
                          <a:cs typeface="Courier New"/>
                        </a:rPr>
                        <a:t>int</a:t>
                      </a:r>
                      <a:endParaRPr sz="20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76200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2000" b="1" dirty="0">
                          <a:latin typeface="Courier New"/>
                          <a:cs typeface="Courier New"/>
                        </a:rPr>
                        <a:t>size</a:t>
                      </a:r>
                      <a:r>
                        <a:rPr sz="2000" b="1" spc="-2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000" b="1" dirty="0">
                          <a:latin typeface="Courier New"/>
                          <a:cs typeface="Courier New"/>
                        </a:rPr>
                        <a:t>=</a:t>
                      </a:r>
                      <a:r>
                        <a:rPr sz="2000" b="1" spc="-1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000" b="1" spc="-10" dirty="0">
                          <a:solidFill>
                            <a:srgbClr val="7B7B7B"/>
                          </a:solidFill>
                          <a:latin typeface="Courier New"/>
                          <a:cs typeface="Courier New"/>
                        </a:rPr>
                        <a:t>sizeof(int</a:t>
                      </a:r>
                      <a:r>
                        <a:rPr sz="2000" b="1" spc="-10" dirty="0">
                          <a:latin typeface="Courier New"/>
                          <a:cs typeface="Courier New"/>
                        </a:rPr>
                        <a:t>);</a:t>
                      </a:r>
                      <a:endParaRPr sz="2000">
                        <a:latin typeface="Courier New"/>
                        <a:cs typeface="Courier New"/>
                      </a:endParaRPr>
                    </a:p>
                  </a:txBody>
                  <a:tcPr marL="0" marR="0" marT="1206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object 3"/>
          <p:cNvSpPr txBox="1"/>
          <p:nvPr/>
        </p:nvSpPr>
        <p:spPr>
          <a:xfrm>
            <a:off x="850493" y="2743657"/>
            <a:ext cx="391160" cy="762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25" dirty="0">
                <a:latin typeface="Courier New"/>
                <a:cs typeface="Courier New"/>
              </a:rPr>
              <a:t>5.</a:t>
            </a:r>
            <a:endParaRPr sz="24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2400" b="1" i="1" spc="-25" dirty="0">
                <a:latin typeface="Courier New"/>
                <a:cs typeface="Courier New"/>
              </a:rPr>
              <a:t>6.</a:t>
            </a:r>
            <a:endParaRPr sz="2400">
              <a:latin typeface="Courier New"/>
              <a:cs typeface="Courier Ne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603119" y="3164839"/>
            <a:ext cx="7036434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i="1" dirty="0">
                <a:solidFill>
                  <a:srgbClr val="4471C4"/>
                </a:solidFill>
                <a:latin typeface="Courier New"/>
                <a:cs typeface="Courier New"/>
              </a:rPr>
              <a:t>//</a:t>
            </a:r>
            <a:r>
              <a:rPr sz="2000" b="1" i="1" spc="-20" dirty="0">
                <a:solidFill>
                  <a:srgbClr val="4471C4"/>
                </a:solidFill>
                <a:latin typeface="Courier New"/>
                <a:cs typeface="Courier New"/>
              </a:rPr>
              <a:t> </a:t>
            </a:r>
            <a:r>
              <a:rPr sz="2000" b="1" i="1" dirty="0">
                <a:solidFill>
                  <a:srgbClr val="4471C4"/>
                </a:solidFill>
                <a:latin typeface="Courier New"/>
                <a:cs typeface="Courier New"/>
              </a:rPr>
              <a:t>Allocate</a:t>
            </a:r>
            <a:r>
              <a:rPr sz="2000" b="1" i="1" spc="-20" dirty="0">
                <a:solidFill>
                  <a:srgbClr val="4471C4"/>
                </a:solidFill>
                <a:latin typeface="Courier New"/>
                <a:cs typeface="Courier New"/>
              </a:rPr>
              <a:t> </a:t>
            </a:r>
            <a:r>
              <a:rPr sz="2000" b="1" i="1" dirty="0">
                <a:solidFill>
                  <a:srgbClr val="4471C4"/>
                </a:solidFill>
                <a:latin typeface="Courier New"/>
                <a:cs typeface="Courier New"/>
              </a:rPr>
              <a:t>space</a:t>
            </a:r>
            <a:r>
              <a:rPr sz="2000" b="1" i="1" spc="-20" dirty="0">
                <a:solidFill>
                  <a:srgbClr val="4471C4"/>
                </a:solidFill>
                <a:latin typeface="Courier New"/>
                <a:cs typeface="Courier New"/>
              </a:rPr>
              <a:t> </a:t>
            </a:r>
            <a:r>
              <a:rPr sz="2000" b="1" i="1" dirty="0">
                <a:solidFill>
                  <a:srgbClr val="4471C4"/>
                </a:solidFill>
                <a:latin typeface="Courier New"/>
                <a:cs typeface="Courier New"/>
              </a:rPr>
              <a:t>for</a:t>
            </a:r>
            <a:r>
              <a:rPr sz="2000" b="1" i="1" spc="-20" dirty="0">
                <a:solidFill>
                  <a:srgbClr val="4471C4"/>
                </a:solidFill>
                <a:latin typeface="Courier New"/>
                <a:cs typeface="Courier New"/>
              </a:rPr>
              <a:t> </a:t>
            </a:r>
            <a:r>
              <a:rPr sz="2000" b="1" i="1" dirty="0">
                <a:solidFill>
                  <a:srgbClr val="4471C4"/>
                </a:solidFill>
                <a:latin typeface="Courier New"/>
                <a:cs typeface="Courier New"/>
              </a:rPr>
              <a:t>device</a:t>
            </a:r>
            <a:r>
              <a:rPr sz="2000" b="1" i="1" spc="-20" dirty="0">
                <a:solidFill>
                  <a:srgbClr val="4471C4"/>
                </a:solidFill>
                <a:latin typeface="Courier New"/>
                <a:cs typeface="Courier New"/>
              </a:rPr>
              <a:t> </a:t>
            </a:r>
            <a:r>
              <a:rPr sz="2000" b="1" i="1" dirty="0">
                <a:solidFill>
                  <a:srgbClr val="4471C4"/>
                </a:solidFill>
                <a:latin typeface="Courier New"/>
                <a:cs typeface="Courier New"/>
              </a:rPr>
              <a:t>copies</a:t>
            </a:r>
            <a:r>
              <a:rPr sz="2000" b="1" i="1" spc="-20" dirty="0">
                <a:solidFill>
                  <a:srgbClr val="4471C4"/>
                </a:solidFill>
                <a:latin typeface="Courier New"/>
                <a:cs typeface="Courier New"/>
              </a:rPr>
              <a:t> </a:t>
            </a:r>
            <a:r>
              <a:rPr sz="2000" b="1" i="1" dirty="0">
                <a:solidFill>
                  <a:srgbClr val="4471C4"/>
                </a:solidFill>
                <a:latin typeface="Courier New"/>
                <a:cs typeface="Courier New"/>
              </a:rPr>
              <a:t>of</a:t>
            </a:r>
            <a:r>
              <a:rPr sz="2000" b="1" i="1" spc="-20" dirty="0">
                <a:solidFill>
                  <a:srgbClr val="4471C4"/>
                </a:solidFill>
                <a:latin typeface="Courier New"/>
                <a:cs typeface="Courier New"/>
              </a:rPr>
              <a:t> </a:t>
            </a:r>
            <a:r>
              <a:rPr sz="2000" b="1" i="1" dirty="0">
                <a:solidFill>
                  <a:srgbClr val="4471C4"/>
                </a:solidFill>
                <a:latin typeface="Courier New"/>
                <a:cs typeface="Courier New"/>
              </a:rPr>
              <a:t>a,</a:t>
            </a:r>
            <a:r>
              <a:rPr sz="2000" b="1" i="1" spc="-20" dirty="0">
                <a:solidFill>
                  <a:srgbClr val="4471C4"/>
                </a:solidFill>
                <a:latin typeface="Courier New"/>
                <a:cs typeface="Courier New"/>
              </a:rPr>
              <a:t> </a:t>
            </a:r>
            <a:r>
              <a:rPr sz="2000" b="1" i="1" dirty="0">
                <a:solidFill>
                  <a:srgbClr val="4471C4"/>
                </a:solidFill>
                <a:latin typeface="Courier New"/>
                <a:cs typeface="Courier New"/>
              </a:rPr>
              <a:t>b,</a:t>
            </a:r>
            <a:r>
              <a:rPr sz="2000" b="1" i="1" spc="-20" dirty="0">
                <a:solidFill>
                  <a:srgbClr val="4471C4"/>
                </a:solidFill>
                <a:latin typeface="Courier New"/>
                <a:cs typeface="Courier New"/>
              </a:rPr>
              <a:t> </a:t>
            </a:r>
            <a:r>
              <a:rPr sz="2000" b="1" i="1" spc="-50" dirty="0">
                <a:solidFill>
                  <a:srgbClr val="4471C4"/>
                </a:solidFill>
                <a:latin typeface="Courier New"/>
                <a:cs typeface="Courier New"/>
              </a:rPr>
              <a:t>c</a:t>
            </a:r>
            <a:endParaRPr sz="2000">
              <a:latin typeface="Courier New"/>
              <a:cs typeface="Courier New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831443" y="3548627"/>
          <a:ext cx="6693534" cy="10864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298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22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23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58140">
                <a:tc>
                  <a:txBody>
                    <a:bodyPr/>
                    <a:lstStyle/>
                    <a:p>
                      <a:pPr marL="31750">
                        <a:lnSpc>
                          <a:spcPts val="2480"/>
                        </a:lnSpc>
                        <a:tabLst>
                          <a:tab pos="1783714" algn="l"/>
                        </a:tabLst>
                      </a:pPr>
                      <a:r>
                        <a:rPr sz="2400" b="1" spc="-25" dirty="0">
                          <a:latin typeface="Courier New"/>
                          <a:cs typeface="Courier New"/>
                        </a:rPr>
                        <a:t>7.</a:t>
                      </a:r>
                      <a:r>
                        <a:rPr sz="2400" b="1" dirty="0">
                          <a:latin typeface="Courier New"/>
                          <a:cs typeface="Courier New"/>
                        </a:rPr>
                        <a:t>	</a:t>
                      </a:r>
                      <a:r>
                        <a:rPr sz="2000" b="1" spc="-10" dirty="0">
                          <a:latin typeface="Courier New"/>
                          <a:cs typeface="Courier New"/>
                        </a:rPr>
                        <a:t>cudaMalloc((</a:t>
                      </a:r>
                      <a:r>
                        <a:rPr sz="2000" b="1" spc="-10" dirty="0">
                          <a:solidFill>
                            <a:srgbClr val="7B7B7B"/>
                          </a:solidFill>
                          <a:latin typeface="Courier New"/>
                          <a:cs typeface="Courier New"/>
                        </a:rPr>
                        <a:t>void</a:t>
                      </a:r>
                      <a:endParaRPr sz="20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</a:pPr>
                      <a:r>
                        <a:rPr sz="2000" b="1" spc="-10" dirty="0">
                          <a:latin typeface="Courier New"/>
                          <a:cs typeface="Courier New"/>
                        </a:rPr>
                        <a:t>**)&amp;d_a,</a:t>
                      </a:r>
                      <a:endParaRPr sz="20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2400"/>
                        </a:lnSpc>
                      </a:pPr>
                      <a:r>
                        <a:rPr sz="2000" b="1" spc="-10" dirty="0">
                          <a:latin typeface="Courier New"/>
                          <a:cs typeface="Courier New"/>
                        </a:rPr>
                        <a:t>size);</a:t>
                      </a:r>
                      <a:endParaRPr sz="20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1750">
                        <a:lnSpc>
                          <a:spcPts val="2585"/>
                        </a:lnSpc>
                        <a:tabLst>
                          <a:tab pos="1783714" algn="l"/>
                        </a:tabLst>
                      </a:pPr>
                      <a:r>
                        <a:rPr sz="2400" b="1" spc="-25" dirty="0">
                          <a:latin typeface="Courier New"/>
                          <a:cs typeface="Courier New"/>
                        </a:rPr>
                        <a:t>8.</a:t>
                      </a:r>
                      <a:r>
                        <a:rPr sz="2400" b="1" dirty="0">
                          <a:latin typeface="Courier New"/>
                          <a:cs typeface="Courier New"/>
                        </a:rPr>
                        <a:t>	</a:t>
                      </a:r>
                      <a:r>
                        <a:rPr sz="2000" b="1" spc="-10" dirty="0">
                          <a:latin typeface="Courier New"/>
                          <a:cs typeface="Courier New"/>
                        </a:rPr>
                        <a:t>cudaMalloc((</a:t>
                      </a:r>
                      <a:r>
                        <a:rPr sz="2000" b="1" spc="-10" dirty="0">
                          <a:solidFill>
                            <a:srgbClr val="7B7B7B"/>
                          </a:solidFill>
                          <a:latin typeface="Courier New"/>
                          <a:cs typeface="Courier New"/>
                        </a:rPr>
                        <a:t>void</a:t>
                      </a:r>
                      <a:endParaRPr sz="20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2000" b="1" spc="-10" dirty="0">
                          <a:latin typeface="Courier New"/>
                          <a:cs typeface="Courier New"/>
                        </a:rPr>
                        <a:t>**)&amp;d_b,</a:t>
                      </a:r>
                      <a:endParaRPr sz="2000">
                        <a:latin typeface="Courier New"/>
                        <a:cs typeface="Courier New"/>
                      </a:endParaRPr>
                    </a:p>
                  </a:txBody>
                  <a:tcPr marL="0" marR="0" marT="1270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2000" b="1" spc="-10" dirty="0">
                          <a:latin typeface="Courier New"/>
                          <a:cs typeface="Courier New"/>
                        </a:rPr>
                        <a:t>size);</a:t>
                      </a:r>
                      <a:endParaRPr sz="2000">
                        <a:latin typeface="Courier New"/>
                        <a:cs typeface="Courier New"/>
                      </a:endParaRPr>
                    </a:p>
                  </a:txBody>
                  <a:tcPr marL="0" marR="0" marT="1270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7505">
                <a:tc>
                  <a:txBody>
                    <a:bodyPr/>
                    <a:lstStyle/>
                    <a:p>
                      <a:pPr marL="31750">
                        <a:lnSpc>
                          <a:spcPts val="2580"/>
                        </a:lnSpc>
                        <a:tabLst>
                          <a:tab pos="1783714" algn="l"/>
                        </a:tabLst>
                      </a:pPr>
                      <a:r>
                        <a:rPr sz="2400" b="1" spc="-25" dirty="0">
                          <a:latin typeface="Courier New"/>
                          <a:cs typeface="Courier New"/>
                        </a:rPr>
                        <a:t>9.</a:t>
                      </a:r>
                      <a:r>
                        <a:rPr sz="2400" b="1" dirty="0">
                          <a:latin typeface="Courier New"/>
                          <a:cs typeface="Courier New"/>
                        </a:rPr>
                        <a:t>	</a:t>
                      </a:r>
                      <a:r>
                        <a:rPr sz="2000" b="1" spc="-10" dirty="0">
                          <a:latin typeface="Courier New"/>
                          <a:cs typeface="Courier New"/>
                        </a:rPr>
                        <a:t>cudaMalloc((</a:t>
                      </a:r>
                      <a:r>
                        <a:rPr sz="2000" b="1" spc="-10" dirty="0">
                          <a:solidFill>
                            <a:srgbClr val="7B7B7B"/>
                          </a:solidFill>
                          <a:latin typeface="Courier New"/>
                          <a:cs typeface="Courier New"/>
                        </a:rPr>
                        <a:t>void</a:t>
                      </a:r>
                      <a:endParaRPr sz="20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2000" b="1" spc="-10" dirty="0">
                          <a:latin typeface="Courier New"/>
                          <a:cs typeface="Courier New"/>
                        </a:rPr>
                        <a:t>**)&amp;d_c,</a:t>
                      </a:r>
                      <a:endParaRPr sz="2000">
                        <a:latin typeface="Courier New"/>
                        <a:cs typeface="Courier New"/>
                      </a:endParaRPr>
                    </a:p>
                  </a:txBody>
                  <a:tcPr marL="0" marR="0" marT="12065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2000" b="1" spc="-10" dirty="0">
                          <a:latin typeface="Courier New"/>
                          <a:cs typeface="Courier New"/>
                        </a:rPr>
                        <a:t>size);</a:t>
                      </a:r>
                      <a:endParaRPr sz="2000">
                        <a:latin typeface="Courier New"/>
                        <a:cs typeface="Courier New"/>
                      </a:endParaRPr>
                    </a:p>
                  </a:txBody>
                  <a:tcPr marL="0" marR="0" marT="12065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" name="object 6"/>
          <p:cNvSpPr txBox="1"/>
          <p:nvPr/>
        </p:nvSpPr>
        <p:spPr>
          <a:xfrm>
            <a:off x="850493" y="4969509"/>
            <a:ext cx="574040" cy="11322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i="1" spc="-25" dirty="0">
                <a:latin typeface="Courier New"/>
                <a:cs typeface="Courier New"/>
              </a:rPr>
              <a:t>10.</a:t>
            </a:r>
            <a:endParaRPr sz="24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2400" b="1" spc="-25" dirty="0">
                <a:latin typeface="Courier New"/>
                <a:cs typeface="Courier New"/>
              </a:rPr>
              <a:t>11.</a:t>
            </a:r>
            <a:endParaRPr sz="24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2400" b="1" spc="-25" dirty="0">
                <a:latin typeface="Courier New"/>
                <a:cs typeface="Courier New"/>
              </a:rPr>
              <a:t>12.</a:t>
            </a:r>
            <a:endParaRPr sz="240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603119" y="4954828"/>
            <a:ext cx="3225800" cy="1136650"/>
          </a:xfrm>
          <a:prstGeom prst="rect">
            <a:avLst/>
          </a:prstGeom>
        </p:spPr>
        <p:txBody>
          <a:bodyPr vert="horz" wrap="square" lIns="0" tIns="781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15"/>
              </a:spcBef>
            </a:pPr>
            <a:r>
              <a:rPr sz="2000" b="1" i="1" dirty="0">
                <a:solidFill>
                  <a:srgbClr val="4471C4"/>
                </a:solidFill>
                <a:latin typeface="Courier New"/>
                <a:cs typeface="Courier New"/>
              </a:rPr>
              <a:t>//</a:t>
            </a:r>
            <a:r>
              <a:rPr sz="2000" b="1" i="1" spc="-30" dirty="0">
                <a:solidFill>
                  <a:srgbClr val="4471C4"/>
                </a:solidFill>
                <a:latin typeface="Courier New"/>
                <a:cs typeface="Courier New"/>
              </a:rPr>
              <a:t> </a:t>
            </a:r>
            <a:r>
              <a:rPr sz="2000" b="1" i="1" dirty="0">
                <a:solidFill>
                  <a:srgbClr val="4471C4"/>
                </a:solidFill>
                <a:latin typeface="Courier New"/>
                <a:cs typeface="Courier New"/>
              </a:rPr>
              <a:t>Setup</a:t>
            </a:r>
            <a:r>
              <a:rPr sz="2000" b="1" i="1" spc="-20" dirty="0">
                <a:solidFill>
                  <a:srgbClr val="4471C4"/>
                </a:solidFill>
                <a:latin typeface="Courier New"/>
                <a:cs typeface="Courier New"/>
              </a:rPr>
              <a:t> </a:t>
            </a:r>
            <a:r>
              <a:rPr sz="2000" b="1" i="1" dirty="0">
                <a:solidFill>
                  <a:srgbClr val="4471C4"/>
                </a:solidFill>
                <a:latin typeface="Courier New"/>
                <a:cs typeface="Courier New"/>
              </a:rPr>
              <a:t>input</a:t>
            </a:r>
            <a:r>
              <a:rPr sz="2000" b="1" i="1" spc="-20" dirty="0">
                <a:solidFill>
                  <a:srgbClr val="4471C4"/>
                </a:solidFill>
                <a:latin typeface="Courier New"/>
                <a:cs typeface="Courier New"/>
              </a:rPr>
              <a:t> </a:t>
            </a:r>
            <a:r>
              <a:rPr sz="2000" b="1" i="1" spc="-10" dirty="0">
                <a:solidFill>
                  <a:srgbClr val="4471C4"/>
                </a:solidFill>
                <a:latin typeface="Courier New"/>
                <a:cs typeface="Courier New"/>
              </a:rPr>
              <a:t>values</a:t>
            </a:r>
            <a:endParaRPr sz="20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sz="2000" b="1" dirty="0">
                <a:latin typeface="Courier New"/>
                <a:cs typeface="Courier New"/>
              </a:rPr>
              <a:t>a</a:t>
            </a:r>
            <a:r>
              <a:rPr sz="2000" b="1" spc="-5" dirty="0">
                <a:latin typeface="Courier New"/>
                <a:cs typeface="Courier New"/>
              </a:rPr>
              <a:t> </a:t>
            </a:r>
            <a:r>
              <a:rPr sz="2000" b="1" dirty="0">
                <a:latin typeface="Courier New"/>
                <a:cs typeface="Courier New"/>
              </a:rPr>
              <a:t>=</a:t>
            </a:r>
            <a:r>
              <a:rPr sz="2000" b="1" spc="-5" dirty="0">
                <a:latin typeface="Courier New"/>
                <a:cs typeface="Courier New"/>
              </a:rPr>
              <a:t> </a:t>
            </a:r>
            <a:r>
              <a:rPr sz="2000" b="1" spc="-25" dirty="0">
                <a:latin typeface="Courier New"/>
                <a:cs typeface="Courier New"/>
              </a:rPr>
              <a:t>2;</a:t>
            </a:r>
            <a:endParaRPr sz="20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sz="2000" b="1" dirty="0">
                <a:latin typeface="Courier New"/>
                <a:cs typeface="Courier New"/>
              </a:rPr>
              <a:t>b</a:t>
            </a:r>
            <a:r>
              <a:rPr sz="2000" b="1" spc="-5" dirty="0">
                <a:latin typeface="Courier New"/>
                <a:cs typeface="Courier New"/>
              </a:rPr>
              <a:t> </a:t>
            </a:r>
            <a:r>
              <a:rPr sz="2000" b="1" dirty="0">
                <a:latin typeface="Courier New"/>
                <a:cs typeface="Courier New"/>
              </a:rPr>
              <a:t>=</a:t>
            </a:r>
            <a:r>
              <a:rPr sz="2000" b="1" spc="-5" dirty="0">
                <a:latin typeface="Courier New"/>
                <a:cs typeface="Courier New"/>
              </a:rPr>
              <a:t> </a:t>
            </a:r>
            <a:r>
              <a:rPr sz="2000" b="1" spc="-25" dirty="0">
                <a:latin typeface="Courier New"/>
                <a:cs typeface="Courier New"/>
              </a:rPr>
              <a:t>7;</a:t>
            </a:r>
            <a:endParaRPr sz="2000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Addition</a:t>
            </a:r>
            <a:r>
              <a:rPr spc="-50" dirty="0"/>
              <a:t> </a:t>
            </a:r>
            <a:r>
              <a:rPr dirty="0"/>
              <a:t>on</a:t>
            </a:r>
            <a:r>
              <a:rPr spc="-50" dirty="0"/>
              <a:t> </a:t>
            </a:r>
            <a:r>
              <a:rPr dirty="0"/>
              <a:t>the</a:t>
            </a:r>
            <a:r>
              <a:rPr spc="-50" dirty="0"/>
              <a:t> </a:t>
            </a:r>
            <a:r>
              <a:rPr dirty="0"/>
              <a:t>Device:</a:t>
            </a:r>
            <a:r>
              <a:rPr spc="-50" dirty="0"/>
              <a:t> </a:t>
            </a:r>
            <a:r>
              <a:rPr sz="2800" spc="-10" dirty="0">
                <a:latin typeface="Courier New"/>
                <a:cs typeface="Courier New"/>
              </a:rPr>
              <a:t>main()</a:t>
            </a:r>
            <a:endParaRPr sz="28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50493" y="1232991"/>
            <a:ext cx="574040" cy="7258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755"/>
              </a:lnSpc>
              <a:spcBef>
                <a:spcPts val="100"/>
              </a:spcBef>
            </a:pPr>
            <a:r>
              <a:rPr sz="2400" b="1" spc="-25" dirty="0">
                <a:latin typeface="Courier New"/>
                <a:cs typeface="Courier New"/>
              </a:rPr>
              <a:t>13.</a:t>
            </a:r>
            <a:endParaRPr sz="2400">
              <a:latin typeface="Courier New"/>
              <a:cs typeface="Courier New"/>
            </a:endParaRPr>
          </a:p>
          <a:p>
            <a:pPr marL="12700">
              <a:lnSpc>
                <a:spcPts val="2755"/>
              </a:lnSpc>
            </a:pPr>
            <a:r>
              <a:rPr sz="2400" b="1" spc="-25" dirty="0">
                <a:latin typeface="Courier New"/>
                <a:cs typeface="Courier New"/>
              </a:rPr>
              <a:t>14.</a:t>
            </a:r>
            <a:endParaRPr sz="2400">
              <a:latin typeface="Courier New"/>
              <a:cs typeface="Courier New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03119" y="1246892"/>
            <a:ext cx="6535420" cy="694055"/>
          </a:xfrm>
          <a:prstGeom prst="rect">
            <a:avLst/>
          </a:prstGeom>
        </p:spPr>
        <p:txBody>
          <a:bodyPr vert="horz" wrap="square" lIns="0" tIns="876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90"/>
              </a:spcBef>
            </a:pPr>
            <a:r>
              <a:rPr sz="1700" b="1" i="1" dirty="0">
                <a:solidFill>
                  <a:srgbClr val="4471C4"/>
                </a:solidFill>
                <a:latin typeface="Courier New"/>
                <a:cs typeface="Courier New"/>
              </a:rPr>
              <a:t>//</a:t>
            </a:r>
            <a:r>
              <a:rPr sz="1700" b="1" i="1" spc="-45" dirty="0">
                <a:solidFill>
                  <a:srgbClr val="4471C4"/>
                </a:solidFill>
                <a:latin typeface="Courier New"/>
                <a:cs typeface="Courier New"/>
              </a:rPr>
              <a:t> </a:t>
            </a:r>
            <a:r>
              <a:rPr sz="1700" b="1" i="1" dirty="0">
                <a:solidFill>
                  <a:srgbClr val="4471C4"/>
                </a:solidFill>
                <a:latin typeface="Courier New"/>
                <a:cs typeface="Courier New"/>
              </a:rPr>
              <a:t>Copy</a:t>
            </a:r>
            <a:r>
              <a:rPr sz="1700" b="1" i="1" spc="-45" dirty="0">
                <a:solidFill>
                  <a:srgbClr val="4471C4"/>
                </a:solidFill>
                <a:latin typeface="Courier New"/>
                <a:cs typeface="Courier New"/>
              </a:rPr>
              <a:t> </a:t>
            </a:r>
            <a:r>
              <a:rPr sz="1700" b="1" i="1" dirty="0">
                <a:solidFill>
                  <a:srgbClr val="4471C4"/>
                </a:solidFill>
                <a:latin typeface="Courier New"/>
                <a:cs typeface="Courier New"/>
              </a:rPr>
              <a:t>inputs</a:t>
            </a:r>
            <a:r>
              <a:rPr sz="1700" b="1" i="1" spc="-35" dirty="0">
                <a:solidFill>
                  <a:srgbClr val="4471C4"/>
                </a:solidFill>
                <a:latin typeface="Courier New"/>
                <a:cs typeface="Courier New"/>
              </a:rPr>
              <a:t> </a:t>
            </a:r>
            <a:r>
              <a:rPr sz="1700" b="1" i="1" dirty="0">
                <a:solidFill>
                  <a:srgbClr val="4471C4"/>
                </a:solidFill>
                <a:latin typeface="Courier New"/>
                <a:cs typeface="Courier New"/>
              </a:rPr>
              <a:t>to</a:t>
            </a:r>
            <a:r>
              <a:rPr sz="1700" b="1" i="1" spc="-35" dirty="0">
                <a:solidFill>
                  <a:srgbClr val="4471C4"/>
                </a:solidFill>
                <a:latin typeface="Courier New"/>
                <a:cs typeface="Courier New"/>
              </a:rPr>
              <a:t> </a:t>
            </a:r>
            <a:r>
              <a:rPr sz="1700" b="1" i="1" spc="-10" dirty="0">
                <a:solidFill>
                  <a:srgbClr val="4471C4"/>
                </a:solidFill>
                <a:latin typeface="Courier New"/>
                <a:cs typeface="Courier New"/>
              </a:rPr>
              <a:t>device</a:t>
            </a:r>
            <a:endParaRPr sz="17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590"/>
              </a:spcBef>
            </a:pPr>
            <a:r>
              <a:rPr sz="1700" b="1" dirty="0">
                <a:latin typeface="Courier New"/>
                <a:cs typeface="Courier New"/>
              </a:rPr>
              <a:t>cudaMemcpy(d_a,</a:t>
            </a:r>
            <a:r>
              <a:rPr sz="1700" b="1" spc="-90" dirty="0">
                <a:latin typeface="Courier New"/>
                <a:cs typeface="Courier New"/>
              </a:rPr>
              <a:t> </a:t>
            </a:r>
            <a:r>
              <a:rPr sz="1700" b="1" dirty="0">
                <a:latin typeface="Courier New"/>
                <a:cs typeface="Courier New"/>
              </a:rPr>
              <a:t>&amp;a,</a:t>
            </a:r>
            <a:r>
              <a:rPr sz="1700" b="1" spc="-85" dirty="0">
                <a:latin typeface="Courier New"/>
                <a:cs typeface="Courier New"/>
              </a:rPr>
              <a:t> </a:t>
            </a:r>
            <a:r>
              <a:rPr sz="1700" b="1" dirty="0">
                <a:latin typeface="Courier New"/>
                <a:cs typeface="Courier New"/>
              </a:rPr>
              <a:t>size,</a:t>
            </a:r>
            <a:r>
              <a:rPr sz="1700" b="1" spc="-80" dirty="0">
                <a:latin typeface="Courier New"/>
                <a:cs typeface="Courier New"/>
              </a:rPr>
              <a:t> </a:t>
            </a:r>
            <a:r>
              <a:rPr sz="1700" b="1" spc="-10" dirty="0">
                <a:latin typeface="Courier New"/>
                <a:cs typeface="Courier New"/>
              </a:rPr>
              <a:t>cudaMemcpyHostToDevice);</a:t>
            </a:r>
            <a:endParaRPr sz="1700">
              <a:latin typeface="Courier New"/>
              <a:cs typeface="Courier Ne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50493" y="1901190"/>
            <a:ext cx="5740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25" dirty="0">
                <a:latin typeface="Courier New"/>
                <a:cs typeface="Courier New"/>
              </a:rPr>
              <a:t>15.</a:t>
            </a:r>
            <a:endParaRPr sz="240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603119" y="1989582"/>
            <a:ext cx="6535420" cy="2851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700" b="1" dirty="0">
                <a:latin typeface="Courier New"/>
                <a:cs typeface="Courier New"/>
              </a:rPr>
              <a:t>cudaMemcpy(d_b,</a:t>
            </a:r>
            <a:r>
              <a:rPr sz="1700" b="1" spc="-90" dirty="0">
                <a:latin typeface="Courier New"/>
                <a:cs typeface="Courier New"/>
              </a:rPr>
              <a:t> </a:t>
            </a:r>
            <a:r>
              <a:rPr sz="1700" b="1" dirty="0">
                <a:latin typeface="Courier New"/>
                <a:cs typeface="Courier New"/>
              </a:rPr>
              <a:t>&amp;b,</a:t>
            </a:r>
            <a:r>
              <a:rPr sz="1700" b="1" spc="-85" dirty="0">
                <a:latin typeface="Courier New"/>
                <a:cs typeface="Courier New"/>
              </a:rPr>
              <a:t> </a:t>
            </a:r>
            <a:r>
              <a:rPr sz="1700" b="1" dirty="0">
                <a:latin typeface="Courier New"/>
                <a:cs typeface="Courier New"/>
              </a:rPr>
              <a:t>size,</a:t>
            </a:r>
            <a:r>
              <a:rPr sz="1700" b="1" spc="-80" dirty="0">
                <a:latin typeface="Courier New"/>
                <a:cs typeface="Courier New"/>
              </a:rPr>
              <a:t> </a:t>
            </a:r>
            <a:r>
              <a:rPr sz="1700" b="1" spc="-10" dirty="0">
                <a:latin typeface="Courier New"/>
                <a:cs typeface="Courier New"/>
              </a:rPr>
              <a:t>cudaMemcpyHostToDevice);</a:t>
            </a:r>
            <a:endParaRPr sz="170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50493" y="2569921"/>
            <a:ext cx="574040" cy="7258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755"/>
              </a:lnSpc>
              <a:spcBef>
                <a:spcPts val="100"/>
              </a:spcBef>
            </a:pPr>
            <a:r>
              <a:rPr sz="2400" b="1" i="1" spc="-25" dirty="0">
                <a:latin typeface="Courier New"/>
                <a:cs typeface="Courier New"/>
              </a:rPr>
              <a:t>16.</a:t>
            </a:r>
            <a:endParaRPr sz="2400">
              <a:latin typeface="Courier New"/>
              <a:cs typeface="Courier New"/>
            </a:endParaRPr>
          </a:p>
          <a:p>
            <a:pPr marL="12700">
              <a:lnSpc>
                <a:spcPts val="2755"/>
              </a:lnSpc>
            </a:pPr>
            <a:r>
              <a:rPr sz="2400" b="1" spc="-25" dirty="0">
                <a:latin typeface="Courier New"/>
                <a:cs typeface="Courier New"/>
              </a:rPr>
              <a:t>17.</a:t>
            </a:r>
            <a:endParaRPr sz="240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603119" y="2584297"/>
            <a:ext cx="3799204" cy="693420"/>
          </a:xfrm>
          <a:prstGeom prst="rect">
            <a:avLst/>
          </a:prstGeom>
        </p:spPr>
        <p:txBody>
          <a:bodyPr vert="horz" wrap="square" lIns="0" tIns="876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90"/>
              </a:spcBef>
            </a:pPr>
            <a:r>
              <a:rPr sz="1700" b="1" i="1" dirty="0">
                <a:solidFill>
                  <a:srgbClr val="4471C4"/>
                </a:solidFill>
                <a:latin typeface="Courier New"/>
                <a:cs typeface="Courier New"/>
              </a:rPr>
              <a:t>//</a:t>
            </a:r>
            <a:r>
              <a:rPr sz="1700" b="1" i="1" spc="-50" dirty="0">
                <a:solidFill>
                  <a:srgbClr val="4471C4"/>
                </a:solidFill>
                <a:latin typeface="Courier New"/>
                <a:cs typeface="Courier New"/>
              </a:rPr>
              <a:t> </a:t>
            </a:r>
            <a:r>
              <a:rPr sz="1700" b="1" i="1" dirty="0">
                <a:solidFill>
                  <a:srgbClr val="4471C4"/>
                </a:solidFill>
                <a:latin typeface="Courier New"/>
                <a:cs typeface="Courier New"/>
              </a:rPr>
              <a:t>Launch</a:t>
            </a:r>
            <a:r>
              <a:rPr sz="1700" b="1" i="1" spc="-50" dirty="0">
                <a:solidFill>
                  <a:srgbClr val="4471C4"/>
                </a:solidFill>
                <a:latin typeface="Courier New"/>
                <a:cs typeface="Courier New"/>
              </a:rPr>
              <a:t> </a:t>
            </a:r>
            <a:r>
              <a:rPr sz="1700" b="1" i="1" dirty="0">
                <a:solidFill>
                  <a:srgbClr val="4471C4"/>
                </a:solidFill>
                <a:latin typeface="Courier New"/>
                <a:cs typeface="Courier New"/>
              </a:rPr>
              <a:t>add()</a:t>
            </a:r>
            <a:r>
              <a:rPr sz="1700" b="1" i="1" spc="-45" dirty="0">
                <a:solidFill>
                  <a:srgbClr val="4471C4"/>
                </a:solidFill>
                <a:latin typeface="Courier New"/>
                <a:cs typeface="Courier New"/>
              </a:rPr>
              <a:t> </a:t>
            </a:r>
            <a:r>
              <a:rPr sz="1700" b="1" i="1" dirty="0">
                <a:solidFill>
                  <a:srgbClr val="4471C4"/>
                </a:solidFill>
                <a:latin typeface="Courier New"/>
                <a:cs typeface="Courier New"/>
              </a:rPr>
              <a:t>kernel</a:t>
            </a:r>
            <a:r>
              <a:rPr sz="1700" b="1" i="1" spc="-45" dirty="0">
                <a:solidFill>
                  <a:srgbClr val="4471C4"/>
                </a:solidFill>
                <a:latin typeface="Courier New"/>
                <a:cs typeface="Courier New"/>
              </a:rPr>
              <a:t> </a:t>
            </a:r>
            <a:r>
              <a:rPr sz="1700" b="1" i="1" dirty="0">
                <a:solidFill>
                  <a:srgbClr val="4471C4"/>
                </a:solidFill>
                <a:latin typeface="Courier New"/>
                <a:cs typeface="Courier New"/>
              </a:rPr>
              <a:t>on</a:t>
            </a:r>
            <a:r>
              <a:rPr sz="1700" b="1" i="1" spc="-50" dirty="0">
                <a:solidFill>
                  <a:srgbClr val="4471C4"/>
                </a:solidFill>
                <a:latin typeface="Courier New"/>
                <a:cs typeface="Courier New"/>
              </a:rPr>
              <a:t> </a:t>
            </a:r>
            <a:r>
              <a:rPr sz="1700" b="1" i="1" spc="-25" dirty="0">
                <a:solidFill>
                  <a:srgbClr val="4471C4"/>
                </a:solidFill>
                <a:latin typeface="Courier New"/>
                <a:cs typeface="Courier New"/>
              </a:rPr>
              <a:t>GPU</a:t>
            </a:r>
            <a:endParaRPr sz="17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590"/>
              </a:spcBef>
            </a:pPr>
            <a:r>
              <a:rPr sz="1700" b="1" dirty="0">
                <a:latin typeface="Courier New"/>
                <a:cs typeface="Courier New"/>
              </a:rPr>
              <a:t>add&lt;&lt;&lt;1,1&gt;&gt;&gt;(d_a,</a:t>
            </a:r>
            <a:r>
              <a:rPr sz="1700" b="1" spc="-120" dirty="0">
                <a:latin typeface="Courier New"/>
                <a:cs typeface="Courier New"/>
              </a:rPr>
              <a:t> </a:t>
            </a:r>
            <a:r>
              <a:rPr sz="1700" b="1" dirty="0">
                <a:latin typeface="Courier New"/>
                <a:cs typeface="Courier New"/>
              </a:rPr>
              <a:t>d_b,</a:t>
            </a:r>
            <a:r>
              <a:rPr sz="1700" b="1" spc="-114" dirty="0">
                <a:latin typeface="Courier New"/>
                <a:cs typeface="Courier New"/>
              </a:rPr>
              <a:t> </a:t>
            </a:r>
            <a:r>
              <a:rPr sz="1700" b="1" spc="-10" dirty="0">
                <a:latin typeface="Courier New"/>
                <a:cs typeface="Courier New"/>
              </a:rPr>
              <a:t>d_c);</a:t>
            </a:r>
            <a:endParaRPr sz="1700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50493" y="3573271"/>
            <a:ext cx="574040" cy="7251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755"/>
              </a:lnSpc>
              <a:spcBef>
                <a:spcPts val="100"/>
              </a:spcBef>
            </a:pPr>
            <a:r>
              <a:rPr sz="2400" b="1" i="1" spc="-25" dirty="0">
                <a:latin typeface="Courier New"/>
                <a:cs typeface="Courier New"/>
              </a:rPr>
              <a:t>18.</a:t>
            </a:r>
            <a:endParaRPr sz="2400">
              <a:latin typeface="Courier New"/>
              <a:cs typeface="Courier New"/>
            </a:endParaRPr>
          </a:p>
          <a:p>
            <a:pPr marL="12700">
              <a:lnSpc>
                <a:spcPts val="2755"/>
              </a:lnSpc>
            </a:pPr>
            <a:r>
              <a:rPr sz="2400" b="1" spc="-25" dirty="0">
                <a:latin typeface="Courier New"/>
                <a:cs typeface="Courier New"/>
              </a:rPr>
              <a:t>19.</a:t>
            </a:r>
            <a:endParaRPr sz="2400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603119" y="3587597"/>
            <a:ext cx="6535420" cy="693420"/>
          </a:xfrm>
          <a:prstGeom prst="rect">
            <a:avLst/>
          </a:prstGeom>
        </p:spPr>
        <p:txBody>
          <a:bodyPr vert="horz" wrap="square" lIns="0" tIns="869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85"/>
              </a:spcBef>
            </a:pPr>
            <a:r>
              <a:rPr sz="1700" b="1" i="1" dirty="0">
                <a:solidFill>
                  <a:srgbClr val="4471C4"/>
                </a:solidFill>
                <a:latin typeface="Courier New"/>
                <a:cs typeface="Courier New"/>
              </a:rPr>
              <a:t>//</a:t>
            </a:r>
            <a:r>
              <a:rPr sz="1700" b="1" i="1" spc="-45" dirty="0">
                <a:solidFill>
                  <a:srgbClr val="4471C4"/>
                </a:solidFill>
                <a:latin typeface="Courier New"/>
                <a:cs typeface="Courier New"/>
              </a:rPr>
              <a:t> </a:t>
            </a:r>
            <a:r>
              <a:rPr sz="1700" b="1" i="1" dirty="0">
                <a:solidFill>
                  <a:srgbClr val="4471C4"/>
                </a:solidFill>
                <a:latin typeface="Courier New"/>
                <a:cs typeface="Courier New"/>
              </a:rPr>
              <a:t>Copy</a:t>
            </a:r>
            <a:r>
              <a:rPr sz="1700" b="1" i="1" spc="-35" dirty="0">
                <a:solidFill>
                  <a:srgbClr val="4471C4"/>
                </a:solidFill>
                <a:latin typeface="Courier New"/>
                <a:cs typeface="Courier New"/>
              </a:rPr>
              <a:t> </a:t>
            </a:r>
            <a:r>
              <a:rPr sz="1700" b="1" i="1" dirty="0">
                <a:solidFill>
                  <a:srgbClr val="4471C4"/>
                </a:solidFill>
                <a:latin typeface="Courier New"/>
                <a:cs typeface="Courier New"/>
              </a:rPr>
              <a:t>result</a:t>
            </a:r>
            <a:r>
              <a:rPr sz="1700" b="1" i="1" spc="-45" dirty="0">
                <a:solidFill>
                  <a:srgbClr val="4471C4"/>
                </a:solidFill>
                <a:latin typeface="Courier New"/>
                <a:cs typeface="Courier New"/>
              </a:rPr>
              <a:t> </a:t>
            </a:r>
            <a:r>
              <a:rPr sz="1700" b="1" i="1" dirty="0">
                <a:solidFill>
                  <a:srgbClr val="4471C4"/>
                </a:solidFill>
                <a:latin typeface="Courier New"/>
                <a:cs typeface="Courier New"/>
              </a:rPr>
              <a:t>back</a:t>
            </a:r>
            <a:r>
              <a:rPr sz="1700" b="1" i="1" spc="-35" dirty="0">
                <a:solidFill>
                  <a:srgbClr val="4471C4"/>
                </a:solidFill>
                <a:latin typeface="Courier New"/>
                <a:cs typeface="Courier New"/>
              </a:rPr>
              <a:t> </a:t>
            </a:r>
            <a:r>
              <a:rPr sz="1700" b="1" i="1" dirty="0">
                <a:solidFill>
                  <a:srgbClr val="4471C4"/>
                </a:solidFill>
                <a:latin typeface="Courier New"/>
                <a:cs typeface="Courier New"/>
              </a:rPr>
              <a:t>to</a:t>
            </a:r>
            <a:r>
              <a:rPr sz="1700" b="1" i="1" spc="-30" dirty="0">
                <a:solidFill>
                  <a:srgbClr val="4471C4"/>
                </a:solidFill>
                <a:latin typeface="Courier New"/>
                <a:cs typeface="Courier New"/>
              </a:rPr>
              <a:t> </a:t>
            </a:r>
            <a:r>
              <a:rPr sz="1700" b="1" i="1" spc="-20" dirty="0">
                <a:solidFill>
                  <a:srgbClr val="4471C4"/>
                </a:solidFill>
                <a:latin typeface="Courier New"/>
                <a:cs typeface="Courier New"/>
              </a:rPr>
              <a:t>host</a:t>
            </a:r>
            <a:endParaRPr sz="17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590"/>
              </a:spcBef>
            </a:pPr>
            <a:r>
              <a:rPr sz="1700" b="1" dirty="0">
                <a:latin typeface="Courier New"/>
                <a:cs typeface="Courier New"/>
              </a:rPr>
              <a:t>cudaMemcpy(&amp;c,</a:t>
            </a:r>
            <a:r>
              <a:rPr sz="1700" b="1" spc="-90" dirty="0">
                <a:latin typeface="Courier New"/>
                <a:cs typeface="Courier New"/>
              </a:rPr>
              <a:t> </a:t>
            </a:r>
            <a:r>
              <a:rPr sz="1700" b="1" dirty="0">
                <a:latin typeface="Courier New"/>
                <a:cs typeface="Courier New"/>
              </a:rPr>
              <a:t>d_c,</a:t>
            </a:r>
            <a:r>
              <a:rPr sz="1700" b="1" spc="-80" dirty="0">
                <a:latin typeface="Courier New"/>
                <a:cs typeface="Courier New"/>
              </a:rPr>
              <a:t> </a:t>
            </a:r>
            <a:r>
              <a:rPr sz="1700" b="1" dirty="0">
                <a:latin typeface="Courier New"/>
                <a:cs typeface="Courier New"/>
              </a:rPr>
              <a:t>size,</a:t>
            </a:r>
            <a:r>
              <a:rPr sz="1700" b="1" spc="-85" dirty="0">
                <a:latin typeface="Courier New"/>
                <a:cs typeface="Courier New"/>
              </a:rPr>
              <a:t> </a:t>
            </a:r>
            <a:r>
              <a:rPr sz="1700" b="1" spc="-10" dirty="0">
                <a:latin typeface="Courier New"/>
                <a:cs typeface="Courier New"/>
              </a:rPr>
              <a:t>cudaMemcpyDeviceToHost);</a:t>
            </a:r>
            <a:endParaRPr sz="1700"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50493" y="4576317"/>
            <a:ext cx="993775" cy="1394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755"/>
              </a:lnSpc>
              <a:spcBef>
                <a:spcPts val="100"/>
              </a:spcBef>
            </a:pPr>
            <a:r>
              <a:rPr sz="2400" b="1" i="1" spc="-25" dirty="0">
                <a:latin typeface="Courier New"/>
                <a:cs typeface="Courier New"/>
              </a:rPr>
              <a:t>20.</a:t>
            </a:r>
            <a:endParaRPr sz="2400">
              <a:latin typeface="Courier New"/>
              <a:cs typeface="Courier New"/>
            </a:endParaRPr>
          </a:p>
          <a:p>
            <a:pPr marL="12700">
              <a:lnSpc>
                <a:spcPts val="2635"/>
              </a:lnSpc>
            </a:pPr>
            <a:r>
              <a:rPr sz="2400" b="1" spc="-25" dirty="0">
                <a:latin typeface="Courier New"/>
                <a:cs typeface="Courier New"/>
              </a:rPr>
              <a:t>21.</a:t>
            </a:r>
            <a:endParaRPr sz="2400">
              <a:latin typeface="Courier New"/>
              <a:cs typeface="Courier New"/>
            </a:endParaRPr>
          </a:p>
          <a:p>
            <a:pPr marL="12700">
              <a:lnSpc>
                <a:spcPts val="2635"/>
              </a:lnSpc>
            </a:pPr>
            <a:r>
              <a:rPr sz="2400" b="1" spc="-25" dirty="0">
                <a:latin typeface="Courier New"/>
                <a:cs typeface="Courier New"/>
              </a:rPr>
              <a:t>22.</a:t>
            </a:r>
            <a:endParaRPr sz="2400">
              <a:latin typeface="Courier New"/>
              <a:cs typeface="Courier New"/>
            </a:endParaRPr>
          </a:p>
          <a:p>
            <a:pPr marL="12700">
              <a:lnSpc>
                <a:spcPts val="2755"/>
              </a:lnSpc>
              <a:tabLst>
                <a:tab pos="850265" algn="l"/>
              </a:tabLst>
            </a:pPr>
            <a:r>
              <a:rPr sz="2400" b="1" spc="-25" dirty="0">
                <a:latin typeface="Courier New"/>
                <a:cs typeface="Courier New"/>
              </a:rPr>
              <a:t>23.</a:t>
            </a:r>
            <a:r>
              <a:rPr sz="2400" b="1" dirty="0">
                <a:latin typeface="Courier New"/>
                <a:cs typeface="Courier New"/>
              </a:rPr>
              <a:t>	</a:t>
            </a:r>
            <a:r>
              <a:rPr sz="1700" b="1" spc="-50" dirty="0">
                <a:latin typeface="Courier New"/>
                <a:cs typeface="Courier New"/>
              </a:rPr>
              <a:t>}</a:t>
            </a:r>
            <a:endParaRPr sz="1700">
              <a:latin typeface="Courier New"/>
              <a:cs typeface="Courier New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603119" y="4590643"/>
            <a:ext cx="5756910" cy="693420"/>
          </a:xfrm>
          <a:prstGeom prst="rect">
            <a:avLst/>
          </a:prstGeom>
        </p:spPr>
        <p:txBody>
          <a:bodyPr vert="horz" wrap="square" lIns="0" tIns="869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85"/>
              </a:spcBef>
            </a:pPr>
            <a:r>
              <a:rPr sz="1700" b="1" i="1" dirty="0">
                <a:solidFill>
                  <a:srgbClr val="4471C4"/>
                </a:solidFill>
                <a:latin typeface="Courier New"/>
                <a:cs typeface="Courier New"/>
              </a:rPr>
              <a:t>//</a:t>
            </a:r>
            <a:r>
              <a:rPr sz="1700" b="1" i="1" spc="-20" dirty="0">
                <a:solidFill>
                  <a:srgbClr val="4471C4"/>
                </a:solidFill>
                <a:latin typeface="Courier New"/>
                <a:cs typeface="Courier New"/>
              </a:rPr>
              <a:t> </a:t>
            </a:r>
            <a:r>
              <a:rPr sz="1700" b="1" i="1" spc="-10" dirty="0">
                <a:solidFill>
                  <a:srgbClr val="4471C4"/>
                </a:solidFill>
                <a:latin typeface="Courier New"/>
                <a:cs typeface="Courier New"/>
              </a:rPr>
              <a:t>Cleanup</a:t>
            </a:r>
            <a:endParaRPr sz="17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590"/>
              </a:spcBef>
            </a:pPr>
            <a:r>
              <a:rPr sz="1700" b="1" dirty="0">
                <a:latin typeface="Courier New"/>
                <a:cs typeface="Courier New"/>
              </a:rPr>
              <a:t>cudaFree(d_a);</a:t>
            </a:r>
            <a:r>
              <a:rPr sz="1700" b="1" spc="-155" dirty="0">
                <a:latin typeface="Courier New"/>
                <a:cs typeface="Courier New"/>
              </a:rPr>
              <a:t> </a:t>
            </a:r>
            <a:r>
              <a:rPr sz="1700" b="1" dirty="0">
                <a:latin typeface="Courier New"/>
                <a:cs typeface="Courier New"/>
              </a:rPr>
              <a:t>cudaFree(d_b);</a:t>
            </a:r>
            <a:r>
              <a:rPr sz="1700" b="1" spc="-150" dirty="0">
                <a:latin typeface="Courier New"/>
                <a:cs typeface="Courier New"/>
              </a:rPr>
              <a:t> </a:t>
            </a:r>
            <a:r>
              <a:rPr sz="1700" b="1" spc="-10" dirty="0">
                <a:latin typeface="Courier New"/>
                <a:cs typeface="Courier New"/>
              </a:rPr>
              <a:t>cudaFree(d_c);</a:t>
            </a:r>
            <a:endParaRPr sz="1700">
              <a:latin typeface="Courier New"/>
              <a:cs typeface="Courier New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603119" y="5333746"/>
            <a:ext cx="1197610" cy="285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b="1" dirty="0">
                <a:solidFill>
                  <a:srgbClr val="7B7B7B"/>
                </a:solidFill>
                <a:latin typeface="Courier New"/>
                <a:cs typeface="Courier New"/>
              </a:rPr>
              <a:t>return</a:t>
            </a:r>
            <a:r>
              <a:rPr sz="1700" b="1" spc="-80" dirty="0">
                <a:solidFill>
                  <a:srgbClr val="7B7B7B"/>
                </a:solidFill>
                <a:latin typeface="Courier New"/>
                <a:cs typeface="Courier New"/>
              </a:rPr>
              <a:t> </a:t>
            </a:r>
            <a:r>
              <a:rPr sz="1700" b="1" spc="-25" dirty="0">
                <a:latin typeface="Courier New"/>
                <a:cs typeface="Courier New"/>
              </a:rPr>
              <a:t>0;</a:t>
            </a:r>
            <a:endParaRPr sz="1700">
              <a:latin typeface="Courier New"/>
              <a:cs typeface="Courier New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Addition</a:t>
            </a:r>
            <a:r>
              <a:rPr spc="-50" dirty="0"/>
              <a:t> </a:t>
            </a:r>
            <a:r>
              <a:rPr dirty="0"/>
              <a:t>on</a:t>
            </a:r>
            <a:r>
              <a:rPr spc="-50" dirty="0"/>
              <a:t> </a:t>
            </a:r>
            <a:r>
              <a:rPr dirty="0"/>
              <a:t>the</a:t>
            </a:r>
            <a:r>
              <a:rPr spc="-50" dirty="0"/>
              <a:t> </a:t>
            </a:r>
            <a:r>
              <a:rPr dirty="0"/>
              <a:t>Device:</a:t>
            </a:r>
            <a:r>
              <a:rPr spc="-50" dirty="0"/>
              <a:t> </a:t>
            </a:r>
            <a:r>
              <a:rPr sz="2800" spc="-10" dirty="0">
                <a:latin typeface="Courier New"/>
                <a:cs typeface="Courier New"/>
              </a:rPr>
              <a:t>main()</a:t>
            </a:r>
            <a:endParaRPr sz="28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325370" y="4427347"/>
            <a:ext cx="281305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 dirty="0">
                <a:solidFill>
                  <a:srgbClr val="73B800"/>
                </a:solidFill>
                <a:latin typeface="Trebuchet MS"/>
                <a:cs typeface="Trebuchet MS"/>
              </a:rPr>
              <a:t>RUNNING</a:t>
            </a:r>
            <a:r>
              <a:rPr sz="4000" b="1" spc="-170" dirty="0">
                <a:solidFill>
                  <a:srgbClr val="73B800"/>
                </a:solidFill>
                <a:latin typeface="Trebuchet MS"/>
                <a:cs typeface="Trebuchet MS"/>
              </a:rPr>
              <a:t> </a:t>
            </a:r>
            <a:r>
              <a:rPr sz="4000" b="1" spc="-25" dirty="0">
                <a:solidFill>
                  <a:srgbClr val="73B800"/>
                </a:solidFill>
                <a:latin typeface="Trebuchet MS"/>
                <a:cs typeface="Trebuchet MS"/>
              </a:rPr>
              <a:t>IN</a:t>
            </a:r>
            <a:endParaRPr sz="40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325370" y="5036946"/>
            <a:ext cx="240538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 spc="-10" dirty="0">
                <a:solidFill>
                  <a:srgbClr val="73B800"/>
                </a:solidFill>
                <a:latin typeface="Trebuchet MS"/>
                <a:cs typeface="Trebuchet MS"/>
              </a:rPr>
              <a:t>PARALLEL</a:t>
            </a:r>
            <a:endParaRPr sz="4000">
              <a:latin typeface="Trebuchet MS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900928" y="1496567"/>
            <a:ext cx="2363470" cy="3531870"/>
          </a:xfrm>
          <a:custGeom>
            <a:avLst/>
            <a:gdLst/>
            <a:ahLst/>
            <a:cxnLst/>
            <a:rect l="l" t="t" r="r" b="b"/>
            <a:pathLst>
              <a:path w="2363470" h="3531870">
                <a:moveTo>
                  <a:pt x="2022348" y="16764"/>
                </a:moveTo>
                <a:lnTo>
                  <a:pt x="2025396" y="3531489"/>
                </a:lnTo>
              </a:path>
              <a:path w="2363470" h="3531870">
                <a:moveTo>
                  <a:pt x="2025396" y="0"/>
                </a:moveTo>
                <a:lnTo>
                  <a:pt x="2362962" y="0"/>
                </a:lnTo>
              </a:path>
              <a:path w="2363470" h="3531870">
                <a:moveTo>
                  <a:pt x="0" y="192024"/>
                </a:moveTo>
                <a:lnTo>
                  <a:pt x="2025269" y="192024"/>
                </a:lnTo>
              </a:path>
            </a:pathLst>
          </a:custGeom>
          <a:ln w="15240">
            <a:solidFill>
              <a:srgbClr val="707379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8263128" y="1296924"/>
            <a:ext cx="2333625" cy="395605"/>
          </a:xfrm>
          <a:prstGeom prst="rect">
            <a:avLst/>
          </a:prstGeom>
          <a:solidFill>
            <a:srgbClr val="455600"/>
          </a:solidFill>
        </p:spPr>
        <p:txBody>
          <a:bodyPr vert="horz" wrap="square" lIns="0" tIns="86995" rIns="0" bIns="0" rtlCol="0">
            <a:spAutoFit/>
          </a:bodyPr>
          <a:lstStyle/>
          <a:p>
            <a:pPr marL="92710">
              <a:lnSpc>
                <a:spcPct val="100000"/>
              </a:lnSpc>
              <a:spcBef>
                <a:spcPts val="685"/>
              </a:spcBef>
            </a:pPr>
            <a:r>
              <a:rPr sz="1400" dirty="0">
                <a:solidFill>
                  <a:srgbClr val="FFFFFF"/>
                </a:solidFill>
                <a:latin typeface="Trebuchet MS"/>
                <a:cs typeface="Trebuchet MS"/>
              </a:rPr>
              <a:t>Heterogeneous</a:t>
            </a:r>
            <a:r>
              <a:rPr sz="140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Trebuchet MS"/>
                <a:cs typeface="Trebuchet MS"/>
              </a:rPr>
              <a:t>Computing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263128" y="1692401"/>
            <a:ext cx="2333625" cy="466725"/>
          </a:xfrm>
          <a:prstGeom prst="rect">
            <a:avLst/>
          </a:prstGeom>
          <a:solidFill>
            <a:srgbClr val="89AC00"/>
          </a:solidFill>
        </p:spPr>
        <p:txBody>
          <a:bodyPr vert="horz" wrap="square" lIns="0" tIns="133350" rIns="0" bIns="0" rtlCol="0">
            <a:spAutoFit/>
          </a:bodyPr>
          <a:lstStyle/>
          <a:p>
            <a:pPr marL="92710">
              <a:lnSpc>
                <a:spcPct val="100000"/>
              </a:lnSpc>
              <a:spcBef>
                <a:spcPts val="1050"/>
              </a:spcBef>
            </a:pPr>
            <a:r>
              <a:rPr sz="1400" spc="-10" dirty="0">
                <a:solidFill>
                  <a:srgbClr val="FFFFFF"/>
                </a:solidFill>
                <a:latin typeface="Trebuchet MS"/>
                <a:cs typeface="Trebuchet MS"/>
              </a:rPr>
              <a:t>Blocks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263128" y="2158745"/>
            <a:ext cx="2333625" cy="441325"/>
          </a:xfrm>
          <a:prstGeom prst="rect">
            <a:avLst/>
          </a:prstGeom>
          <a:solidFill>
            <a:srgbClr val="455600"/>
          </a:solidFill>
        </p:spPr>
        <p:txBody>
          <a:bodyPr vert="horz" wrap="square" lIns="0" tIns="108585" rIns="0" bIns="0" rtlCol="0">
            <a:spAutoFit/>
          </a:bodyPr>
          <a:lstStyle/>
          <a:p>
            <a:pPr marL="92710">
              <a:lnSpc>
                <a:spcPct val="100000"/>
              </a:lnSpc>
              <a:spcBef>
                <a:spcPts val="855"/>
              </a:spcBef>
            </a:pPr>
            <a:r>
              <a:rPr sz="1400" spc="-10" dirty="0">
                <a:solidFill>
                  <a:srgbClr val="FFFFFF"/>
                </a:solidFill>
                <a:latin typeface="Trebuchet MS"/>
                <a:cs typeface="Trebuchet MS"/>
              </a:rPr>
              <a:t>Threads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263128" y="2599944"/>
            <a:ext cx="2333625" cy="441325"/>
          </a:xfrm>
          <a:prstGeom prst="rect">
            <a:avLst/>
          </a:prstGeom>
          <a:solidFill>
            <a:srgbClr val="455600"/>
          </a:solidFill>
        </p:spPr>
        <p:txBody>
          <a:bodyPr vert="horz" wrap="square" lIns="0" tIns="108585" rIns="0" bIns="0" rtlCol="0">
            <a:spAutoFit/>
          </a:bodyPr>
          <a:lstStyle/>
          <a:p>
            <a:pPr marL="92710">
              <a:lnSpc>
                <a:spcPct val="100000"/>
              </a:lnSpc>
              <a:spcBef>
                <a:spcPts val="855"/>
              </a:spcBef>
            </a:pPr>
            <a:r>
              <a:rPr sz="1400" spc="-10" dirty="0">
                <a:solidFill>
                  <a:srgbClr val="FFFFFF"/>
                </a:solidFill>
                <a:latin typeface="Trebuchet MS"/>
                <a:cs typeface="Trebuchet MS"/>
              </a:rPr>
              <a:t>Indexing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263128" y="3041142"/>
            <a:ext cx="2333625" cy="441959"/>
          </a:xfrm>
          <a:prstGeom prst="rect">
            <a:avLst/>
          </a:prstGeom>
          <a:solidFill>
            <a:srgbClr val="455600"/>
          </a:solidFill>
        </p:spPr>
        <p:txBody>
          <a:bodyPr vert="horz" wrap="square" lIns="0" tIns="109220" rIns="0" bIns="0" rtlCol="0">
            <a:spAutoFit/>
          </a:bodyPr>
          <a:lstStyle/>
          <a:p>
            <a:pPr marL="92710">
              <a:lnSpc>
                <a:spcPct val="100000"/>
              </a:lnSpc>
              <a:spcBef>
                <a:spcPts val="860"/>
              </a:spcBef>
            </a:pPr>
            <a:r>
              <a:rPr sz="1400" dirty="0">
                <a:solidFill>
                  <a:srgbClr val="FFFFFF"/>
                </a:solidFill>
                <a:latin typeface="Trebuchet MS"/>
                <a:cs typeface="Trebuchet MS"/>
              </a:rPr>
              <a:t>Shared</a:t>
            </a:r>
            <a:r>
              <a:rPr sz="1400" spc="-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Trebuchet MS"/>
                <a:cs typeface="Trebuchet MS"/>
              </a:rPr>
              <a:t>memory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263128" y="3483102"/>
            <a:ext cx="2333625" cy="440690"/>
          </a:xfrm>
          <a:prstGeom prst="rect">
            <a:avLst/>
          </a:prstGeom>
          <a:solidFill>
            <a:srgbClr val="455600"/>
          </a:solidFill>
        </p:spPr>
        <p:txBody>
          <a:bodyPr vert="horz" wrap="square" lIns="0" tIns="108585" rIns="0" bIns="0" rtlCol="0">
            <a:spAutoFit/>
          </a:bodyPr>
          <a:lstStyle/>
          <a:p>
            <a:pPr marL="92710">
              <a:lnSpc>
                <a:spcPct val="100000"/>
              </a:lnSpc>
              <a:spcBef>
                <a:spcPts val="855"/>
              </a:spcBef>
              <a:tabLst>
                <a:tab pos="278765" algn="l"/>
              </a:tabLst>
            </a:pPr>
            <a:r>
              <a:rPr sz="1400" u="sng" dirty="0">
                <a:solidFill>
                  <a:srgbClr val="FFFFFF"/>
                </a:solidFill>
                <a:uFill>
                  <a:solidFill>
                    <a:srgbClr val="FEFEFE"/>
                  </a:solidFill>
                </a:uFill>
                <a:latin typeface="Trebuchet MS"/>
                <a:cs typeface="Trebuchet MS"/>
              </a:rPr>
              <a:t>	</a:t>
            </a:r>
            <a:r>
              <a:rPr sz="1400" spc="-10" dirty="0">
                <a:solidFill>
                  <a:srgbClr val="FFFFFF"/>
                </a:solidFill>
                <a:latin typeface="Trebuchet MS"/>
                <a:cs typeface="Trebuchet MS"/>
              </a:rPr>
              <a:t>syncthreads()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263128" y="3923538"/>
            <a:ext cx="2333625" cy="441959"/>
          </a:xfrm>
          <a:prstGeom prst="rect">
            <a:avLst/>
          </a:prstGeom>
          <a:solidFill>
            <a:srgbClr val="455600"/>
          </a:solidFill>
        </p:spPr>
        <p:txBody>
          <a:bodyPr vert="horz" wrap="square" lIns="0" tIns="109855" rIns="0" bIns="0" rtlCol="0">
            <a:spAutoFit/>
          </a:bodyPr>
          <a:lstStyle/>
          <a:p>
            <a:pPr marL="92710">
              <a:lnSpc>
                <a:spcPct val="100000"/>
              </a:lnSpc>
              <a:spcBef>
                <a:spcPts val="865"/>
              </a:spcBef>
            </a:pPr>
            <a:r>
              <a:rPr sz="1400" dirty="0">
                <a:solidFill>
                  <a:srgbClr val="FFFFFF"/>
                </a:solidFill>
                <a:latin typeface="Trebuchet MS"/>
                <a:cs typeface="Trebuchet MS"/>
              </a:rPr>
              <a:t>Asynchronous</a:t>
            </a:r>
            <a:r>
              <a:rPr sz="14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Trebuchet MS"/>
                <a:cs typeface="Trebuchet MS"/>
              </a:rPr>
              <a:t>operation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263128" y="4365497"/>
            <a:ext cx="2333625" cy="441959"/>
          </a:xfrm>
          <a:prstGeom prst="rect">
            <a:avLst/>
          </a:prstGeom>
          <a:solidFill>
            <a:srgbClr val="455600"/>
          </a:solidFill>
        </p:spPr>
        <p:txBody>
          <a:bodyPr vert="horz" wrap="square" lIns="0" tIns="109220" rIns="0" bIns="0" rtlCol="0">
            <a:spAutoFit/>
          </a:bodyPr>
          <a:lstStyle/>
          <a:p>
            <a:pPr marL="92710">
              <a:lnSpc>
                <a:spcPct val="100000"/>
              </a:lnSpc>
              <a:spcBef>
                <a:spcPts val="860"/>
              </a:spcBef>
            </a:pPr>
            <a:r>
              <a:rPr sz="1400" dirty="0">
                <a:solidFill>
                  <a:srgbClr val="FFFFFF"/>
                </a:solidFill>
                <a:latin typeface="Trebuchet MS"/>
                <a:cs typeface="Trebuchet MS"/>
              </a:rPr>
              <a:t>Handling</a:t>
            </a:r>
            <a:r>
              <a:rPr sz="1400" spc="-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Trebuchet MS"/>
                <a:cs typeface="Trebuchet MS"/>
              </a:rPr>
              <a:t>errors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263128" y="4807458"/>
            <a:ext cx="2333625" cy="420370"/>
          </a:xfrm>
          <a:prstGeom prst="rect">
            <a:avLst/>
          </a:prstGeom>
          <a:solidFill>
            <a:srgbClr val="455600"/>
          </a:solidFill>
        </p:spPr>
        <p:txBody>
          <a:bodyPr vert="horz" wrap="square" lIns="0" tIns="108585" rIns="0" bIns="0" rtlCol="0">
            <a:spAutoFit/>
          </a:bodyPr>
          <a:lstStyle/>
          <a:p>
            <a:pPr marL="92710">
              <a:lnSpc>
                <a:spcPct val="100000"/>
              </a:lnSpc>
              <a:spcBef>
                <a:spcPts val="855"/>
              </a:spcBef>
            </a:pPr>
            <a:r>
              <a:rPr sz="1400" dirty="0">
                <a:solidFill>
                  <a:srgbClr val="FFFFFF"/>
                </a:solidFill>
                <a:latin typeface="Trebuchet MS"/>
                <a:cs typeface="Trebuchet MS"/>
              </a:rPr>
              <a:t>Managing</a:t>
            </a:r>
            <a:r>
              <a:rPr sz="1400" spc="-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Trebuchet MS"/>
                <a:cs typeface="Trebuchet MS"/>
              </a:rPr>
              <a:t>devices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5905627" y="1255903"/>
            <a:ext cx="15093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rgbClr val="455600"/>
                </a:solidFill>
                <a:latin typeface="Trebuchet MS"/>
                <a:cs typeface="Trebuchet MS"/>
              </a:rPr>
              <a:t>CONCEPTS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7924800" y="1952244"/>
            <a:ext cx="339090" cy="3075940"/>
          </a:xfrm>
          <a:custGeom>
            <a:avLst/>
            <a:gdLst/>
            <a:ahLst/>
            <a:cxnLst/>
            <a:rect l="l" t="t" r="r" b="b"/>
            <a:pathLst>
              <a:path w="339090" h="3075940">
                <a:moveTo>
                  <a:pt x="0" y="426719"/>
                </a:moveTo>
                <a:lnTo>
                  <a:pt x="337566" y="426719"/>
                </a:lnTo>
              </a:path>
              <a:path w="339090" h="3075940">
                <a:moveTo>
                  <a:pt x="1524" y="0"/>
                </a:moveTo>
                <a:lnTo>
                  <a:pt x="339090" y="0"/>
                </a:lnTo>
              </a:path>
              <a:path w="339090" h="3075940">
                <a:moveTo>
                  <a:pt x="0" y="868679"/>
                </a:moveTo>
                <a:lnTo>
                  <a:pt x="337566" y="868679"/>
                </a:lnTo>
              </a:path>
              <a:path w="339090" h="3075940">
                <a:moveTo>
                  <a:pt x="1524" y="1309115"/>
                </a:moveTo>
                <a:lnTo>
                  <a:pt x="339090" y="1309115"/>
                </a:lnTo>
              </a:path>
              <a:path w="339090" h="3075940">
                <a:moveTo>
                  <a:pt x="1524" y="1751075"/>
                </a:moveTo>
                <a:lnTo>
                  <a:pt x="339090" y="1751075"/>
                </a:lnTo>
              </a:path>
              <a:path w="339090" h="3075940">
                <a:moveTo>
                  <a:pt x="1524" y="2193035"/>
                </a:moveTo>
                <a:lnTo>
                  <a:pt x="339090" y="2193035"/>
                </a:lnTo>
              </a:path>
              <a:path w="339090" h="3075940">
                <a:moveTo>
                  <a:pt x="1524" y="2633472"/>
                </a:moveTo>
                <a:lnTo>
                  <a:pt x="339090" y="2633472"/>
                </a:lnTo>
              </a:path>
              <a:path w="339090" h="3075940">
                <a:moveTo>
                  <a:pt x="1524" y="3075431"/>
                </a:moveTo>
                <a:lnTo>
                  <a:pt x="339090" y="3075431"/>
                </a:lnTo>
              </a:path>
            </a:pathLst>
          </a:custGeom>
          <a:ln w="15240">
            <a:solidFill>
              <a:srgbClr val="707379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50493" y="1238549"/>
            <a:ext cx="6953250" cy="993775"/>
          </a:xfrm>
          <a:prstGeom prst="rect">
            <a:avLst/>
          </a:prstGeom>
        </p:spPr>
        <p:txBody>
          <a:bodyPr vert="horz" wrap="square" lIns="0" tIns="152400" rIns="0" bIns="0" rtlCol="0">
            <a:spAutoFit/>
          </a:bodyPr>
          <a:lstStyle/>
          <a:p>
            <a:pPr marL="393065" indent="-380365">
              <a:lnSpc>
                <a:spcPct val="100000"/>
              </a:lnSpc>
              <a:spcBef>
                <a:spcPts val="1200"/>
              </a:spcBef>
              <a:buChar char="•"/>
              <a:tabLst>
                <a:tab pos="393065" algn="l"/>
              </a:tabLst>
            </a:pPr>
            <a:r>
              <a:rPr sz="2400" dirty="0">
                <a:latin typeface="Arial MT"/>
                <a:cs typeface="Arial MT"/>
              </a:rPr>
              <a:t>GPU</a:t>
            </a:r>
            <a:r>
              <a:rPr sz="2400" spc="-7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computing</a:t>
            </a:r>
            <a:r>
              <a:rPr sz="2400" spc="-7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is</a:t>
            </a:r>
            <a:r>
              <a:rPr sz="2400" spc="-7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about</a:t>
            </a:r>
            <a:r>
              <a:rPr sz="2400" spc="-7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massive</a:t>
            </a:r>
            <a:r>
              <a:rPr sz="2400" spc="-65" dirty="0">
                <a:latin typeface="Arial MT"/>
                <a:cs typeface="Arial MT"/>
              </a:rPr>
              <a:t> </a:t>
            </a:r>
            <a:r>
              <a:rPr sz="2400" spc="-10" dirty="0">
                <a:latin typeface="Arial MT"/>
                <a:cs typeface="Arial MT"/>
              </a:rPr>
              <a:t>parallelism</a:t>
            </a:r>
            <a:endParaRPr sz="2400">
              <a:latin typeface="Arial MT"/>
              <a:cs typeface="Arial MT"/>
            </a:endParaRPr>
          </a:p>
          <a:p>
            <a:pPr marL="850265" lvl="1" indent="-368300">
              <a:lnSpc>
                <a:spcPct val="100000"/>
              </a:lnSpc>
              <a:spcBef>
                <a:spcPts val="1005"/>
              </a:spcBef>
              <a:buChar char="•"/>
              <a:tabLst>
                <a:tab pos="850265" algn="l"/>
              </a:tabLst>
            </a:pPr>
            <a:r>
              <a:rPr sz="2200" dirty="0">
                <a:latin typeface="Arial MT"/>
                <a:cs typeface="Arial MT"/>
              </a:rPr>
              <a:t>So</a:t>
            </a:r>
            <a:r>
              <a:rPr sz="2200" spc="-4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how</a:t>
            </a:r>
            <a:r>
              <a:rPr sz="2200" spc="-4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do</a:t>
            </a:r>
            <a:r>
              <a:rPr sz="2200" spc="-30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we</a:t>
            </a:r>
            <a:r>
              <a:rPr sz="2200" spc="-4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run</a:t>
            </a:r>
            <a:r>
              <a:rPr sz="2200" spc="-30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code</a:t>
            </a:r>
            <a:r>
              <a:rPr sz="2200" spc="-40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in</a:t>
            </a:r>
            <a:r>
              <a:rPr sz="2200" spc="-40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parallel</a:t>
            </a:r>
            <a:r>
              <a:rPr sz="2200" spc="-4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on</a:t>
            </a:r>
            <a:r>
              <a:rPr sz="2200" spc="-4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the</a:t>
            </a:r>
            <a:r>
              <a:rPr sz="2200" spc="-25" dirty="0">
                <a:latin typeface="Arial MT"/>
                <a:cs typeface="Arial MT"/>
              </a:rPr>
              <a:t> </a:t>
            </a:r>
            <a:r>
              <a:rPr sz="2200" spc="-10" dirty="0">
                <a:latin typeface="Arial MT"/>
                <a:cs typeface="Arial MT"/>
              </a:rPr>
              <a:t>device?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50493" y="2752801"/>
            <a:ext cx="39116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latin typeface="Courier New"/>
                <a:cs typeface="Courier New"/>
              </a:rPr>
              <a:t>1.</a:t>
            </a:r>
            <a:endParaRPr sz="2400">
              <a:latin typeface="Courier New"/>
              <a:cs typeface="Courier Ne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603119" y="2803093"/>
            <a:ext cx="276860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latin typeface="Courier New"/>
                <a:cs typeface="Courier New"/>
              </a:rPr>
              <a:t>add&lt;&lt;&lt;</a:t>
            </a:r>
            <a:r>
              <a:rPr sz="2000" b="1" spc="-15" dirty="0">
                <a:latin typeface="Courier New"/>
                <a:cs typeface="Courier New"/>
              </a:rPr>
              <a:t> </a:t>
            </a:r>
            <a:r>
              <a:rPr sz="2000" b="1" dirty="0">
                <a:latin typeface="Courier New"/>
                <a:cs typeface="Courier New"/>
              </a:rPr>
              <a:t>1,</a:t>
            </a:r>
            <a:r>
              <a:rPr sz="2000" b="1" spc="-15" dirty="0">
                <a:latin typeface="Courier New"/>
                <a:cs typeface="Courier New"/>
              </a:rPr>
              <a:t> </a:t>
            </a:r>
            <a:r>
              <a:rPr sz="2000" b="1" dirty="0">
                <a:latin typeface="Courier New"/>
                <a:cs typeface="Courier New"/>
              </a:rPr>
              <a:t>1</a:t>
            </a:r>
            <a:r>
              <a:rPr sz="2000" b="1" spc="-15" dirty="0">
                <a:latin typeface="Courier New"/>
                <a:cs typeface="Courier New"/>
              </a:rPr>
              <a:t> </a:t>
            </a:r>
            <a:r>
              <a:rPr sz="2000" b="1" spc="-10" dirty="0">
                <a:latin typeface="Courier New"/>
                <a:cs typeface="Courier New"/>
              </a:rPr>
              <a:t>&gt;&gt;&gt;();</a:t>
            </a:r>
            <a:endParaRPr sz="200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50493" y="3617467"/>
            <a:ext cx="3911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25" dirty="0">
                <a:latin typeface="Courier New"/>
                <a:cs typeface="Courier New"/>
              </a:rPr>
              <a:t>2.</a:t>
            </a:r>
            <a:endParaRPr sz="240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603119" y="3667759"/>
            <a:ext cx="276923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latin typeface="Courier New"/>
                <a:cs typeface="Courier New"/>
              </a:rPr>
              <a:t>add&lt;&lt;&lt;</a:t>
            </a:r>
            <a:r>
              <a:rPr sz="2000" b="1" spc="-15" dirty="0">
                <a:latin typeface="Courier New"/>
                <a:cs typeface="Courier New"/>
              </a:rPr>
              <a:t> </a:t>
            </a:r>
            <a:r>
              <a:rPr sz="2000" b="1" dirty="0">
                <a:solidFill>
                  <a:srgbClr val="FF9933"/>
                </a:solidFill>
                <a:latin typeface="Courier New"/>
                <a:cs typeface="Courier New"/>
              </a:rPr>
              <a:t>N</a:t>
            </a:r>
            <a:r>
              <a:rPr sz="2000" b="1" dirty="0">
                <a:latin typeface="Courier New"/>
                <a:cs typeface="Courier New"/>
              </a:rPr>
              <a:t>,</a:t>
            </a:r>
            <a:r>
              <a:rPr sz="2000" b="1" spc="-15" dirty="0">
                <a:latin typeface="Courier New"/>
                <a:cs typeface="Courier New"/>
              </a:rPr>
              <a:t> </a:t>
            </a:r>
            <a:r>
              <a:rPr sz="2000" b="1" dirty="0">
                <a:latin typeface="Courier New"/>
                <a:cs typeface="Courier New"/>
              </a:rPr>
              <a:t>1</a:t>
            </a:r>
            <a:r>
              <a:rPr sz="2000" b="1" spc="-15" dirty="0">
                <a:latin typeface="Courier New"/>
                <a:cs typeface="Courier New"/>
              </a:rPr>
              <a:t> </a:t>
            </a:r>
            <a:r>
              <a:rPr sz="2000" b="1" spc="-10" dirty="0">
                <a:latin typeface="Courier New"/>
                <a:cs typeface="Courier New"/>
              </a:rPr>
              <a:t>&gt;&gt;&gt;();</a:t>
            </a:r>
            <a:endParaRPr sz="200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50493" y="4716526"/>
            <a:ext cx="86194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065" indent="-380365">
              <a:lnSpc>
                <a:spcPct val="100000"/>
              </a:lnSpc>
              <a:spcBef>
                <a:spcPts val="100"/>
              </a:spcBef>
              <a:buChar char="•"/>
              <a:tabLst>
                <a:tab pos="393065" algn="l"/>
              </a:tabLst>
            </a:pPr>
            <a:r>
              <a:rPr sz="2400" dirty="0">
                <a:latin typeface="Arial MT"/>
                <a:cs typeface="Arial MT"/>
              </a:rPr>
              <a:t>Instead</a:t>
            </a:r>
            <a:r>
              <a:rPr sz="2400" spc="-12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of</a:t>
            </a:r>
            <a:r>
              <a:rPr sz="2400" spc="-5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executing</a:t>
            </a:r>
            <a:r>
              <a:rPr sz="2400" spc="-20" dirty="0">
                <a:latin typeface="Arial MT"/>
                <a:cs typeface="Arial MT"/>
              </a:rPr>
              <a:t> </a:t>
            </a:r>
            <a:r>
              <a:rPr sz="2400" spc="-10" dirty="0">
                <a:latin typeface="Courier New"/>
                <a:cs typeface="Courier New"/>
              </a:rPr>
              <a:t>add()</a:t>
            </a:r>
            <a:r>
              <a:rPr sz="2400" spc="-795" dirty="0">
                <a:latin typeface="Courier New"/>
                <a:cs typeface="Courier New"/>
              </a:rPr>
              <a:t> </a:t>
            </a:r>
            <a:r>
              <a:rPr sz="2400" dirty="0">
                <a:latin typeface="Arial MT"/>
                <a:cs typeface="Arial MT"/>
              </a:rPr>
              <a:t>once,</a:t>
            </a:r>
            <a:r>
              <a:rPr sz="2400" spc="-5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execute</a:t>
            </a:r>
            <a:r>
              <a:rPr sz="2400" spc="-4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N</a:t>
            </a:r>
            <a:r>
              <a:rPr sz="2400" spc="-5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times</a:t>
            </a:r>
            <a:r>
              <a:rPr sz="2400" spc="-5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in</a:t>
            </a:r>
            <a:r>
              <a:rPr sz="2400" spc="-45" dirty="0">
                <a:latin typeface="Arial MT"/>
                <a:cs typeface="Arial MT"/>
              </a:rPr>
              <a:t> </a:t>
            </a:r>
            <a:r>
              <a:rPr sz="2400" spc="-10" dirty="0">
                <a:latin typeface="Arial MT"/>
                <a:cs typeface="Arial MT"/>
              </a:rPr>
              <a:t>parallel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Moving</a:t>
            </a:r>
            <a:r>
              <a:rPr spc="-95" dirty="0"/>
              <a:t> </a:t>
            </a:r>
            <a:r>
              <a:rPr dirty="0"/>
              <a:t>to</a:t>
            </a:r>
            <a:r>
              <a:rPr spc="-75" dirty="0"/>
              <a:t> </a:t>
            </a:r>
            <a:r>
              <a:rPr spc="-10" dirty="0"/>
              <a:t>Parallel</a:t>
            </a:r>
          </a:p>
        </p:txBody>
      </p:sp>
      <p:grpSp>
        <p:nvGrpSpPr>
          <p:cNvPr id="9" name="object 9"/>
          <p:cNvGrpSpPr/>
          <p:nvPr/>
        </p:nvGrpSpPr>
        <p:grpSpPr>
          <a:xfrm>
            <a:off x="4962144" y="3584397"/>
            <a:ext cx="165100" cy="457834"/>
            <a:chOff x="4962144" y="3584397"/>
            <a:chExt cx="165100" cy="457834"/>
          </a:xfrm>
        </p:grpSpPr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962144" y="3584397"/>
              <a:ext cx="164706" cy="457250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5015484" y="3608831"/>
              <a:ext cx="62865" cy="365760"/>
            </a:xfrm>
            <a:custGeom>
              <a:avLst/>
              <a:gdLst/>
              <a:ahLst/>
              <a:cxnLst/>
              <a:rect l="l" t="t" r="r" b="b"/>
              <a:pathLst>
                <a:path w="62864" h="365760">
                  <a:moveTo>
                    <a:pt x="46862" y="0"/>
                  </a:moveTo>
                  <a:lnTo>
                    <a:pt x="15620" y="0"/>
                  </a:lnTo>
                  <a:lnTo>
                    <a:pt x="15620" y="334518"/>
                  </a:lnTo>
                  <a:lnTo>
                    <a:pt x="0" y="334518"/>
                  </a:lnTo>
                  <a:lnTo>
                    <a:pt x="31241" y="365760"/>
                  </a:lnTo>
                  <a:lnTo>
                    <a:pt x="62483" y="334518"/>
                  </a:lnTo>
                  <a:lnTo>
                    <a:pt x="46862" y="334518"/>
                  </a:lnTo>
                  <a:lnTo>
                    <a:pt x="46862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015484" y="3608831"/>
              <a:ext cx="62865" cy="365760"/>
            </a:xfrm>
            <a:custGeom>
              <a:avLst/>
              <a:gdLst/>
              <a:ahLst/>
              <a:cxnLst/>
              <a:rect l="l" t="t" r="r" b="b"/>
              <a:pathLst>
                <a:path w="62864" h="365760">
                  <a:moveTo>
                    <a:pt x="0" y="334518"/>
                  </a:moveTo>
                  <a:lnTo>
                    <a:pt x="15620" y="334518"/>
                  </a:lnTo>
                  <a:lnTo>
                    <a:pt x="15620" y="0"/>
                  </a:lnTo>
                  <a:lnTo>
                    <a:pt x="46862" y="0"/>
                  </a:lnTo>
                  <a:lnTo>
                    <a:pt x="46862" y="334518"/>
                  </a:lnTo>
                  <a:lnTo>
                    <a:pt x="62483" y="334518"/>
                  </a:lnTo>
                  <a:lnTo>
                    <a:pt x="31241" y="365760"/>
                  </a:lnTo>
                  <a:lnTo>
                    <a:pt x="0" y="334518"/>
                  </a:lnTo>
                  <a:close/>
                </a:path>
              </a:pathLst>
            </a:custGeom>
            <a:ln w="9144">
              <a:solidFill>
                <a:srgbClr val="92D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50493" y="1369313"/>
            <a:ext cx="10237470" cy="46132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93065" indent="-380365">
              <a:lnSpc>
                <a:spcPct val="100000"/>
              </a:lnSpc>
              <a:spcBef>
                <a:spcPts val="95"/>
              </a:spcBef>
              <a:buSzPct val="109090"/>
              <a:buChar char="•"/>
              <a:tabLst>
                <a:tab pos="393065" algn="l"/>
              </a:tabLst>
            </a:pPr>
            <a:r>
              <a:rPr sz="2200" dirty="0">
                <a:latin typeface="Arial MT"/>
                <a:cs typeface="Arial MT"/>
              </a:rPr>
              <a:t>With</a:t>
            </a:r>
            <a:r>
              <a:rPr sz="2200" spc="-95" dirty="0">
                <a:latin typeface="Arial MT"/>
                <a:cs typeface="Arial MT"/>
              </a:rPr>
              <a:t> </a:t>
            </a:r>
            <a:r>
              <a:rPr sz="1900" b="1" dirty="0">
                <a:latin typeface="Courier New"/>
                <a:cs typeface="Courier New"/>
              </a:rPr>
              <a:t>add()</a:t>
            </a:r>
            <a:r>
              <a:rPr sz="1900" b="1" spc="-540" dirty="0">
                <a:latin typeface="Courier New"/>
                <a:cs typeface="Courier New"/>
              </a:rPr>
              <a:t> </a:t>
            </a:r>
            <a:r>
              <a:rPr sz="2200" dirty="0">
                <a:latin typeface="Arial MT"/>
                <a:cs typeface="Arial MT"/>
              </a:rPr>
              <a:t>running</a:t>
            </a:r>
            <a:r>
              <a:rPr sz="2200" spc="-4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in</a:t>
            </a:r>
            <a:r>
              <a:rPr sz="2200" spc="-50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parallel</a:t>
            </a:r>
            <a:r>
              <a:rPr sz="2200" spc="-5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we</a:t>
            </a:r>
            <a:r>
              <a:rPr sz="2200" spc="-4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can</a:t>
            </a:r>
            <a:r>
              <a:rPr sz="2200" spc="-50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do</a:t>
            </a:r>
            <a:r>
              <a:rPr sz="2200" spc="-4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vector</a:t>
            </a:r>
            <a:r>
              <a:rPr sz="2200" spc="-40" dirty="0">
                <a:latin typeface="Arial MT"/>
                <a:cs typeface="Arial MT"/>
              </a:rPr>
              <a:t> </a:t>
            </a:r>
            <a:r>
              <a:rPr sz="2200" spc="-10" dirty="0">
                <a:latin typeface="Arial MT"/>
                <a:cs typeface="Arial MT"/>
              </a:rPr>
              <a:t>addition</a:t>
            </a:r>
            <a:endParaRPr sz="22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875"/>
              </a:spcBef>
              <a:buFont typeface="Arial MT"/>
              <a:buChar char="•"/>
            </a:pPr>
            <a:endParaRPr sz="2200">
              <a:latin typeface="Arial MT"/>
              <a:cs typeface="Arial MT"/>
            </a:endParaRPr>
          </a:p>
          <a:p>
            <a:pPr marL="393065" indent="-380365">
              <a:lnSpc>
                <a:spcPct val="100000"/>
              </a:lnSpc>
              <a:buSzPct val="109090"/>
              <a:buChar char="•"/>
              <a:tabLst>
                <a:tab pos="393065" algn="l"/>
              </a:tabLst>
            </a:pPr>
            <a:r>
              <a:rPr sz="2200" dirty="0">
                <a:latin typeface="Arial MT"/>
                <a:cs typeface="Arial MT"/>
              </a:rPr>
              <a:t>Terminology:</a:t>
            </a:r>
            <a:r>
              <a:rPr sz="2200" spc="-70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each</a:t>
            </a:r>
            <a:r>
              <a:rPr sz="2200" spc="-60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parallel</a:t>
            </a:r>
            <a:r>
              <a:rPr sz="2200" spc="-5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invocation</a:t>
            </a:r>
            <a:r>
              <a:rPr sz="2200" spc="-5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of</a:t>
            </a:r>
            <a:r>
              <a:rPr sz="2200" spc="-20" dirty="0">
                <a:latin typeface="Arial MT"/>
                <a:cs typeface="Arial MT"/>
              </a:rPr>
              <a:t> </a:t>
            </a:r>
            <a:r>
              <a:rPr sz="1900" b="1" dirty="0">
                <a:latin typeface="Courier New"/>
                <a:cs typeface="Courier New"/>
              </a:rPr>
              <a:t>add()</a:t>
            </a:r>
            <a:r>
              <a:rPr sz="1900" b="1" spc="-540" dirty="0">
                <a:latin typeface="Courier New"/>
                <a:cs typeface="Courier New"/>
              </a:rPr>
              <a:t> </a:t>
            </a:r>
            <a:r>
              <a:rPr sz="2200" dirty="0">
                <a:latin typeface="Arial MT"/>
                <a:cs typeface="Arial MT"/>
              </a:rPr>
              <a:t>is</a:t>
            </a:r>
            <a:r>
              <a:rPr sz="2200" spc="-4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referred</a:t>
            </a:r>
            <a:r>
              <a:rPr sz="2200" spc="-2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to</a:t>
            </a:r>
            <a:r>
              <a:rPr sz="2200" spc="-5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as</a:t>
            </a:r>
            <a:r>
              <a:rPr sz="2200" spc="-50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a</a:t>
            </a:r>
            <a:r>
              <a:rPr sz="2200" spc="-35" dirty="0"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6FAC46"/>
                </a:solidFill>
                <a:latin typeface="Arial MT"/>
                <a:cs typeface="Arial MT"/>
              </a:rPr>
              <a:t>block</a:t>
            </a:r>
            <a:endParaRPr sz="2200">
              <a:latin typeface="Arial MT"/>
              <a:cs typeface="Arial MT"/>
            </a:endParaRPr>
          </a:p>
          <a:p>
            <a:pPr marL="850265" lvl="1" indent="-368300">
              <a:lnSpc>
                <a:spcPct val="100000"/>
              </a:lnSpc>
              <a:spcBef>
                <a:spcPts val="1075"/>
              </a:spcBef>
              <a:buSzPct val="110000"/>
              <a:buChar char="•"/>
              <a:tabLst>
                <a:tab pos="850265" algn="l"/>
              </a:tabLst>
            </a:pPr>
            <a:r>
              <a:rPr sz="2000" dirty="0">
                <a:latin typeface="Arial MT"/>
                <a:cs typeface="Arial MT"/>
              </a:rPr>
              <a:t>The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set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of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blocks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is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referred</a:t>
            </a:r>
            <a:r>
              <a:rPr sz="2000" spc="-5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to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as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</a:t>
            </a:r>
            <a:r>
              <a:rPr sz="2000" spc="-5" dirty="0">
                <a:latin typeface="Arial MT"/>
                <a:cs typeface="Arial MT"/>
              </a:rPr>
              <a:t> </a:t>
            </a:r>
            <a:r>
              <a:rPr sz="2000" spc="-20" dirty="0">
                <a:solidFill>
                  <a:srgbClr val="6FAC46"/>
                </a:solidFill>
                <a:latin typeface="Arial MT"/>
                <a:cs typeface="Arial MT"/>
              </a:rPr>
              <a:t>grid</a:t>
            </a:r>
            <a:endParaRPr sz="2000">
              <a:latin typeface="Arial MT"/>
              <a:cs typeface="Arial MT"/>
            </a:endParaRPr>
          </a:p>
          <a:p>
            <a:pPr marL="850265" lvl="1" indent="-368300">
              <a:lnSpc>
                <a:spcPct val="100000"/>
              </a:lnSpc>
              <a:spcBef>
                <a:spcPts val="940"/>
              </a:spcBef>
              <a:buSzPct val="110000"/>
              <a:buChar char="•"/>
              <a:tabLst>
                <a:tab pos="850265" algn="l"/>
              </a:tabLst>
            </a:pPr>
            <a:r>
              <a:rPr sz="2000" dirty="0">
                <a:latin typeface="Arial MT"/>
                <a:cs typeface="Arial MT"/>
              </a:rPr>
              <a:t>Each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invocation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can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refer</a:t>
            </a:r>
            <a:r>
              <a:rPr sz="2000" spc="-5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to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its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block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index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using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1700" b="1" spc="-10" dirty="0">
                <a:solidFill>
                  <a:srgbClr val="6FAC46"/>
                </a:solidFill>
                <a:latin typeface="Courier New"/>
                <a:cs typeface="Courier New"/>
              </a:rPr>
              <a:t>blockIdx.x</a:t>
            </a:r>
            <a:endParaRPr sz="17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1410"/>
              </a:spcBef>
            </a:pPr>
            <a:endParaRPr sz="2000">
              <a:latin typeface="Courier New"/>
              <a:cs typeface="Courier New"/>
            </a:endParaRPr>
          </a:p>
          <a:p>
            <a:pPr marL="850265" indent="-837565">
              <a:lnSpc>
                <a:spcPct val="100000"/>
              </a:lnSpc>
              <a:buClr>
                <a:srgbClr val="000000"/>
              </a:buClr>
              <a:buSzPct val="126315"/>
              <a:buFont typeface="Courier New"/>
              <a:buAutoNum type="arabicPeriod"/>
              <a:tabLst>
                <a:tab pos="850265" algn="l"/>
                <a:tab pos="2432685" algn="l"/>
              </a:tabLst>
            </a:pPr>
            <a:r>
              <a:rPr sz="1900" b="1" u="sng" spc="-5" dirty="0">
                <a:solidFill>
                  <a:srgbClr val="7B7B7B"/>
                </a:solidFill>
                <a:uFill>
                  <a:solidFill>
                    <a:srgbClr val="7A7A7A"/>
                  </a:solidFill>
                </a:uFill>
                <a:latin typeface="Courier New"/>
                <a:cs typeface="Courier New"/>
              </a:rPr>
              <a:t>  </a:t>
            </a:r>
            <a:r>
              <a:rPr sz="1900" b="1" spc="-10" dirty="0">
                <a:solidFill>
                  <a:srgbClr val="7B7B7B"/>
                </a:solidFill>
                <a:latin typeface="Courier New"/>
                <a:cs typeface="Courier New"/>
              </a:rPr>
              <a:t>global</a:t>
            </a:r>
            <a:r>
              <a:rPr sz="1900" b="1" u="sng" dirty="0">
                <a:solidFill>
                  <a:srgbClr val="7B7B7B"/>
                </a:solidFill>
                <a:uFill>
                  <a:solidFill>
                    <a:srgbClr val="7A7A7A"/>
                  </a:solidFill>
                </a:uFill>
                <a:latin typeface="Courier New"/>
                <a:cs typeface="Courier New"/>
              </a:rPr>
              <a:t>	</a:t>
            </a:r>
            <a:r>
              <a:rPr sz="1900" b="1" dirty="0">
                <a:solidFill>
                  <a:srgbClr val="7B7B7B"/>
                </a:solidFill>
                <a:latin typeface="Courier New"/>
                <a:cs typeface="Courier New"/>
              </a:rPr>
              <a:t>void</a:t>
            </a:r>
            <a:r>
              <a:rPr sz="1900" b="1" spc="-15" dirty="0">
                <a:solidFill>
                  <a:srgbClr val="7B7B7B"/>
                </a:solidFill>
                <a:latin typeface="Courier New"/>
                <a:cs typeface="Courier New"/>
              </a:rPr>
              <a:t> </a:t>
            </a:r>
            <a:r>
              <a:rPr sz="1900" b="1" dirty="0">
                <a:latin typeface="Courier New"/>
                <a:cs typeface="Courier New"/>
              </a:rPr>
              <a:t>add(</a:t>
            </a:r>
            <a:r>
              <a:rPr sz="1900" b="1" dirty="0">
                <a:solidFill>
                  <a:srgbClr val="7B7B7B"/>
                </a:solidFill>
                <a:latin typeface="Courier New"/>
                <a:cs typeface="Courier New"/>
              </a:rPr>
              <a:t>int</a:t>
            </a:r>
            <a:r>
              <a:rPr sz="1900" b="1" spc="-10" dirty="0">
                <a:solidFill>
                  <a:srgbClr val="7B7B7B"/>
                </a:solidFill>
                <a:latin typeface="Courier New"/>
                <a:cs typeface="Courier New"/>
              </a:rPr>
              <a:t> </a:t>
            </a:r>
            <a:r>
              <a:rPr sz="1900" b="1" dirty="0">
                <a:latin typeface="Courier New"/>
                <a:cs typeface="Courier New"/>
              </a:rPr>
              <a:t>*a,</a:t>
            </a:r>
            <a:r>
              <a:rPr sz="1900" b="1" spc="-20" dirty="0">
                <a:latin typeface="Courier New"/>
                <a:cs typeface="Courier New"/>
              </a:rPr>
              <a:t> </a:t>
            </a:r>
            <a:r>
              <a:rPr sz="1900" b="1" dirty="0">
                <a:solidFill>
                  <a:srgbClr val="7B7B7B"/>
                </a:solidFill>
                <a:latin typeface="Courier New"/>
                <a:cs typeface="Courier New"/>
              </a:rPr>
              <a:t>int</a:t>
            </a:r>
            <a:r>
              <a:rPr sz="1900" b="1" spc="-10" dirty="0">
                <a:solidFill>
                  <a:srgbClr val="7B7B7B"/>
                </a:solidFill>
                <a:latin typeface="Courier New"/>
                <a:cs typeface="Courier New"/>
              </a:rPr>
              <a:t> </a:t>
            </a:r>
            <a:r>
              <a:rPr sz="1900" b="1" dirty="0">
                <a:latin typeface="Courier New"/>
                <a:cs typeface="Courier New"/>
              </a:rPr>
              <a:t>*b,</a:t>
            </a:r>
            <a:r>
              <a:rPr sz="1900" b="1" spc="-15" dirty="0">
                <a:latin typeface="Courier New"/>
                <a:cs typeface="Courier New"/>
              </a:rPr>
              <a:t> </a:t>
            </a:r>
            <a:r>
              <a:rPr sz="1900" b="1" dirty="0">
                <a:solidFill>
                  <a:srgbClr val="7B7B7B"/>
                </a:solidFill>
                <a:latin typeface="Courier New"/>
                <a:cs typeface="Courier New"/>
              </a:rPr>
              <a:t>int</a:t>
            </a:r>
            <a:r>
              <a:rPr sz="1900" b="1" spc="-20" dirty="0">
                <a:solidFill>
                  <a:srgbClr val="7B7B7B"/>
                </a:solidFill>
                <a:latin typeface="Courier New"/>
                <a:cs typeface="Courier New"/>
              </a:rPr>
              <a:t> </a:t>
            </a:r>
            <a:r>
              <a:rPr sz="1900" b="1" dirty="0">
                <a:latin typeface="Courier New"/>
                <a:cs typeface="Courier New"/>
              </a:rPr>
              <a:t>*c)</a:t>
            </a:r>
            <a:r>
              <a:rPr sz="1900" b="1" spc="-10" dirty="0">
                <a:latin typeface="Courier New"/>
                <a:cs typeface="Courier New"/>
              </a:rPr>
              <a:t> </a:t>
            </a:r>
            <a:r>
              <a:rPr sz="1900" b="1" spc="-60" dirty="0">
                <a:latin typeface="Courier New"/>
                <a:cs typeface="Courier New"/>
              </a:rPr>
              <a:t>{</a:t>
            </a:r>
            <a:endParaRPr sz="1900">
              <a:latin typeface="Courier New"/>
              <a:cs typeface="Courier New"/>
            </a:endParaRPr>
          </a:p>
          <a:p>
            <a:pPr marL="1764664" indent="-1751964">
              <a:lnSpc>
                <a:spcPct val="100000"/>
              </a:lnSpc>
              <a:spcBef>
                <a:spcPts val="400"/>
              </a:spcBef>
              <a:buSzPct val="126315"/>
              <a:buAutoNum type="arabicPeriod"/>
              <a:tabLst>
                <a:tab pos="1764664" algn="l"/>
              </a:tabLst>
            </a:pPr>
            <a:r>
              <a:rPr sz="1900" b="1" dirty="0">
                <a:latin typeface="Courier New"/>
                <a:cs typeface="Courier New"/>
              </a:rPr>
              <a:t>c[</a:t>
            </a:r>
            <a:r>
              <a:rPr sz="1900" b="1" dirty="0">
                <a:solidFill>
                  <a:srgbClr val="6FAC46"/>
                </a:solidFill>
                <a:latin typeface="Courier New"/>
                <a:cs typeface="Courier New"/>
              </a:rPr>
              <a:t>blockIdx.x</a:t>
            </a:r>
            <a:r>
              <a:rPr sz="1900" b="1" dirty="0">
                <a:latin typeface="Courier New"/>
                <a:cs typeface="Courier New"/>
              </a:rPr>
              <a:t>]</a:t>
            </a:r>
            <a:r>
              <a:rPr sz="1900" b="1" spc="-35" dirty="0">
                <a:latin typeface="Courier New"/>
                <a:cs typeface="Courier New"/>
              </a:rPr>
              <a:t> </a:t>
            </a:r>
            <a:r>
              <a:rPr sz="1900" b="1" dirty="0">
                <a:latin typeface="Courier New"/>
                <a:cs typeface="Courier New"/>
              </a:rPr>
              <a:t>=</a:t>
            </a:r>
            <a:r>
              <a:rPr sz="1900" b="1" spc="-30" dirty="0">
                <a:latin typeface="Courier New"/>
                <a:cs typeface="Courier New"/>
              </a:rPr>
              <a:t> </a:t>
            </a:r>
            <a:r>
              <a:rPr sz="1900" b="1" dirty="0">
                <a:latin typeface="Courier New"/>
                <a:cs typeface="Courier New"/>
              </a:rPr>
              <a:t>a[</a:t>
            </a:r>
            <a:r>
              <a:rPr sz="1900" b="1" dirty="0">
                <a:solidFill>
                  <a:srgbClr val="6FAC46"/>
                </a:solidFill>
                <a:latin typeface="Courier New"/>
                <a:cs typeface="Courier New"/>
              </a:rPr>
              <a:t>blockIdx.x</a:t>
            </a:r>
            <a:r>
              <a:rPr sz="1900" b="1" dirty="0">
                <a:latin typeface="Courier New"/>
                <a:cs typeface="Courier New"/>
              </a:rPr>
              <a:t>]</a:t>
            </a:r>
            <a:r>
              <a:rPr sz="1900" b="1" spc="-35" dirty="0">
                <a:latin typeface="Courier New"/>
                <a:cs typeface="Courier New"/>
              </a:rPr>
              <a:t> </a:t>
            </a:r>
            <a:r>
              <a:rPr sz="1900" b="1" dirty="0">
                <a:latin typeface="Courier New"/>
                <a:cs typeface="Courier New"/>
              </a:rPr>
              <a:t>+</a:t>
            </a:r>
            <a:r>
              <a:rPr sz="1900" b="1" spc="-30" dirty="0">
                <a:latin typeface="Courier New"/>
                <a:cs typeface="Courier New"/>
              </a:rPr>
              <a:t> </a:t>
            </a:r>
            <a:r>
              <a:rPr sz="1900" b="1" spc="-10" dirty="0">
                <a:latin typeface="Courier New"/>
                <a:cs typeface="Courier New"/>
              </a:rPr>
              <a:t>b[</a:t>
            </a:r>
            <a:r>
              <a:rPr sz="1900" b="1" spc="-10" dirty="0">
                <a:solidFill>
                  <a:srgbClr val="6FAC46"/>
                </a:solidFill>
                <a:latin typeface="Courier New"/>
                <a:cs typeface="Courier New"/>
              </a:rPr>
              <a:t>blockIdx.x</a:t>
            </a:r>
            <a:r>
              <a:rPr sz="1900" b="1" spc="-10" dirty="0">
                <a:latin typeface="Courier New"/>
                <a:cs typeface="Courier New"/>
              </a:rPr>
              <a:t>];</a:t>
            </a:r>
            <a:endParaRPr sz="19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409"/>
              </a:spcBef>
              <a:tabLst>
                <a:tab pos="850265" algn="l"/>
              </a:tabLst>
            </a:pPr>
            <a:r>
              <a:rPr sz="2400" b="1" spc="-25" dirty="0">
                <a:latin typeface="Courier New"/>
                <a:cs typeface="Courier New"/>
              </a:rPr>
              <a:t>3.</a:t>
            </a:r>
            <a:r>
              <a:rPr sz="2400" b="1" dirty="0">
                <a:latin typeface="Courier New"/>
                <a:cs typeface="Courier New"/>
              </a:rPr>
              <a:t>	</a:t>
            </a:r>
            <a:r>
              <a:rPr sz="1900" b="1" spc="-50" dirty="0">
                <a:latin typeface="Courier New"/>
                <a:cs typeface="Courier New"/>
              </a:rPr>
              <a:t>}</a:t>
            </a:r>
            <a:endParaRPr sz="19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1105"/>
              </a:spcBef>
            </a:pPr>
            <a:endParaRPr sz="2400">
              <a:latin typeface="Courier New"/>
              <a:cs typeface="Courier New"/>
            </a:endParaRPr>
          </a:p>
          <a:p>
            <a:pPr marL="393065" lvl="1" indent="-380365">
              <a:lnSpc>
                <a:spcPct val="100000"/>
              </a:lnSpc>
              <a:buSzPct val="109090"/>
              <a:buChar char="•"/>
              <a:tabLst>
                <a:tab pos="393065" algn="l"/>
              </a:tabLst>
            </a:pPr>
            <a:r>
              <a:rPr sz="2200" dirty="0">
                <a:latin typeface="Arial MT"/>
                <a:cs typeface="Arial MT"/>
              </a:rPr>
              <a:t>By</a:t>
            </a:r>
            <a:r>
              <a:rPr sz="2200" spc="-8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using</a:t>
            </a:r>
            <a:r>
              <a:rPr sz="2200" spc="-40" dirty="0">
                <a:latin typeface="Arial MT"/>
                <a:cs typeface="Arial MT"/>
              </a:rPr>
              <a:t> </a:t>
            </a:r>
            <a:r>
              <a:rPr sz="1700" b="1" spc="-20" dirty="0">
                <a:solidFill>
                  <a:srgbClr val="6FAC46"/>
                </a:solidFill>
                <a:latin typeface="Courier New"/>
                <a:cs typeface="Courier New"/>
              </a:rPr>
              <a:t>blockIdx.x</a:t>
            </a:r>
            <a:r>
              <a:rPr sz="1700" b="1" spc="-365" dirty="0">
                <a:solidFill>
                  <a:srgbClr val="6FAC46"/>
                </a:solidFill>
                <a:latin typeface="Courier New"/>
                <a:cs typeface="Courier New"/>
              </a:rPr>
              <a:t> </a:t>
            </a:r>
            <a:r>
              <a:rPr sz="2200" dirty="0">
                <a:latin typeface="Arial MT"/>
                <a:cs typeface="Arial MT"/>
              </a:rPr>
              <a:t>to</a:t>
            </a:r>
            <a:r>
              <a:rPr sz="2200" spc="-30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index</a:t>
            </a:r>
            <a:r>
              <a:rPr sz="2200" spc="-4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into</a:t>
            </a:r>
            <a:r>
              <a:rPr sz="2200" spc="-4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the</a:t>
            </a:r>
            <a:r>
              <a:rPr sz="2200" spc="-40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array,</a:t>
            </a:r>
            <a:r>
              <a:rPr sz="2200" spc="-2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each</a:t>
            </a:r>
            <a:r>
              <a:rPr sz="2200" spc="-40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block</a:t>
            </a:r>
            <a:r>
              <a:rPr sz="2200" spc="-4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handles</a:t>
            </a:r>
            <a:r>
              <a:rPr sz="2200" spc="-3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a</a:t>
            </a:r>
            <a:r>
              <a:rPr sz="2200" spc="-4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different</a:t>
            </a:r>
            <a:r>
              <a:rPr sz="2200" spc="-25" dirty="0">
                <a:latin typeface="Arial MT"/>
                <a:cs typeface="Arial MT"/>
              </a:rPr>
              <a:t> </a:t>
            </a:r>
            <a:r>
              <a:rPr sz="2200" spc="-10" dirty="0">
                <a:latin typeface="Arial MT"/>
                <a:cs typeface="Arial MT"/>
              </a:rPr>
              <a:t>index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Vector</a:t>
            </a:r>
            <a:r>
              <a:rPr spc="-55" dirty="0"/>
              <a:t> </a:t>
            </a:r>
            <a:r>
              <a:rPr dirty="0"/>
              <a:t>Addition</a:t>
            </a:r>
            <a:r>
              <a:rPr spc="-40" dirty="0"/>
              <a:t> </a:t>
            </a:r>
            <a:r>
              <a:rPr dirty="0"/>
              <a:t>on</a:t>
            </a:r>
            <a:r>
              <a:rPr spc="-50" dirty="0"/>
              <a:t> </a:t>
            </a:r>
            <a:r>
              <a:rPr dirty="0"/>
              <a:t>the</a:t>
            </a:r>
            <a:r>
              <a:rPr spc="-50" dirty="0"/>
              <a:t> </a:t>
            </a:r>
            <a:r>
              <a:rPr spc="-10" dirty="0"/>
              <a:t>Device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01419" y="1744726"/>
            <a:ext cx="365760" cy="0"/>
          </a:xfrm>
          <a:custGeom>
            <a:avLst/>
            <a:gdLst/>
            <a:ahLst/>
            <a:cxnLst/>
            <a:rect l="l" t="t" r="r" b="b"/>
            <a:pathLst>
              <a:path w="365760">
                <a:moveTo>
                  <a:pt x="0" y="0"/>
                </a:moveTo>
                <a:lnTo>
                  <a:pt x="365760" y="0"/>
                </a:lnTo>
              </a:path>
            </a:pathLst>
          </a:custGeom>
          <a:ln w="30480">
            <a:solidFill>
              <a:srgbClr val="7A7A7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61411" y="1744726"/>
            <a:ext cx="365760" cy="0"/>
          </a:xfrm>
          <a:custGeom>
            <a:avLst/>
            <a:gdLst/>
            <a:ahLst/>
            <a:cxnLst/>
            <a:rect l="l" t="t" r="r" b="b"/>
            <a:pathLst>
              <a:path w="365760">
                <a:moveTo>
                  <a:pt x="0" y="0"/>
                </a:moveTo>
                <a:lnTo>
                  <a:pt x="365760" y="0"/>
                </a:lnTo>
              </a:path>
            </a:pathLst>
          </a:custGeom>
          <a:ln w="30480">
            <a:solidFill>
              <a:srgbClr val="7A7A7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50493" y="1224533"/>
            <a:ext cx="10176510" cy="2454910"/>
          </a:xfrm>
          <a:prstGeom prst="rect">
            <a:avLst/>
          </a:prstGeom>
        </p:spPr>
        <p:txBody>
          <a:bodyPr vert="horz" wrap="square" lIns="0" tIns="139065" rIns="0" bIns="0" rtlCol="0">
            <a:spAutoFit/>
          </a:bodyPr>
          <a:lstStyle/>
          <a:p>
            <a:pPr marL="1216025" indent="-1203325">
              <a:lnSpc>
                <a:spcPct val="100000"/>
              </a:lnSpc>
              <a:spcBef>
                <a:spcPts val="1095"/>
              </a:spcBef>
              <a:buClr>
                <a:srgbClr val="000000"/>
              </a:buClr>
              <a:buFont typeface="Courier New"/>
              <a:buAutoNum type="arabicPeriod"/>
              <a:tabLst>
                <a:tab pos="1216025" algn="l"/>
                <a:tab pos="2859405" algn="l"/>
              </a:tabLst>
            </a:pPr>
            <a:r>
              <a:rPr sz="2400" b="1" spc="-10" dirty="0">
                <a:solidFill>
                  <a:srgbClr val="7B7B7B"/>
                </a:solidFill>
                <a:latin typeface="Courier New"/>
                <a:cs typeface="Courier New"/>
              </a:rPr>
              <a:t>global</a:t>
            </a:r>
            <a:r>
              <a:rPr sz="2400" b="1" dirty="0">
                <a:solidFill>
                  <a:srgbClr val="7B7B7B"/>
                </a:solidFill>
                <a:latin typeface="Courier New"/>
                <a:cs typeface="Courier New"/>
              </a:rPr>
              <a:t>	void</a:t>
            </a:r>
            <a:r>
              <a:rPr sz="2400" b="1" spc="-40" dirty="0">
                <a:solidFill>
                  <a:srgbClr val="7B7B7B"/>
                </a:solidFill>
                <a:latin typeface="Courier New"/>
                <a:cs typeface="Courier New"/>
              </a:rPr>
              <a:t> </a:t>
            </a:r>
            <a:r>
              <a:rPr sz="2400" b="1" dirty="0">
                <a:latin typeface="Courier New"/>
                <a:cs typeface="Courier New"/>
              </a:rPr>
              <a:t>add(</a:t>
            </a:r>
            <a:r>
              <a:rPr sz="2400" b="1" dirty="0">
                <a:solidFill>
                  <a:srgbClr val="7B7B7B"/>
                </a:solidFill>
                <a:latin typeface="Courier New"/>
                <a:cs typeface="Courier New"/>
              </a:rPr>
              <a:t>int</a:t>
            </a:r>
            <a:r>
              <a:rPr sz="2400" b="1" spc="-40" dirty="0">
                <a:solidFill>
                  <a:srgbClr val="7B7B7B"/>
                </a:solidFill>
                <a:latin typeface="Courier New"/>
                <a:cs typeface="Courier New"/>
              </a:rPr>
              <a:t> </a:t>
            </a:r>
            <a:r>
              <a:rPr sz="2400" b="1" dirty="0">
                <a:latin typeface="Courier New"/>
                <a:cs typeface="Courier New"/>
              </a:rPr>
              <a:t>*a,</a:t>
            </a:r>
            <a:r>
              <a:rPr sz="2400" b="1" spc="-20" dirty="0">
                <a:latin typeface="Courier New"/>
                <a:cs typeface="Courier New"/>
              </a:rPr>
              <a:t> </a:t>
            </a:r>
            <a:r>
              <a:rPr sz="2400" b="1" dirty="0">
                <a:solidFill>
                  <a:srgbClr val="7B7B7B"/>
                </a:solidFill>
                <a:latin typeface="Courier New"/>
                <a:cs typeface="Courier New"/>
              </a:rPr>
              <a:t>int</a:t>
            </a:r>
            <a:r>
              <a:rPr sz="2400" b="1" spc="-35" dirty="0">
                <a:solidFill>
                  <a:srgbClr val="7B7B7B"/>
                </a:solidFill>
                <a:latin typeface="Courier New"/>
                <a:cs typeface="Courier New"/>
              </a:rPr>
              <a:t> </a:t>
            </a:r>
            <a:r>
              <a:rPr sz="2400" b="1" dirty="0">
                <a:latin typeface="Courier New"/>
                <a:cs typeface="Courier New"/>
              </a:rPr>
              <a:t>*b,</a:t>
            </a:r>
            <a:r>
              <a:rPr sz="2400" b="1" spc="-15" dirty="0">
                <a:latin typeface="Courier New"/>
                <a:cs typeface="Courier New"/>
              </a:rPr>
              <a:t> </a:t>
            </a:r>
            <a:r>
              <a:rPr sz="2400" b="1" dirty="0">
                <a:solidFill>
                  <a:srgbClr val="7B7B7B"/>
                </a:solidFill>
                <a:latin typeface="Courier New"/>
                <a:cs typeface="Courier New"/>
              </a:rPr>
              <a:t>int</a:t>
            </a:r>
            <a:r>
              <a:rPr sz="2400" b="1" spc="-35" dirty="0">
                <a:solidFill>
                  <a:srgbClr val="7B7B7B"/>
                </a:solidFill>
                <a:latin typeface="Courier New"/>
                <a:cs typeface="Courier New"/>
              </a:rPr>
              <a:t> </a:t>
            </a:r>
            <a:r>
              <a:rPr sz="2400" b="1" dirty="0">
                <a:latin typeface="Courier New"/>
                <a:cs typeface="Courier New"/>
              </a:rPr>
              <a:t>*c)</a:t>
            </a:r>
            <a:r>
              <a:rPr sz="2400" b="1" spc="-15" dirty="0">
                <a:latin typeface="Courier New"/>
                <a:cs typeface="Courier New"/>
              </a:rPr>
              <a:t> </a:t>
            </a:r>
            <a:r>
              <a:rPr sz="2400" b="1" spc="-50" dirty="0">
                <a:latin typeface="Courier New"/>
                <a:cs typeface="Courier New"/>
              </a:rPr>
              <a:t>{</a:t>
            </a:r>
            <a:endParaRPr sz="2400">
              <a:latin typeface="Courier New"/>
              <a:cs typeface="Courier New"/>
            </a:endParaRPr>
          </a:p>
          <a:p>
            <a:pPr marL="1764664" indent="-1751964">
              <a:lnSpc>
                <a:spcPct val="100000"/>
              </a:lnSpc>
              <a:spcBef>
                <a:spcPts val="994"/>
              </a:spcBef>
              <a:buAutoNum type="arabicPeriod"/>
              <a:tabLst>
                <a:tab pos="1764664" algn="l"/>
              </a:tabLst>
            </a:pPr>
            <a:r>
              <a:rPr sz="2400" b="1" dirty="0">
                <a:latin typeface="Courier New"/>
                <a:cs typeface="Courier New"/>
              </a:rPr>
              <a:t>c[</a:t>
            </a:r>
            <a:r>
              <a:rPr sz="2400" b="1" dirty="0">
                <a:solidFill>
                  <a:srgbClr val="6FAC46"/>
                </a:solidFill>
                <a:latin typeface="Courier New"/>
                <a:cs typeface="Courier New"/>
              </a:rPr>
              <a:t>blockIdx.x</a:t>
            </a:r>
            <a:r>
              <a:rPr sz="2400" b="1" dirty="0">
                <a:latin typeface="Courier New"/>
                <a:cs typeface="Courier New"/>
              </a:rPr>
              <a:t>]</a:t>
            </a:r>
            <a:r>
              <a:rPr sz="2400" b="1" spc="-55" dirty="0">
                <a:latin typeface="Courier New"/>
                <a:cs typeface="Courier New"/>
              </a:rPr>
              <a:t> </a:t>
            </a:r>
            <a:r>
              <a:rPr sz="2400" b="1" dirty="0">
                <a:latin typeface="Courier New"/>
                <a:cs typeface="Courier New"/>
              </a:rPr>
              <a:t>=</a:t>
            </a:r>
            <a:r>
              <a:rPr sz="2400" b="1" spc="-60" dirty="0">
                <a:latin typeface="Courier New"/>
                <a:cs typeface="Courier New"/>
              </a:rPr>
              <a:t> </a:t>
            </a:r>
            <a:r>
              <a:rPr sz="2400" b="1" dirty="0">
                <a:latin typeface="Courier New"/>
                <a:cs typeface="Courier New"/>
              </a:rPr>
              <a:t>a[</a:t>
            </a:r>
            <a:r>
              <a:rPr sz="2400" b="1" dirty="0">
                <a:solidFill>
                  <a:srgbClr val="6FAC46"/>
                </a:solidFill>
                <a:latin typeface="Courier New"/>
                <a:cs typeface="Courier New"/>
              </a:rPr>
              <a:t>blockIdx.x</a:t>
            </a:r>
            <a:r>
              <a:rPr sz="2400" b="1" dirty="0">
                <a:latin typeface="Courier New"/>
                <a:cs typeface="Courier New"/>
              </a:rPr>
              <a:t>]</a:t>
            </a:r>
            <a:r>
              <a:rPr sz="2400" b="1" spc="-40" dirty="0">
                <a:latin typeface="Courier New"/>
                <a:cs typeface="Courier New"/>
              </a:rPr>
              <a:t> </a:t>
            </a:r>
            <a:r>
              <a:rPr sz="2400" b="1" dirty="0">
                <a:latin typeface="Courier New"/>
                <a:cs typeface="Courier New"/>
              </a:rPr>
              <a:t>+</a:t>
            </a:r>
            <a:r>
              <a:rPr sz="2400" b="1" spc="-50" dirty="0">
                <a:latin typeface="Courier New"/>
                <a:cs typeface="Courier New"/>
              </a:rPr>
              <a:t> </a:t>
            </a:r>
            <a:r>
              <a:rPr sz="2400" b="1" spc="-10" dirty="0">
                <a:latin typeface="Courier New"/>
                <a:cs typeface="Courier New"/>
              </a:rPr>
              <a:t>b[</a:t>
            </a:r>
            <a:r>
              <a:rPr sz="2400" b="1" spc="-10" dirty="0">
                <a:solidFill>
                  <a:srgbClr val="6FAC46"/>
                </a:solidFill>
                <a:latin typeface="Courier New"/>
                <a:cs typeface="Courier New"/>
              </a:rPr>
              <a:t>blockIdx.x</a:t>
            </a:r>
            <a:r>
              <a:rPr sz="2400" b="1" spc="-10" dirty="0">
                <a:latin typeface="Courier New"/>
                <a:cs typeface="Courier New"/>
              </a:rPr>
              <a:t>];</a:t>
            </a:r>
            <a:endParaRPr sz="24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994"/>
              </a:spcBef>
              <a:tabLst>
                <a:tab pos="850265" algn="l"/>
              </a:tabLst>
            </a:pPr>
            <a:r>
              <a:rPr sz="2400" b="1" spc="-25" dirty="0">
                <a:latin typeface="Courier New"/>
                <a:cs typeface="Courier New"/>
              </a:rPr>
              <a:t>3.</a:t>
            </a:r>
            <a:r>
              <a:rPr sz="2400" b="1" dirty="0">
                <a:latin typeface="Courier New"/>
                <a:cs typeface="Courier New"/>
              </a:rPr>
              <a:t>	</a:t>
            </a:r>
            <a:r>
              <a:rPr sz="2400" b="1" spc="-50" dirty="0">
                <a:latin typeface="Courier New"/>
                <a:cs typeface="Courier New"/>
              </a:rPr>
              <a:t>}</a:t>
            </a:r>
            <a:endParaRPr sz="24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1905"/>
              </a:spcBef>
            </a:pPr>
            <a:endParaRPr sz="2400">
              <a:latin typeface="Courier New"/>
              <a:cs typeface="Courier New"/>
            </a:endParaRPr>
          </a:p>
          <a:p>
            <a:pPr marL="393065" lvl="1" indent="-380365">
              <a:lnSpc>
                <a:spcPct val="100000"/>
              </a:lnSpc>
              <a:buChar char="•"/>
              <a:tabLst>
                <a:tab pos="393065" algn="l"/>
              </a:tabLst>
            </a:pPr>
            <a:r>
              <a:rPr sz="2400" dirty="0">
                <a:latin typeface="Arial MT"/>
                <a:cs typeface="Arial MT"/>
              </a:rPr>
              <a:t>On</a:t>
            </a:r>
            <a:r>
              <a:rPr sz="2400" spc="-5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the</a:t>
            </a:r>
            <a:r>
              <a:rPr sz="2400" spc="-7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device,</a:t>
            </a:r>
            <a:r>
              <a:rPr sz="2400" spc="-4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each</a:t>
            </a:r>
            <a:r>
              <a:rPr sz="2400" spc="-6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block</a:t>
            </a:r>
            <a:r>
              <a:rPr sz="2400" spc="-4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can</a:t>
            </a:r>
            <a:r>
              <a:rPr sz="2400" spc="-5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execute</a:t>
            </a:r>
            <a:r>
              <a:rPr sz="2400" spc="-3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in</a:t>
            </a:r>
            <a:r>
              <a:rPr sz="2400" spc="-65" dirty="0">
                <a:latin typeface="Arial MT"/>
                <a:cs typeface="Arial MT"/>
              </a:rPr>
              <a:t> </a:t>
            </a:r>
            <a:r>
              <a:rPr sz="2400" spc="-10" dirty="0">
                <a:latin typeface="Arial MT"/>
                <a:cs typeface="Arial MT"/>
              </a:rPr>
              <a:t>parallel: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Vector</a:t>
            </a:r>
            <a:r>
              <a:rPr spc="-55" dirty="0"/>
              <a:t> </a:t>
            </a:r>
            <a:r>
              <a:rPr dirty="0"/>
              <a:t>Addition</a:t>
            </a:r>
            <a:r>
              <a:rPr spc="-40" dirty="0"/>
              <a:t> </a:t>
            </a:r>
            <a:r>
              <a:rPr dirty="0"/>
              <a:t>on</a:t>
            </a:r>
            <a:r>
              <a:rPr spc="-50" dirty="0"/>
              <a:t> </a:t>
            </a:r>
            <a:r>
              <a:rPr dirty="0"/>
              <a:t>the</a:t>
            </a:r>
            <a:r>
              <a:rPr spc="-50" dirty="0"/>
              <a:t> </a:t>
            </a:r>
            <a:r>
              <a:rPr spc="-10" dirty="0"/>
              <a:t>Device</a:t>
            </a:r>
          </a:p>
        </p:txBody>
      </p:sp>
      <p:grpSp>
        <p:nvGrpSpPr>
          <p:cNvPr id="6" name="object 6"/>
          <p:cNvGrpSpPr/>
          <p:nvPr/>
        </p:nvGrpSpPr>
        <p:grpSpPr>
          <a:xfrm>
            <a:off x="2261616" y="4850879"/>
            <a:ext cx="2010410" cy="607060"/>
            <a:chOff x="2261616" y="4850879"/>
            <a:chExt cx="2010410" cy="607060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61616" y="4850879"/>
              <a:ext cx="2010156" cy="60656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99716" y="4988090"/>
              <a:ext cx="1930908" cy="373341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2323338" y="4892802"/>
              <a:ext cx="1891664" cy="487680"/>
            </a:xfrm>
            <a:custGeom>
              <a:avLst/>
              <a:gdLst/>
              <a:ahLst/>
              <a:cxnLst/>
              <a:rect l="l" t="t" r="r" b="b"/>
              <a:pathLst>
                <a:path w="1891664" h="487679">
                  <a:moveTo>
                    <a:pt x="1810003" y="0"/>
                  </a:moveTo>
                  <a:lnTo>
                    <a:pt x="81280" y="0"/>
                  </a:lnTo>
                  <a:lnTo>
                    <a:pt x="49666" y="6395"/>
                  </a:lnTo>
                  <a:lnTo>
                    <a:pt x="23828" y="23828"/>
                  </a:lnTo>
                  <a:lnTo>
                    <a:pt x="6395" y="49666"/>
                  </a:lnTo>
                  <a:lnTo>
                    <a:pt x="0" y="81280"/>
                  </a:lnTo>
                  <a:lnTo>
                    <a:pt x="0" y="406400"/>
                  </a:lnTo>
                  <a:lnTo>
                    <a:pt x="6395" y="438013"/>
                  </a:lnTo>
                  <a:lnTo>
                    <a:pt x="23828" y="463851"/>
                  </a:lnTo>
                  <a:lnTo>
                    <a:pt x="49666" y="481284"/>
                  </a:lnTo>
                  <a:lnTo>
                    <a:pt x="81280" y="487680"/>
                  </a:lnTo>
                  <a:lnTo>
                    <a:pt x="1810003" y="487680"/>
                  </a:lnTo>
                  <a:lnTo>
                    <a:pt x="1841617" y="481284"/>
                  </a:lnTo>
                  <a:lnTo>
                    <a:pt x="1867455" y="463851"/>
                  </a:lnTo>
                  <a:lnTo>
                    <a:pt x="1884888" y="438013"/>
                  </a:lnTo>
                  <a:lnTo>
                    <a:pt x="1891284" y="406400"/>
                  </a:lnTo>
                  <a:lnTo>
                    <a:pt x="1891284" y="81280"/>
                  </a:lnTo>
                  <a:lnTo>
                    <a:pt x="1884888" y="49666"/>
                  </a:lnTo>
                  <a:lnTo>
                    <a:pt x="1867455" y="23828"/>
                  </a:lnTo>
                  <a:lnTo>
                    <a:pt x="1841617" y="6395"/>
                  </a:lnTo>
                  <a:lnTo>
                    <a:pt x="1810003" y="0"/>
                  </a:lnTo>
                  <a:close/>
                </a:path>
              </a:pathLst>
            </a:custGeom>
            <a:solidFill>
              <a:srgbClr val="5252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323338" y="4892802"/>
              <a:ext cx="1891664" cy="487680"/>
            </a:xfrm>
            <a:custGeom>
              <a:avLst/>
              <a:gdLst/>
              <a:ahLst/>
              <a:cxnLst/>
              <a:rect l="l" t="t" r="r" b="b"/>
              <a:pathLst>
                <a:path w="1891664" h="487679">
                  <a:moveTo>
                    <a:pt x="0" y="81280"/>
                  </a:moveTo>
                  <a:lnTo>
                    <a:pt x="6395" y="49666"/>
                  </a:lnTo>
                  <a:lnTo>
                    <a:pt x="23828" y="23828"/>
                  </a:lnTo>
                  <a:lnTo>
                    <a:pt x="49666" y="6395"/>
                  </a:lnTo>
                  <a:lnTo>
                    <a:pt x="81280" y="0"/>
                  </a:lnTo>
                  <a:lnTo>
                    <a:pt x="1810003" y="0"/>
                  </a:lnTo>
                  <a:lnTo>
                    <a:pt x="1841617" y="6395"/>
                  </a:lnTo>
                  <a:lnTo>
                    <a:pt x="1867455" y="23828"/>
                  </a:lnTo>
                  <a:lnTo>
                    <a:pt x="1884888" y="49666"/>
                  </a:lnTo>
                  <a:lnTo>
                    <a:pt x="1891284" y="81280"/>
                  </a:lnTo>
                  <a:lnTo>
                    <a:pt x="1891284" y="406400"/>
                  </a:lnTo>
                  <a:lnTo>
                    <a:pt x="1884888" y="438013"/>
                  </a:lnTo>
                  <a:lnTo>
                    <a:pt x="1867455" y="463851"/>
                  </a:lnTo>
                  <a:lnTo>
                    <a:pt x="1841617" y="481284"/>
                  </a:lnTo>
                  <a:lnTo>
                    <a:pt x="1810003" y="487680"/>
                  </a:lnTo>
                  <a:lnTo>
                    <a:pt x="81280" y="487680"/>
                  </a:lnTo>
                  <a:lnTo>
                    <a:pt x="49666" y="481284"/>
                  </a:lnTo>
                  <a:lnTo>
                    <a:pt x="23828" y="463851"/>
                  </a:lnTo>
                  <a:lnTo>
                    <a:pt x="6395" y="438013"/>
                  </a:lnTo>
                  <a:lnTo>
                    <a:pt x="0" y="406400"/>
                  </a:lnTo>
                  <a:lnTo>
                    <a:pt x="0" y="81280"/>
                  </a:lnTo>
                  <a:close/>
                </a:path>
              </a:pathLst>
            </a:custGeom>
            <a:ln w="380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2413507" y="5023484"/>
            <a:ext cx="36195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spc="-20" dirty="0">
                <a:solidFill>
                  <a:srgbClr val="FFFFFF"/>
                </a:solidFill>
                <a:latin typeface="Courier New"/>
                <a:cs typeface="Courier New"/>
              </a:rPr>
              <a:t>c[0]</a:t>
            </a:r>
            <a:endParaRPr sz="1100">
              <a:latin typeface="Courier New"/>
              <a:cs typeface="Courier New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916574" y="5023484"/>
            <a:ext cx="120586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dirty="0">
                <a:solidFill>
                  <a:srgbClr val="FFFFFF"/>
                </a:solidFill>
                <a:latin typeface="Courier New"/>
                <a:cs typeface="Courier New"/>
              </a:rPr>
              <a:t>=</a:t>
            </a:r>
            <a:r>
              <a:rPr sz="1100" b="1" spc="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100" b="1" dirty="0">
                <a:solidFill>
                  <a:srgbClr val="FFFFFF"/>
                </a:solidFill>
                <a:latin typeface="Courier New"/>
                <a:cs typeface="Courier New"/>
              </a:rPr>
              <a:t>a[0] +</a:t>
            </a:r>
            <a:r>
              <a:rPr sz="1100" b="1" spc="-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100" b="1" spc="-20" dirty="0">
                <a:solidFill>
                  <a:srgbClr val="FFFFFF"/>
                </a:solidFill>
                <a:latin typeface="Courier New"/>
                <a:cs typeface="Courier New"/>
              </a:rPr>
              <a:t>b[0];</a:t>
            </a:r>
            <a:endParaRPr sz="1100">
              <a:latin typeface="Courier New"/>
              <a:cs typeface="Courier New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4271771" y="4850879"/>
            <a:ext cx="2010410" cy="607060"/>
            <a:chOff x="4271771" y="4850879"/>
            <a:chExt cx="2010410" cy="607060"/>
          </a:xfrm>
        </p:grpSpPr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71771" y="4850879"/>
              <a:ext cx="2010155" cy="606564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09871" y="4988090"/>
              <a:ext cx="1930907" cy="373341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4333493" y="4892802"/>
              <a:ext cx="1891664" cy="487680"/>
            </a:xfrm>
            <a:custGeom>
              <a:avLst/>
              <a:gdLst/>
              <a:ahLst/>
              <a:cxnLst/>
              <a:rect l="l" t="t" r="r" b="b"/>
              <a:pathLst>
                <a:path w="1891664" h="487679">
                  <a:moveTo>
                    <a:pt x="1810003" y="0"/>
                  </a:moveTo>
                  <a:lnTo>
                    <a:pt x="81279" y="0"/>
                  </a:lnTo>
                  <a:lnTo>
                    <a:pt x="49666" y="6395"/>
                  </a:lnTo>
                  <a:lnTo>
                    <a:pt x="23828" y="23828"/>
                  </a:lnTo>
                  <a:lnTo>
                    <a:pt x="6395" y="49666"/>
                  </a:lnTo>
                  <a:lnTo>
                    <a:pt x="0" y="81280"/>
                  </a:lnTo>
                  <a:lnTo>
                    <a:pt x="0" y="406400"/>
                  </a:lnTo>
                  <a:lnTo>
                    <a:pt x="6395" y="438013"/>
                  </a:lnTo>
                  <a:lnTo>
                    <a:pt x="23828" y="463851"/>
                  </a:lnTo>
                  <a:lnTo>
                    <a:pt x="49666" y="481284"/>
                  </a:lnTo>
                  <a:lnTo>
                    <a:pt x="81279" y="487680"/>
                  </a:lnTo>
                  <a:lnTo>
                    <a:pt x="1810003" y="487680"/>
                  </a:lnTo>
                  <a:lnTo>
                    <a:pt x="1841617" y="481284"/>
                  </a:lnTo>
                  <a:lnTo>
                    <a:pt x="1867455" y="463851"/>
                  </a:lnTo>
                  <a:lnTo>
                    <a:pt x="1884888" y="438013"/>
                  </a:lnTo>
                  <a:lnTo>
                    <a:pt x="1891283" y="406400"/>
                  </a:lnTo>
                  <a:lnTo>
                    <a:pt x="1891283" y="81280"/>
                  </a:lnTo>
                  <a:lnTo>
                    <a:pt x="1884888" y="49666"/>
                  </a:lnTo>
                  <a:lnTo>
                    <a:pt x="1867455" y="23828"/>
                  </a:lnTo>
                  <a:lnTo>
                    <a:pt x="1841617" y="6395"/>
                  </a:lnTo>
                  <a:lnTo>
                    <a:pt x="1810003" y="0"/>
                  </a:lnTo>
                  <a:close/>
                </a:path>
              </a:pathLst>
            </a:custGeom>
            <a:solidFill>
              <a:srgbClr val="5252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333493" y="4892802"/>
              <a:ext cx="1891664" cy="487680"/>
            </a:xfrm>
            <a:custGeom>
              <a:avLst/>
              <a:gdLst/>
              <a:ahLst/>
              <a:cxnLst/>
              <a:rect l="l" t="t" r="r" b="b"/>
              <a:pathLst>
                <a:path w="1891664" h="487679">
                  <a:moveTo>
                    <a:pt x="0" y="81280"/>
                  </a:moveTo>
                  <a:lnTo>
                    <a:pt x="6395" y="49666"/>
                  </a:lnTo>
                  <a:lnTo>
                    <a:pt x="23828" y="23828"/>
                  </a:lnTo>
                  <a:lnTo>
                    <a:pt x="49666" y="6395"/>
                  </a:lnTo>
                  <a:lnTo>
                    <a:pt x="81279" y="0"/>
                  </a:lnTo>
                  <a:lnTo>
                    <a:pt x="1810003" y="0"/>
                  </a:lnTo>
                  <a:lnTo>
                    <a:pt x="1841617" y="6395"/>
                  </a:lnTo>
                  <a:lnTo>
                    <a:pt x="1867455" y="23828"/>
                  </a:lnTo>
                  <a:lnTo>
                    <a:pt x="1884888" y="49666"/>
                  </a:lnTo>
                  <a:lnTo>
                    <a:pt x="1891283" y="81280"/>
                  </a:lnTo>
                  <a:lnTo>
                    <a:pt x="1891283" y="406400"/>
                  </a:lnTo>
                  <a:lnTo>
                    <a:pt x="1884888" y="438013"/>
                  </a:lnTo>
                  <a:lnTo>
                    <a:pt x="1867455" y="463851"/>
                  </a:lnTo>
                  <a:lnTo>
                    <a:pt x="1841617" y="481284"/>
                  </a:lnTo>
                  <a:lnTo>
                    <a:pt x="1810003" y="487680"/>
                  </a:lnTo>
                  <a:lnTo>
                    <a:pt x="81279" y="487680"/>
                  </a:lnTo>
                  <a:lnTo>
                    <a:pt x="49666" y="481284"/>
                  </a:lnTo>
                  <a:lnTo>
                    <a:pt x="23828" y="463851"/>
                  </a:lnTo>
                  <a:lnTo>
                    <a:pt x="6395" y="438013"/>
                  </a:lnTo>
                  <a:lnTo>
                    <a:pt x="0" y="406400"/>
                  </a:lnTo>
                  <a:lnTo>
                    <a:pt x="0" y="81280"/>
                  </a:lnTo>
                  <a:close/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4423917" y="5023484"/>
            <a:ext cx="36195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spc="-20" dirty="0">
                <a:solidFill>
                  <a:srgbClr val="FFFFFF"/>
                </a:solidFill>
                <a:latin typeface="Courier New"/>
                <a:cs typeface="Courier New"/>
              </a:rPr>
              <a:t>c[1]</a:t>
            </a:r>
            <a:endParaRPr sz="1100">
              <a:latin typeface="Courier New"/>
              <a:cs typeface="Courier New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926984" y="5023484"/>
            <a:ext cx="120586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dirty="0">
                <a:solidFill>
                  <a:srgbClr val="FFFFFF"/>
                </a:solidFill>
                <a:latin typeface="Courier New"/>
                <a:cs typeface="Courier New"/>
              </a:rPr>
              <a:t>=</a:t>
            </a:r>
            <a:r>
              <a:rPr sz="1100" b="1" spc="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100" b="1" dirty="0">
                <a:solidFill>
                  <a:srgbClr val="FFFFFF"/>
                </a:solidFill>
                <a:latin typeface="Courier New"/>
                <a:cs typeface="Courier New"/>
              </a:rPr>
              <a:t>a[1] +</a:t>
            </a:r>
            <a:r>
              <a:rPr sz="1100" b="1" spc="-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100" b="1" spc="-20" dirty="0">
                <a:solidFill>
                  <a:srgbClr val="FFFFFF"/>
                </a:solidFill>
                <a:latin typeface="Courier New"/>
                <a:cs typeface="Courier New"/>
              </a:rPr>
              <a:t>b[1];</a:t>
            </a:r>
            <a:endParaRPr sz="1100">
              <a:latin typeface="Courier New"/>
              <a:cs typeface="Courier New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6288023" y="4828006"/>
            <a:ext cx="2009139" cy="605155"/>
            <a:chOff x="6288023" y="4828006"/>
            <a:chExt cx="2009139" cy="605155"/>
          </a:xfrm>
        </p:grpSpPr>
        <p:pic>
          <p:nvPicPr>
            <p:cNvPr id="21" name="object 2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88023" y="4828006"/>
              <a:ext cx="2008631" cy="605053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324599" y="4963617"/>
              <a:ext cx="1930907" cy="374954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6349745" y="4869941"/>
              <a:ext cx="1889760" cy="486409"/>
            </a:xfrm>
            <a:custGeom>
              <a:avLst/>
              <a:gdLst/>
              <a:ahLst/>
              <a:cxnLst/>
              <a:rect l="l" t="t" r="r" b="b"/>
              <a:pathLst>
                <a:path w="1889759" h="486410">
                  <a:moveTo>
                    <a:pt x="1808733" y="0"/>
                  </a:moveTo>
                  <a:lnTo>
                    <a:pt x="81025" y="0"/>
                  </a:lnTo>
                  <a:lnTo>
                    <a:pt x="49506" y="6373"/>
                  </a:lnTo>
                  <a:lnTo>
                    <a:pt x="23748" y="23748"/>
                  </a:lnTo>
                  <a:lnTo>
                    <a:pt x="6373" y="49506"/>
                  </a:lnTo>
                  <a:lnTo>
                    <a:pt x="0" y="81025"/>
                  </a:lnTo>
                  <a:lnTo>
                    <a:pt x="0" y="405129"/>
                  </a:lnTo>
                  <a:lnTo>
                    <a:pt x="6373" y="436649"/>
                  </a:lnTo>
                  <a:lnTo>
                    <a:pt x="23749" y="462406"/>
                  </a:lnTo>
                  <a:lnTo>
                    <a:pt x="49506" y="479782"/>
                  </a:lnTo>
                  <a:lnTo>
                    <a:pt x="81025" y="486155"/>
                  </a:lnTo>
                  <a:lnTo>
                    <a:pt x="1808733" y="486155"/>
                  </a:lnTo>
                  <a:lnTo>
                    <a:pt x="1840253" y="479782"/>
                  </a:lnTo>
                  <a:lnTo>
                    <a:pt x="1866010" y="462406"/>
                  </a:lnTo>
                  <a:lnTo>
                    <a:pt x="1883386" y="436649"/>
                  </a:lnTo>
                  <a:lnTo>
                    <a:pt x="1889759" y="405129"/>
                  </a:lnTo>
                  <a:lnTo>
                    <a:pt x="1889759" y="81025"/>
                  </a:lnTo>
                  <a:lnTo>
                    <a:pt x="1883386" y="49506"/>
                  </a:lnTo>
                  <a:lnTo>
                    <a:pt x="1866010" y="23748"/>
                  </a:lnTo>
                  <a:lnTo>
                    <a:pt x="1840253" y="6373"/>
                  </a:lnTo>
                  <a:lnTo>
                    <a:pt x="1808733" y="0"/>
                  </a:lnTo>
                  <a:close/>
                </a:path>
              </a:pathLst>
            </a:custGeom>
            <a:solidFill>
              <a:srgbClr val="5252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6349745" y="4869941"/>
              <a:ext cx="1889760" cy="486409"/>
            </a:xfrm>
            <a:custGeom>
              <a:avLst/>
              <a:gdLst/>
              <a:ahLst/>
              <a:cxnLst/>
              <a:rect l="l" t="t" r="r" b="b"/>
              <a:pathLst>
                <a:path w="1889759" h="486410">
                  <a:moveTo>
                    <a:pt x="0" y="81025"/>
                  </a:moveTo>
                  <a:lnTo>
                    <a:pt x="6373" y="49506"/>
                  </a:lnTo>
                  <a:lnTo>
                    <a:pt x="23748" y="23748"/>
                  </a:lnTo>
                  <a:lnTo>
                    <a:pt x="49506" y="6373"/>
                  </a:lnTo>
                  <a:lnTo>
                    <a:pt x="81025" y="0"/>
                  </a:lnTo>
                  <a:lnTo>
                    <a:pt x="1808733" y="0"/>
                  </a:lnTo>
                  <a:lnTo>
                    <a:pt x="1840253" y="6373"/>
                  </a:lnTo>
                  <a:lnTo>
                    <a:pt x="1866010" y="23748"/>
                  </a:lnTo>
                  <a:lnTo>
                    <a:pt x="1883386" y="49506"/>
                  </a:lnTo>
                  <a:lnTo>
                    <a:pt x="1889759" y="81025"/>
                  </a:lnTo>
                  <a:lnTo>
                    <a:pt x="1889759" y="405129"/>
                  </a:lnTo>
                  <a:lnTo>
                    <a:pt x="1883386" y="436649"/>
                  </a:lnTo>
                  <a:lnTo>
                    <a:pt x="1866010" y="462406"/>
                  </a:lnTo>
                  <a:lnTo>
                    <a:pt x="1840253" y="479782"/>
                  </a:lnTo>
                  <a:lnTo>
                    <a:pt x="1808733" y="486155"/>
                  </a:lnTo>
                  <a:lnTo>
                    <a:pt x="81025" y="486155"/>
                  </a:lnTo>
                  <a:lnTo>
                    <a:pt x="49506" y="479782"/>
                  </a:lnTo>
                  <a:lnTo>
                    <a:pt x="23749" y="462406"/>
                  </a:lnTo>
                  <a:lnTo>
                    <a:pt x="6373" y="436649"/>
                  </a:lnTo>
                  <a:lnTo>
                    <a:pt x="0" y="405129"/>
                  </a:lnTo>
                  <a:lnTo>
                    <a:pt x="0" y="81025"/>
                  </a:lnTo>
                  <a:close/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6439280" y="5000371"/>
            <a:ext cx="36195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spc="-20" dirty="0">
                <a:solidFill>
                  <a:srgbClr val="FFFFFF"/>
                </a:solidFill>
                <a:latin typeface="Courier New"/>
                <a:cs typeface="Courier New"/>
              </a:rPr>
              <a:t>c[2]</a:t>
            </a:r>
            <a:endParaRPr sz="1100">
              <a:latin typeface="Courier New"/>
              <a:cs typeface="Courier New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942347" y="5000371"/>
            <a:ext cx="120586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dirty="0">
                <a:solidFill>
                  <a:srgbClr val="FFFFFF"/>
                </a:solidFill>
                <a:latin typeface="Courier New"/>
                <a:cs typeface="Courier New"/>
              </a:rPr>
              <a:t>=</a:t>
            </a:r>
            <a:r>
              <a:rPr sz="1100" b="1" spc="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100" b="1" dirty="0">
                <a:solidFill>
                  <a:srgbClr val="FFFFFF"/>
                </a:solidFill>
                <a:latin typeface="Courier New"/>
                <a:cs typeface="Courier New"/>
              </a:rPr>
              <a:t>a[2] +</a:t>
            </a:r>
            <a:r>
              <a:rPr sz="1100" b="1" spc="-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100" b="1" spc="-20" dirty="0">
                <a:solidFill>
                  <a:srgbClr val="FFFFFF"/>
                </a:solidFill>
                <a:latin typeface="Courier New"/>
                <a:cs typeface="Courier New"/>
              </a:rPr>
              <a:t>b[2];</a:t>
            </a:r>
            <a:endParaRPr sz="1100">
              <a:latin typeface="Courier New"/>
              <a:cs typeface="Courier New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8298180" y="4828006"/>
            <a:ext cx="2009139" cy="605155"/>
            <a:chOff x="8298180" y="4828006"/>
            <a:chExt cx="2009139" cy="605155"/>
          </a:xfrm>
        </p:grpSpPr>
        <p:pic>
          <p:nvPicPr>
            <p:cNvPr id="28" name="object 2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298180" y="4828006"/>
              <a:ext cx="2008631" cy="605053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334756" y="4963617"/>
              <a:ext cx="1930907" cy="374954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8359902" y="4869941"/>
              <a:ext cx="1889760" cy="486409"/>
            </a:xfrm>
            <a:custGeom>
              <a:avLst/>
              <a:gdLst/>
              <a:ahLst/>
              <a:cxnLst/>
              <a:rect l="l" t="t" r="r" b="b"/>
              <a:pathLst>
                <a:path w="1889759" h="486410">
                  <a:moveTo>
                    <a:pt x="1808733" y="0"/>
                  </a:moveTo>
                  <a:lnTo>
                    <a:pt x="81025" y="0"/>
                  </a:lnTo>
                  <a:lnTo>
                    <a:pt x="49506" y="6373"/>
                  </a:lnTo>
                  <a:lnTo>
                    <a:pt x="23749" y="23748"/>
                  </a:lnTo>
                  <a:lnTo>
                    <a:pt x="6373" y="49506"/>
                  </a:lnTo>
                  <a:lnTo>
                    <a:pt x="0" y="81025"/>
                  </a:lnTo>
                  <a:lnTo>
                    <a:pt x="0" y="405129"/>
                  </a:lnTo>
                  <a:lnTo>
                    <a:pt x="6373" y="436649"/>
                  </a:lnTo>
                  <a:lnTo>
                    <a:pt x="23749" y="462406"/>
                  </a:lnTo>
                  <a:lnTo>
                    <a:pt x="49506" y="479782"/>
                  </a:lnTo>
                  <a:lnTo>
                    <a:pt x="81025" y="486155"/>
                  </a:lnTo>
                  <a:lnTo>
                    <a:pt x="1808733" y="486155"/>
                  </a:lnTo>
                  <a:lnTo>
                    <a:pt x="1840253" y="479782"/>
                  </a:lnTo>
                  <a:lnTo>
                    <a:pt x="1866010" y="462406"/>
                  </a:lnTo>
                  <a:lnTo>
                    <a:pt x="1883386" y="436649"/>
                  </a:lnTo>
                  <a:lnTo>
                    <a:pt x="1889759" y="405129"/>
                  </a:lnTo>
                  <a:lnTo>
                    <a:pt x="1889759" y="81025"/>
                  </a:lnTo>
                  <a:lnTo>
                    <a:pt x="1883386" y="49506"/>
                  </a:lnTo>
                  <a:lnTo>
                    <a:pt x="1866011" y="23748"/>
                  </a:lnTo>
                  <a:lnTo>
                    <a:pt x="1840253" y="6373"/>
                  </a:lnTo>
                  <a:lnTo>
                    <a:pt x="1808733" y="0"/>
                  </a:lnTo>
                  <a:close/>
                </a:path>
              </a:pathLst>
            </a:custGeom>
            <a:solidFill>
              <a:srgbClr val="5252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8359902" y="4869941"/>
              <a:ext cx="1889760" cy="486409"/>
            </a:xfrm>
            <a:custGeom>
              <a:avLst/>
              <a:gdLst/>
              <a:ahLst/>
              <a:cxnLst/>
              <a:rect l="l" t="t" r="r" b="b"/>
              <a:pathLst>
                <a:path w="1889759" h="486410">
                  <a:moveTo>
                    <a:pt x="0" y="81025"/>
                  </a:moveTo>
                  <a:lnTo>
                    <a:pt x="6373" y="49506"/>
                  </a:lnTo>
                  <a:lnTo>
                    <a:pt x="23749" y="23748"/>
                  </a:lnTo>
                  <a:lnTo>
                    <a:pt x="49506" y="6373"/>
                  </a:lnTo>
                  <a:lnTo>
                    <a:pt x="81025" y="0"/>
                  </a:lnTo>
                  <a:lnTo>
                    <a:pt x="1808733" y="0"/>
                  </a:lnTo>
                  <a:lnTo>
                    <a:pt x="1840253" y="6373"/>
                  </a:lnTo>
                  <a:lnTo>
                    <a:pt x="1866011" y="23748"/>
                  </a:lnTo>
                  <a:lnTo>
                    <a:pt x="1883386" y="49506"/>
                  </a:lnTo>
                  <a:lnTo>
                    <a:pt x="1889759" y="81025"/>
                  </a:lnTo>
                  <a:lnTo>
                    <a:pt x="1889759" y="405129"/>
                  </a:lnTo>
                  <a:lnTo>
                    <a:pt x="1883386" y="436649"/>
                  </a:lnTo>
                  <a:lnTo>
                    <a:pt x="1866010" y="462406"/>
                  </a:lnTo>
                  <a:lnTo>
                    <a:pt x="1840253" y="479782"/>
                  </a:lnTo>
                  <a:lnTo>
                    <a:pt x="1808733" y="486155"/>
                  </a:lnTo>
                  <a:lnTo>
                    <a:pt x="81025" y="486155"/>
                  </a:lnTo>
                  <a:lnTo>
                    <a:pt x="49506" y="479782"/>
                  </a:lnTo>
                  <a:lnTo>
                    <a:pt x="23749" y="462406"/>
                  </a:lnTo>
                  <a:lnTo>
                    <a:pt x="6373" y="436649"/>
                  </a:lnTo>
                  <a:lnTo>
                    <a:pt x="0" y="405129"/>
                  </a:lnTo>
                  <a:lnTo>
                    <a:pt x="0" y="81025"/>
                  </a:lnTo>
                  <a:close/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8449818" y="5000371"/>
            <a:ext cx="36195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spc="-20" dirty="0">
                <a:solidFill>
                  <a:srgbClr val="FFFFFF"/>
                </a:solidFill>
                <a:latin typeface="Courier New"/>
                <a:cs typeface="Courier New"/>
              </a:rPr>
              <a:t>c[3]</a:t>
            </a:r>
            <a:endParaRPr sz="1100">
              <a:latin typeface="Courier New"/>
              <a:cs typeface="Courier New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8954566" y="5000371"/>
            <a:ext cx="120904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dirty="0">
                <a:solidFill>
                  <a:srgbClr val="FFFFFF"/>
                </a:solidFill>
                <a:latin typeface="Courier New"/>
                <a:cs typeface="Courier New"/>
              </a:rPr>
              <a:t>=</a:t>
            </a:r>
            <a:r>
              <a:rPr sz="1100" b="1" spc="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100" b="1" dirty="0">
                <a:solidFill>
                  <a:srgbClr val="FFFFFF"/>
                </a:solidFill>
                <a:latin typeface="Courier New"/>
                <a:cs typeface="Courier New"/>
              </a:rPr>
              <a:t>a[3]</a:t>
            </a:r>
            <a:r>
              <a:rPr sz="1100" b="1" spc="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100" b="1" dirty="0">
                <a:solidFill>
                  <a:srgbClr val="FFFFFF"/>
                </a:solidFill>
                <a:latin typeface="Courier New"/>
                <a:cs typeface="Courier New"/>
              </a:rPr>
              <a:t>+</a:t>
            </a:r>
            <a:r>
              <a:rPr sz="1100" b="1" spc="-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100" b="1" spc="-10" dirty="0">
                <a:solidFill>
                  <a:srgbClr val="FFFFFF"/>
                </a:solidFill>
                <a:latin typeface="Courier New"/>
                <a:cs typeface="Courier New"/>
              </a:rPr>
              <a:t>b[3];</a:t>
            </a:r>
            <a:endParaRPr sz="1100">
              <a:latin typeface="Courier New"/>
              <a:cs typeface="Courier New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2312035" y="4527550"/>
            <a:ext cx="60896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Block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spc="-50" dirty="0">
                <a:latin typeface="Arial MT"/>
                <a:cs typeface="Arial MT"/>
              </a:rPr>
              <a:t>0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4322445" y="4527550"/>
            <a:ext cx="60896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Block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spc="-50" dirty="0">
                <a:latin typeface="Arial MT"/>
                <a:cs typeface="Arial MT"/>
              </a:rPr>
              <a:t>1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6338061" y="4497704"/>
            <a:ext cx="60896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Block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spc="-50" dirty="0">
                <a:latin typeface="Arial MT"/>
                <a:cs typeface="Arial MT"/>
              </a:rPr>
              <a:t>2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8348598" y="4497704"/>
            <a:ext cx="60896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Block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spc="-50" dirty="0">
                <a:latin typeface="Arial MT"/>
                <a:cs typeface="Arial MT"/>
              </a:rPr>
              <a:t>3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50493" y="1338833"/>
            <a:ext cx="10176510" cy="24961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93065" indent="-380365">
              <a:lnSpc>
                <a:spcPct val="100000"/>
              </a:lnSpc>
              <a:spcBef>
                <a:spcPts val="105"/>
              </a:spcBef>
              <a:buChar char="•"/>
              <a:tabLst>
                <a:tab pos="393065" algn="l"/>
              </a:tabLst>
            </a:pPr>
            <a:r>
              <a:rPr sz="2400" dirty="0">
                <a:latin typeface="Arial MT"/>
                <a:cs typeface="Arial MT"/>
              </a:rPr>
              <a:t>Returning</a:t>
            </a:r>
            <a:r>
              <a:rPr sz="2400" spc="-10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to</a:t>
            </a:r>
            <a:r>
              <a:rPr sz="2400" spc="-6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our</a:t>
            </a:r>
            <a:r>
              <a:rPr sz="2400" spc="-6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parallelized</a:t>
            </a:r>
            <a:r>
              <a:rPr sz="2400" spc="-5" dirty="0">
                <a:latin typeface="Arial MT"/>
                <a:cs typeface="Arial MT"/>
              </a:rPr>
              <a:t> </a:t>
            </a:r>
            <a:r>
              <a:rPr sz="3200" b="1" spc="-30" dirty="0">
                <a:latin typeface="Courier New"/>
                <a:cs typeface="Courier New"/>
              </a:rPr>
              <a:t>add()</a:t>
            </a:r>
            <a:r>
              <a:rPr sz="3200" b="1" spc="-1235" dirty="0">
                <a:latin typeface="Courier New"/>
                <a:cs typeface="Courier New"/>
              </a:rPr>
              <a:t> </a:t>
            </a:r>
            <a:r>
              <a:rPr sz="2400" spc="-10" dirty="0">
                <a:latin typeface="Arial MT"/>
                <a:cs typeface="Arial MT"/>
              </a:rPr>
              <a:t>kernel</a:t>
            </a:r>
            <a:endParaRPr sz="24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200"/>
              </a:spcBef>
            </a:pPr>
            <a:endParaRPr sz="2400">
              <a:latin typeface="Arial MT"/>
              <a:cs typeface="Arial MT"/>
            </a:endParaRPr>
          </a:p>
          <a:p>
            <a:pPr marL="850265" indent="-837565">
              <a:lnSpc>
                <a:spcPct val="100000"/>
              </a:lnSpc>
              <a:buClr>
                <a:srgbClr val="000000"/>
              </a:buClr>
              <a:buFont typeface="Courier New"/>
              <a:buAutoNum type="arabicPeriod"/>
              <a:tabLst>
                <a:tab pos="850265" algn="l"/>
                <a:tab pos="2851785" algn="l"/>
              </a:tabLst>
            </a:pPr>
            <a:r>
              <a:rPr sz="2400" b="1" u="sng" spc="-5" dirty="0">
                <a:solidFill>
                  <a:srgbClr val="7B7B7B"/>
                </a:solidFill>
                <a:uFill>
                  <a:solidFill>
                    <a:srgbClr val="7A7A7A"/>
                  </a:solidFill>
                </a:uFill>
                <a:latin typeface="Courier New"/>
                <a:cs typeface="Courier New"/>
              </a:rPr>
              <a:t>  </a:t>
            </a:r>
            <a:r>
              <a:rPr sz="2400" b="1" spc="-10" dirty="0">
                <a:solidFill>
                  <a:srgbClr val="7B7B7B"/>
                </a:solidFill>
                <a:latin typeface="Courier New"/>
                <a:cs typeface="Courier New"/>
              </a:rPr>
              <a:t>global</a:t>
            </a:r>
            <a:r>
              <a:rPr sz="2400" b="1" u="sng" dirty="0">
                <a:solidFill>
                  <a:srgbClr val="7B7B7B"/>
                </a:solidFill>
                <a:uFill>
                  <a:solidFill>
                    <a:srgbClr val="7A7A7A"/>
                  </a:solidFill>
                </a:uFill>
                <a:latin typeface="Courier New"/>
                <a:cs typeface="Courier New"/>
              </a:rPr>
              <a:t>	</a:t>
            </a:r>
            <a:r>
              <a:rPr sz="2400" b="1" dirty="0">
                <a:solidFill>
                  <a:srgbClr val="7B7B7B"/>
                </a:solidFill>
                <a:latin typeface="Courier New"/>
                <a:cs typeface="Courier New"/>
              </a:rPr>
              <a:t>void</a:t>
            </a:r>
            <a:r>
              <a:rPr sz="2400" b="1" spc="-50" dirty="0">
                <a:solidFill>
                  <a:srgbClr val="7B7B7B"/>
                </a:solidFill>
                <a:latin typeface="Courier New"/>
                <a:cs typeface="Courier New"/>
              </a:rPr>
              <a:t> </a:t>
            </a:r>
            <a:r>
              <a:rPr sz="2400" b="1" dirty="0">
                <a:latin typeface="Courier New"/>
                <a:cs typeface="Courier New"/>
              </a:rPr>
              <a:t>add(</a:t>
            </a:r>
            <a:r>
              <a:rPr sz="2400" b="1" dirty="0">
                <a:solidFill>
                  <a:srgbClr val="7B7B7B"/>
                </a:solidFill>
                <a:latin typeface="Courier New"/>
                <a:cs typeface="Courier New"/>
              </a:rPr>
              <a:t>int</a:t>
            </a:r>
            <a:r>
              <a:rPr sz="2400" b="1" spc="-40" dirty="0">
                <a:solidFill>
                  <a:srgbClr val="7B7B7B"/>
                </a:solidFill>
                <a:latin typeface="Courier New"/>
                <a:cs typeface="Courier New"/>
              </a:rPr>
              <a:t> </a:t>
            </a:r>
            <a:r>
              <a:rPr sz="2400" b="1" dirty="0">
                <a:latin typeface="Courier New"/>
                <a:cs typeface="Courier New"/>
              </a:rPr>
              <a:t>*a,</a:t>
            </a:r>
            <a:r>
              <a:rPr sz="2400" b="1" spc="-20" dirty="0">
                <a:latin typeface="Courier New"/>
                <a:cs typeface="Courier New"/>
              </a:rPr>
              <a:t> </a:t>
            </a:r>
            <a:r>
              <a:rPr sz="2400" b="1" dirty="0">
                <a:solidFill>
                  <a:srgbClr val="7B7B7B"/>
                </a:solidFill>
                <a:latin typeface="Courier New"/>
                <a:cs typeface="Courier New"/>
              </a:rPr>
              <a:t>int</a:t>
            </a:r>
            <a:r>
              <a:rPr sz="2400" b="1" spc="-35" dirty="0">
                <a:solidFill>
                  <a:srgbClr val="7B7B7B"/>
                </a:solidFill>
                <a:latin typeface="Courier New"/>
                <a:cs typeface="Courier New"/>
              </a:rPr>
              <a:t> </a:t>
            </a:r>
            <a:r>
              <a:rPr sz="2400" b="1" dirty="0">
                <a:latin typeface="Courier New"/>
                <a:cs typeface="Courier New"/>
              </a:rPr>
              <a:t>*b,</a:t>
            </a:r>
            <a:r>
              <a:rPr sz="2400" b="1" spc="-15" dirty="0">
                <a:latin typeface="Courier New"/>
                <a:cs typeface="Courier New"/>
              </a:rPr>
              <a:t> </a:t>
            </a:r>
            <a:r>
              <a:rPr sz="2400" b="1" dirty="0">
                <a:solidFill>
                  <a:srgbClr val="7B7B7B"/>
                </a:solidFill>
                <a:latin typeface="Courier New"/>
                <a:cs typeface="Courier New"/>
              </a:rPr>
              <a:t>int</a:t>
            </a:r>
            <a:r>
              <a:rPr sz="2400" b="1" spc="-35" dirty="0">
                <a:solidFill>
                  <a:srgbClr val="7B7B7B"/>
                </a:solidFill>
                <a:latin typeface="Courier New"/>
                <a:cs typeface="Courier New"/>
              </a:rPr>
              <a:t> </a:t>
            </a:r>
            <a:r>
              <a:rPr sz="2400" b="1" dirty="0">
                <a:latin typeface="Courier New"/>
                <a:cs typeface="Courier New"/>
              </a:rPr>
              <a:t>*c)</a:t>
            </a:r>
            <a:r>
              <a:rPr sz="2400" b="1" spc="-15" dirty="0">
                <a:latin typeface="Courier New"/>
                <a:cs typeface="Courier New"/>
              </a:rPr>
              <a:t> </a:t>
            </a:r>
            <a:r>
              <a:rPr sz="2400" b="1" spc="-50" dirty="0">
                <a:latin typeface="Courier New"/>
                <a:cs typeface="Courier New"/>
              </a:rPr>
              <a:t>{</a:t>
            </a:r>
            <a:endParaRPr sz="2400">
              <a:latin typeface="Courier New"/>
              <a:cs typeface="Courier New"/>
            </a:endParaRPr>
          </a:p>
          <a:p>
            <a:pPr marL="1764664" indent="-1751964">
              <a:lnSpc>
                <a:spcPct val="100000"/>
              </a:lnSpc>
              <a:spcBef>
                <a:spcPts val="1010"/>
              </a:spcBef>
              <a:buAutoNum type="arabicPeriod"/>
              <a:tabLst>
                <a:tab pos="1764664" algn="l"/>
              </a:tabLst>
            </a:pPr>
            <a:r>
              <a:rPr sz="2400" b="1" dirty="0">
                <a:latin typeface="Courier New"/>
                <a:cs typeface="Courier New"/>
              </a:rPr>
              <a:t>c[blockIdx.x]</a:t>
            </a:r>
            <a:r>
              <a:rPr sz="2400" b="1" spc="-55" dirty="0">
                <a:latin typeface="Courier New"/>
                <a:cs typeface="Courier New"/>
              </a:rPr>
              <a:t> </a:t>
            </a:r>
            <a:r>
              <a:rPr sz="2400" b="1" dirty="0">
                <a:latin typeface="Courier New"/>
                <a:cs typeface="Courier New"/>
              </a:rPr>
              <a:t>=</a:t>
            </a:r>
            <a:r>
              <a:rPr sz="2400" b="1" spc="-60" dirty="0">
                <a:latin typeface="Courier New"/>
                <a:cs typeface="Courier New"/>
              </a:rPr>
              <a:t> </a:t>
            </a:r>
            <a:r>
              <a:rPr sz="2400" b="1" dirty="0">
                <a:latin typeface="Courier New"/>
                <a:cs typeface="Courier New"/>
              </a:rPr>
              <a:t>a[blockIdx.x]</a:t>
            </a:r>
            <a:r>
              <a:rPr sz="2400" b="1" spc="-40" dirty="0">
                <a:latin typeface="Courier New"/>
                <a:cs typeface="Courier New"/>
              </a:rPr>
              <a:t> </a:t>
            </a:r>
            <a:r>
              <a:rPr sz="2400" b="1" dirty="0">
                <a:latin typeface="Courier New"/>
                <a:cs typeface="Courier New"/>
              </a:rPr>
              <a:t>+</a:t>
            </a:r>
            <a:r>
              <a:rPr sz="2400" b="1" spc="-50" dirty="0">
                <a:latin typeface="Courier New"/>
                <a:cs typeface="Courier New"/>
              </a:rPr>
              <a:t> </a:t>
            </a:r>
            <a:r>
              <a:rPr sz="2400" b="1" spc="-10" dirty="0">
                <a:latin typeface="Courier New"/>
                <a:cs typeface="Courier New"/>
              </a:rPr>
              <a:t>b[blockIdx.x];</a:t>
            </a:r>
            <a:endParaRPr sz="24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000"/>
              </a:spcBef>
              <a:tabLst>
                <a:tab pos="850265" algn="l"/>
              </a:tabLst>
            </a:pPr>
            <a:r>
              <a:rPr sz="2400" b="1" spc="-25" dirty="0">
                <a:latin typeface="Courier New"/>
                <a:cs typeface="Courier New"/>
              </a:rPr>
              <a:t>3.</a:t>
            </a:r>
            <a:r>
              <a:rPr sz="2400" b="1" dirty="0">
                <a:latin typeface="Courier New"/>
                <a:cs typeface="Courier New"/>
              </a:rPr>
              <a:t>	</a:t>
            </a:r>
            <a:r>
              <a:rPr sz="2400" b="1" spc="-50" dirty="0">
                <a:latin typeface="Courier New"/>
                <a:cs typeface="Courier New"/>
              </a:rPr>
              <a:t>}</a:t>
            </a:r>
            <a:endParaRPr sz="2400">
              <a:latin typeface="Courier New"/>
              <a:cs typeface="Courier New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50493" y="4949697"/>
            <a:ext cx="42011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065" indent="-380365">
              <a:lnSpc>
                <a:spcPct val="100000"/>
              </a:lnSpc>
              <a:spcBef>
                <a:spcPts val="100"/>
              </a:spcBef>
              <a:buChar char="•"/>
              <a:tabLst>
                <a:tab pos="393065" algn="l"/>
              </a:tabLst>
            </a:pPr>
            <a:r>
              <a:rPr sz="2400" dirty="0">
                <a:latin typeface="Arial MT"/>
                <a:cs typeface="Arial MT"/>
              </a:rPr>
              <a:t>Let’s</a:t>
            </a:r>
            <a:r>
              <a:rPr sz="2400" spc="-3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take</a:t>
            </a:r>
            <a:r>
              <a:rPr sz="2400" spc="-3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a</a:t>
            </a:r>
            <a:r>
              <a:rPr sz="2400" spc="-4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look</a:t>
            </a:r>
            <a:r>
              <a:rPr sz="2400" spc="-2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at</a:t>
            </a:r>
            <a:r>
              <a:rPr sz="2400" spc="-35" dirty="0">
                <a:latin typeface="Arial MT"/>
                <a:cs typeface="Arial MT"/>
              </a:rPr>
              <a:t> </a:t>
            </a:r>
            <a:r>
              <a:rPr sz="2400" spc="-10" dirty="0">
                <a:latin typeface="Arial MT"/>
                <a:cs typeface="Arial MT"/>
              </a:rPr>
              <a:t>main()…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Vector</a:t>
            </a:r>
            <a:r>
              <a:rPr spc="-55" dirty="0"/>
              <a:t> </a:t>
            </a:r>
            <a:r>
              <a:rPr dirty="0"/>
              <a:t>Addition</a:t>
            </a:r>
            <a:r>
              <a:rPr spc="-30" dirty="0"/>
              <a:t> </a:t>
            </a:r>
            <a:r>
              <a:rPr dirty="0"/>
              <a:t>on</a:t>
            </a:r>
            <a:r>
              <a:rPr spc="-40" dirty="0"/>
              <a:t> </a:t>
            </a:r>
            <a:r>
              <a:rPr dirty="0"/>
              <a:t>the</a:t>
            </a:r>
            <a:r>
              <a:rPr spc="-40" dirty="0"/>
              <a:t> </a:t>
            </a:r>
            <a:r>
              <a:rPr dirty="0"/>
              <a:t>Device:</a:t>
            </a:r>
            <a:r>
              <a:rPr spc="-40" dirty="0"/>
              <a:t> </a:t>
            </a:r>
            <a:r>
              <a:rPr sz="2800" spc="-10" dirty="0">
                <a:latin typeface="Courier New"/>
                <a:cs typeface="Courier New"/>
              </a:rPr>
              <a:t>add()</a:t>
            </a:r>
            <a:endParaRPr sz="28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88593" y="1247782"/>
            <a:ext cx="2426335" cy="956310"/>
          </a:xfrm>
          <a:prstGeom prst="rect">
            <a:avLst/>
          </a:prstGeom>
        </p:spPr>
        <p:txBody>
          <a:bodyPr vert="horz" wrap="square" lIns="0" tIns="939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40"/>
              </a:spcBef>
            </a:pPr>
            <a:r>
              <a:rPr sz="1500" b="1" dirty="0">
                <a:solidFill>
                  <a:srgbClr val="FF9933"/>
                </a:solidFill>
                <a:latin typeface="Courier New"/>
                <a:cs typeface="Courier New"/>
              </a:rPr>
              <a:t>#define</a:t>
            </a:r>
            <a:r>
              <a:rPr sz="1500" b="1" spc="-20" dirty="0">
                <a:solidFill>
                  <a:srgbClr val="FF9933"/>
                </a:solidFill>
                <a:latin typeface="Courier New"/>
                <a:cs typeface="Courier New"/>
              </a:rPr>
              <a:t> </a:t>
            </a:r>
            <a:r>
              <a:rPr sz="1500" b="1" dirty="0">
                <a:solidFill>
                  <a:srgbClr val="FF9933"/>
                </a:solidFill>
                <a:latin typeface="Courier New"/>
                <a:cs typeface="Courier New"/>
              </a:rPr>
              <a:t>N</a:t>
            </a:r>
            <a:r>
              <a:rPr sz="1500" b="1" spc="-20" dirty="0">
                <a:solidFill>
                  <a:srgbClr val="FF9933"/>
                </a:solidFill>
                <a:latin typeface="Courier New"/>
                <a:cs typeface="Courier New"/>
              </a:rPr>
              <a:t> </a:t>
            </a:r>
            <a:r>
              <a:rPr sz="1500" b="1" spc="-25" dirty="0">
                <a:solidFill>
                  <a:srgbClr val="FF9933"/>
                </a:solidFill>
                <a:latin typeface="Courier New"/>
                <a:cs typeface="Courier New"/>
              </a:rPr>
              <a:t>512</a:t>
            </a:r>
            <a:endParaRPr sz="1500">
              <a:latin typeface="Courier New"/>
              <a:cs typeface="Courier New"/>
            </a:endParaRPr>
          </a:p>
          <a:p>
            <a:pPr marL="812800" marR="5080" indent="-457834">
              <a:lnSpc>
                <a:spcPts val="2450"/>
              </a:lnSpc>
              <a:spcBef>
                <a:spcPts val="85"/>
              </a:spcBef>
              <a:tabLst>
                <a:tab pos="1726564" algn="l"/>
                <a:tab pos="2184400" algn="l"/>
              </a:tabLst>
            </a:pPr>
            <a:r>
              <a:rPr sz="1500" b="1" dirty="0">
                <a:solidFill>
                  <a:srgbClr val="89AC00"/>
                </a:solidFill>
                <a:latin typeface="Courier New"/>
                <a:cs typeface="Courier New"/>
              </a:rPr>
              <a:t>int</a:t>
            </a:r>
            <a:r>
              <a:rPr sz="1500" b="1" spc="-35" dirty="0">
                <a:solidFill>
                  <a:srgbClr val="89AC00"/>
                </a:solidFill>
                <a:latin typeface="Courier New"/>
                <a:cs typeface="Courier New"/>
              </a:rPr>
              <a:t> </a:t>
            </a:r>
            <a:r>
              <a:rPr sz="1500" b="1" dirty="0">
                <a:latin typeface="Courier New"/>
                <a:cs typeface="Courier New"/>
              </a:rPr>
              <a:t>main(void)</a:t>
            </a:r>
            <a:r>
              <a:rPr sz="1500" b="1" spc="-30" dirty="0">
                <a:latin typeface="Courier New"/>
                <a:cs typeface="Courier New"/>
              </a:rPr>
              <a:t> </a:t>
            </a:r>
            <a:r>
              <a:rPr sz="1500" b="1" spc="-50" dirty="0">
                <a:latin typeface="Courier New"/>
                <a:cs typeface="Courier New"/>
              </a:rPr>
              <a:t>{ </a:t>
            </a:r>
            <a:r>
              <a:rPr sz="1500" b="1" dirty="0">
                <a:solidFill>
                  <a:srgbClr val="89AC00"/>
                </a:solidFill>
                <a:latin typeface="Courier New"/>
                <a:cs typeface="Courier New"/>
              </a:rPr>
              <a:t>int</a:t>
            </a:r>
            <a:r>
              <a:rPr sz="1500" b="1" spc="-25" dirty="0">
                <a:solidFill>
                  <a:srgbClr val="89AC00"/>
                </a:solidFill>
                <a:latin typeface="Courier New"/>
                <a:cs typeface="Courier New"/>
              </a:rPr>
              <a:t> </a:t>
            </a:r>
            <a:r>
              <a:rPr sz="1500" b="1" spc="-25" dirty="0">
                <a:solidFill>
                  <a:srgbClr val="FF9933"/>
                </a:solidFill>
                <a:latin typeface="Courier New"/>
                <a:cs typeface="Courier New"/>
              </a:rPr>
              <a:t>*a</a:t>
            </a:r>
            <a:r>
              <a:rPr sz="1500" b="1" dirty="0">
                <a:solidFill>
                  <a:srgbClr val="FF9933"/>
                </a:solidFill>
                <a:latin typeface="Courier New"/>
                <a:cs typeface="Courier New"/>
              </a:rPr>
              <a:t>	</a:t>
            </a:r>
            <a:r>
              <a:rPr sz="1500" b="1" spc="-25" dirty="0">
                <a:solidFill>
                  <a:srgbClr val="FF9933"/>
                </a:solidFill>
                <a:latin typeface="Courier New"/>
                <a:cs typeface="Courier New"/>
              </a:rPr>
              <a:t>*b</a:t>
            </a:r>
            <a:r>
              <a:rPr sz="1500" b="1" dirty="0">
                <a:solidFill>
                  <a:srgbClr val="FF9933"/>
                </a:solidFill>
                <a:latin typeface="Courier New"/>
                <a:cs typeface="Courier New"/>
              </a:rPr>
              <a:t>	</a:t>
            </a:r>
            <a:r>
              <a:rPr sz="1500" b="1" spc="-25" dirty="0">
                <a:solidFill>
                  <a:srgbClr val="FF9933"/>
                </a:solidFill>
                <a:latin typeface="Courier New"/>
                <a:cs typeface="Courier New"/>
              </a:rPr>
              <a:t>*c</a:t>
            </a:r>
            <a:endParaRPr sz="1500">
              <a:latin typeface="Courier New"/>
              <a:cs typeface="Courier New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432172" y="1869186"/>
            <a:ext cx="3112135" cy="644525"/>
          </a:xfrm>
          <a:prstGeom prst="rect">
            <a:avLst/>
          </a:prstGeom>
        </p:spPr>
        <p:txBody>
          <a:bodyPr vert="horz" wrap="square" lIns="0" tIns="933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35"/>
              </a:spcBef>
            </a:pPr>
            <a:r>
              <a:rPr sz="1500" b="1" i="1" dirty="0">
                <a:solidFill>
                  <a:srgbClr val="4471C4"/>
                </a:solidFill>
                <a:latin typeface="Courier New"/>
                <a:cs typeface="Courier New"/>
              </a:rPr>
              <a:t>//</a:t>
            </a:r>
            <a:r>
              <a:rPr sz="1500" b="1" i="1" spc="-25" dirty="0">
                <a:solidFill>
                  <a:srgbClr val="4471C4"/>
                </a:solidFill>
                <a:latin typeface="Courier New"/>
                <a:cs typeface="Courier New"/>
              </a:rPr>
              <a:t> </a:t>
            </a:r>
            <a:r>
              <a:rPr sz="1500" b="1" i="1" dirty="0">
                <a:solidFill>
                  <a:srgbClr val="4471C4"/>
                </a:solidFill>
                <a:latin typeface="Courier New"/>
                <a:cs typeface="Courier New"/>
              </a:rPr>
              <a:t>host</a:t>
            </a:r>
            <a:r>
              <a:rPr sz="1500" b="1" i="1" spc="-15" dirty="0">
                <a:solidFill>
                  <a:srgbClr val="4471C4"/>
                </a:solidFill>
                <a:latin typeface="Courier New"/>
                <a:cs typeface="Courier New"/>
              </a:rPr>
              <a:t> </a:t>
            </a:r>
            <a:r>
              <a:rPr sz="1500" b="1" i="1" dirty="0">
                <a:solidFill>
                  <a:srgbClr val="4471C4"/>
                </a:solidFill>
                <a:latin typeface="Courier New"/>
                <a:cs typeface="Courier New"/>
              </a:rPr>
              <a:t>copies</a:t>
            </a:r>
            <a:r>
              <a:rPr sz="1500" b="1" i="1" spc="-15" dirty="0">
                <a:solidFill>
                  <a:srgbClr val="4471C4"/>
                </a:solidFill>
                <a:latin typeface="Courier New"/>
                <a:cs typeface="Courier New"/>
              </a:rPr>
              <a:t> </a:t>
            </a:r>
            <a:r>
              <a:rPr sz="1500" b="1" i="1" dirty="0">
                <a:solidFill>
                  <a:srgbClr val="4471C4"/>
                </a:solidFill>
                <a:latin typeface="Courier New"/>
                <a:cs typeface="Courier New"/>
              </a:rPr>
              <a:t>of</a:t>
            </a:r>
            <a:r>
              <a:rPr sz="1500" b="1" i="1" spc="-15" dirty="0">
                <a:solidFill>
                  <a:srgbClr val="4471C4"/>
                </a:solidFill>
                <a:latin typeface="Courier New"/>
                <a:cs typeface="Courier New"/>
              </a:rPr>
              <a:t> </a:t>
            </a:r>
            <a:r>
              <a:rPr sz="1500" b="1" i="1" dirty="0">
                <a:solidFill>
                  <a:srgbClr val="4471C4"/>
                </a:solidFill>
                <a:latin typeface="Courier New"/>
                <a:cs typeface="Courier New"/>
              </a:rPr>
              <a:t>a,</a:t>
            </a:r>
            <a:r>
              <a:rPr sz="1500" b="1" i="1" spc="-15" dirty="0">
                <a:solidFill>
                  <a:srgbClr val="4471C4"/>
                </a:solidFill>
                <a:latin typeface="Courier New"/>
                <a:cs typeface="Courier New"/>
              </a:rPr>
              <a:t> </a:t>
            </a:r>
            <a:r>
              <a:rPr sz="1500" b="1" i="1" dirty="0">
                <a:solidFill>
                  <a:srgbClr val="4471C4"/>
                </a:solidFill>
                <a:latin typeface="Courier New"/>
                <a:cs typeface="Courier New"/>
              </a:rPr>
              <a:t>b,</a:t>
            </a:r>
            <a:r>
              <a:rPr sz="1500" b="1" i="1" spc="-15" dirty="0">
                <a:solidFill>
                  <a:srgbClr val="4471C4"/>
                </a:solidFill>
                <a:latin typeface="Courier New"/>
                <a:cs typeface="Courier New"/>
              </a:rPr>
              <a:t> </a:t>
            </a:r>
            <a:r>
              <a:rPr sz="1500" b="1" i="1" spc="-50" dirty="0">
                <a:solidFill>
                  <a:srgbClr val="4471C4"/>
                </a:solidFill>
                <a:latin typeface="Courier New"/>
                <a:cs typeface="Courier New"/>
              </a:rPr>
              <a:t>c</a:t>
            </a:r>
            <a:endParaRPr sz="15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635"/>
              </a:spcBef>
            </a:pPr>
            <a:r>
              <a:rPr sz="1500" b="1" i="1" dirty="0">
                <a:solidFill>
                  <a:srgbClr val="4471C4"/>
                </a:solidFill>
                <a:latin typeface="Courier New"/>
                <a:cs typeface="Courier New"/>
              </a:rPr>
              <a:t>//</a:t>
            </a:r>
            <a:r>
              <a:rPr sz="1500" b="1" i="1" spc="-30" dirty="0">
                <a:solidFill>
                  <a:srgbClr val="4471C4"/>
                </a:solidFill>
                <a:latin typeface="Courier New"/>
                <a:cs typeface="Courier New"/>
              </a:rPr>
              <a:t> </a:t>
            </a:r>
            <a:r>
              <a:rPr sz="1500" b="1" i="1" dirty="0">
                <a:solidFill>
                  <a:srgbClr val="4471C4"/>
                </a:solidFill>
                <a:latin typeface="Courier New"/>
                <a:cs typeface="Courier New"/>
              </a:rPr>
              <a:t>device</a:t>
            </a:r>
            <a:r>
              <a:rPr sz="1500" b="1" i="1" spc="-15" dirty="0">
                <a:solidFill>
                  <a:srgbClr val="4471C4"/>
                </a:solidFill>
                <a:latin typeface="Courier New"/>
                <a:cs typeface="Courier New"/>
              </a:rPr>
              <a:t> </a:t>
            </a:r>
            <a:r>
              <a:rPr sz="1500" b="1" i="1" dirty="0">
                <a:solidFill>
                  <a:srgbClr val="4471C4"/>
                </a:solidFill>
                <a:latin typeface="Courier New"/>
                <a:cs typeface="Courier New"/>
              </a:rPr>
              <a:t>copies</a:t>
            </a:r>
            <a:r>
              <a:rPr sz="1500" b="1" i="1" spc="-15" dirty="0">
                <a:solidFill>
                  <a:srgbClr val="4471C4"/>
                </a:solidFill>
                <a:latin typeface="Courier New"/>
                <a:cs typeface="Courier New"/>
              </a:rPr>
              <a:t> </a:t>
            </a:r>
            <a:r>
              <a:rPr sz="1500" b="1" i="1" dirty="0">
                <a:solidFill>
                  <a:srgbClr val="4471C4"/>
                </a:solidFill>
                <a:latin typeface="Courier New"/>
                <a:cs typeface="Courier New"/>
              </a:rPr>
              <a:t>of</a:t>
            </a:r>
            <a:r>
              <a:rPr sz="1500" b="1" i="1" spc="-20" dirty="0">
                <a:solidFill>
                  <a:srgbClr val="4471C4"/>
                </a:solidFill>
                <a:latin typeface="Courier New"/>
                <a:cs typeface="Courier New"/>
              </a:rPr>
              <a:t> </a:t>
            </a:r>
            <a:r>
              <a:rPr sz="1500" b="1" i="1" dirty="0">
                <a:solidFill>
                  <a:srgbClr val="4471C4"/>
                </a:solidFill>
                <a:latin typeface="Courier New"/>
                <a:cs typeface="Courier New"/>
              </a:rPr>
              <a:t>a,</a:t>
            </a:r>
            <a:r>
              <a:rPr sz="1500" b="1" i="1" spc="-15" dirty="0">
                <a:solidFill>
                  <a:srgbClr val="4471C4"/>
                </a:solidFill>
                <a:latin typeface="Courier New"/>
                <a:cs typeface="Courier New"/>
              </a:rPr>
              <a:t> </a:t>
            </a:r>
            <a:r>
              <a:rPr sz="1500" b="1" i="1" dirty="0">
                <a:solidFill>
                  <a:srgbClr val="4471C4"/>
                </a:solidFill>
                <a:latin typeface="Courier New"/>
                <a:cs typeface="Courier New"/>
              </a:rPr>
              <a:t>b,</a:t>
            </a:r>
            <a:r>
              <a:rPr sz="1500" b="1" i="1" spc="-15" dirty="0">
                <a:solidFill>
                  <a:srgbClr val="4471C4"/>
                </a:solidFill>
                <a:latin typeface="Courier New"/>
                <a:cs typeface="Courier New"/>
              </a:rPr>
              <a:t> </a:t>
            </a:r>
            <a:r>
              <a:rPr sz="1500" b="1" i="1" spc="-50" dirty="0">
                <a:solidFill>
                  <a:srgbClr val="4471C4"/>
                </a:solidFill>
                <a:latin typeface="Courier New"/>
                <a:cs typeface="Courier New"/>
              </a:rPr>
              <a:t>c</a:t>
            </a:r>
            <a:endParaRPr sz="1500">
              <a:latin typeface="Courier New"/>
              <a:cs typeface="Courier Ne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688719" y="2259329"/>
            <a:ext cx="2426335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b="1" dirty="0">
                <a:solidFill>
                  <a:srgbClr val="89AC00"/>
                </a:solidFill>
                <a:latin typeface="Courier New"/>
                <a:cs typeface="Courier New"/>
              </a:rPr>
              <a:t>int</a:t>
            </a:r>
            <a:r>
              <a:rPr sz="1500" b="1" spc="-20" dirty="0">
                <a:solidFill>
                  <a:srgbClr val="89AC00"/>
                </a:solidFill>
                <a:latin typeface="Courier New"/>
                <a:cs typeface="Courier New"/>
              </a:rPr>
              <a:t> </a:t>
            </a:r>
            <a:r>
              <a:rPr sz="1500" b="1" dirty="0">
                <a:latin typeface="Courier New"/>
                <a:cs typeface="Courier New"/>
              </a:rPr>
              <a:t>*d_a,</a:t>
            </a:r>
            <a:r>
              <a:rPr sz="1500" b="1" spc="-20" dirty="0">
                <a:latin typeface="Courier New"/>
                <a:cs typeface="Courier New"/>
              </a:rPr>
              <a:t> </a:t>
            </a:r>
            <a:r>
              <a:rPr sz="1500" b="1" dirty="0">
                <a:latin typeface="Courier New"/>
                <a:cs typeface="Courier New"/>
              </a:rPr>
              <a:t>*d_b,</a:t>
            </a:r>
            <a:r>
              <a:rPr sz="1500" b="1" spc="-15" dirty="0">
                <a:latin typeface="Courier New"/>
                <a:cs typeface="Courier New"/>
              </a:rPr>
              <a:t> </a:t>
            </a:r>
            <a:r>
              <a:rPr sz="1500" b="1" spc="-10" dirty="0">
                <a:latin typeface="Courier New"/>
                <a:cs typeface="Courier New"/>
              </a:rPr>
              <a:t>*d_c;</a:t>
            </a:r>
            <a:endParaRPr sz="150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688719" y="2568702"/>
            <a:ext cx="4940935" cy="18046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b="1" dirty="0">
                <a:solidFill>
                  <a:srgbClr val="89AC00"/>
                </a:solidFill>
                <a:latin typeface="Courier New"/>
                <a:cs typeface="Courier New"/>
              </a:rPr>
              <a:t>int</a:t>
            </a:r>
            <a:r>
              <a:rPr sz="1500" b="1" spc="-10" dirty="0">
                <a:solidFill>
                  <a:srgbClr val="89AC00"/>
                </a:solidFill>
                <a:latin typeface="Courier New"/>
                <a:cs typeface="Courier New"/>
              </a:rPr>
              <a:t> </a:t>
            </a:r>
            <a:r>
              <a:rPr sz="1500" b="1" dirty="0">
                <a:latin typeface="Courier New"/>
                <a:cs typeface="Courier New"/>
              </a:rPr>
              <a:t>size</a:t>
            </a:r>
            <a:r>
              <a:rPr sz="1500" b="1" spc="-10" dirty="0">
                <a:latin typeface="Courier New"/>
                <a:cs typeface="Courier New"/>
              </a:rPr>
              <a:t> </a:t>
            </a:r>
            <a:r>
              <a:rPr sz="1500" b="1" dirty="0">
                <a:latin typeface="Courier New"/>
                <a:cs typeface="Courier New"/>
              </a:rPr>
              <a:t>=</a:t>
            </a:r>
            <a:r>
              <a:rPr sz="1500" b="1" spc="-10" dirty="0">
                <a:latin typeface="Courier New"/>
                <a:cs typeface="Courier New"/>
              </a:rPr>
              <a:t> </a:t>
            </a:r>
            <a:r>
              <a:rPr sz="1500" b="1" dirty="0">
                <a:solidFill>
                  <a:srgbClr val="FF9933"/>
                </a:solidFill>
                <a:latin typeface="Courier New"/>
                <a:cs typeface="Courier New"/>
              </a:rPr>
              <a:t>N</a:t>
            </a:r>
            <a:r>
              <a:rPr sz="1500" b="1" spc="-5" dirty="0">
                <a:solidFill>
                  <a:srgbClr val="FF9933"/>
                </a:solidFill>
                <a:latin typeface="Courier New"/>
                <a:cs typeface="Courier New"/>
              </a:rPr>
              <a:t> </a:t>
            </a:r>
            <a:r>
              <a:rPr sz="1500" b="1" dirty="0">
                <a:solidFill>
                  <a:srgbClr val="FF9933"/>
                </a:solidFill>
                <a:latin typeface="Courier New"/>
                <a:cs typeface="Courier New"/>
              </a:rPr>
              <a:t>*</a:t>
            </a:r>
            <a:r>
              <a:rPr sz="1500" b="1" spc="-10" dirty="0">
                <a:solidFill>
                  <a:srgbClr val="FF9933"/>
                </a:solidFill>
                <a:latin typeface="Courier New"/>
                <a:cs typeface="Courier New"/>
              </a:rPr>
              <a:t> </a:t>
            </a:r>
            <a:r>
              <a:rPr sz="1500" b="1" spc="-10" dirty="0">
                <a:solidFill>
                  <a:srgbClr val="89AC00"/>
                </a:solidFill>
                <a:latin typeface="Courier New"/>
                <a:cs typeface="Courier New"/>
              </a:rPr>
              <a:t>sizeof</a:t>
            </a:r>
            <a:r>
              <a:rPr sz="1500" b="1" spc="-10" dirty="0">
                <a:latin typeface="Courier New"/>
                <a:cs typeface="Courier New"/>
              </a:rPr>
              <a:t>(</a:t>
            </a:r>
            <a:r>
              <a:rPr sz="1500" b="1" spc="-10" dirty="0">
                <a:solidFill>
                  <a:srgbClr val="89AC00"/>
                </a:solidFill>
                <a:latin typeface="Courier New"/>
                <a:cs typeface="Courier New"/>
              </a:rPr>
              <a:t>int</a:t>
            </a:r>
            <a:r>
              <a:rPr sz="1500" b="1" spc="-10" dirty="0">
                <a:latin typeface="Courier New"/>
                <a:cs typeface="Courier New"/>
              </a:rPr>
              <a:t>);</a:t>
            </a:r>
            <a:endParaRPr sz="15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745"/>
              </a:spcBef>
            </a:pPr>
            <a:endParaRPr sz="1500">
              <a:latin typeface="Courier New"/>
              <a:cs typeface="Courier New"/>
            </a:endParaRPr>
          </a:p>
          <a:p>
            <a:pPr marL="12700" marR="5080">
              <a:lnSpc>
                <a:spcPct val="135600"/>
              </a:lnSpc>
            </a:pPr>
            <a:r>
              <a:rPr sz="1500" b="1" i="1" dirty="0">
                <a:solidFill>
                  <a:srgbClr val="4471C4"/>
                </a:solidFill>
                <a:latin typeface="Courier New"/>
                <a:cs typeface="Courier New"/>
              </a:rPr>
              <a:t>//</a:t>
            </a:r>
            <a:r>
              <a:rPr sz="1500" b="1" i="1" spc="-30" dirty="0">
                <a:solidFill>
                  <a:srgbClr val="4471C4"/>
                </a:solidFill>
                <a:latin typeface="Courier New"/>
                <a:cs typeface="Courier New"/>
              </a:rPr>
              <a:t> </a:t>
            </a:r>
            <a:r>
              <a:rPr sz="1500" b="1" dirty="0">
                <a:solidFill>
                  <a:srgbClr val="4471C4"/>
                </a:solidFill>
                <a:latin typeface="Courier New"/>
                <a:cs typeface="Courier New"/>
              </a:rPr>
              <a:t>Alloc</a:t>
            </a:r>
            <a:r>
              <a:rPr sz="1500" b="1" spc="-20" dirty="0">
                <a:solidFill>
                  <a:srgbClr val="4471C4"/>
                </a:solidFill>
                <a:latin typeface="Courier New"/>
                <a:cs typeface="Courier New"/>
              </a:rPr>
              <a:t> </a:t>
            </a:r>
            <a:r>
              <a:rPr sz="1500" b="1" dirty="0">
                <a:solidFill>
                  <a:srgbClr val="4471C4"/>
                </a:solidFill>
                <a:latin typeface="Courier New"/>
                <a:cs typeface="Courier New"/>
              </a:rPr>
              <a:t>space</a:t>
            </a:r>
            <a:r>
              <a:rPr sz="1500" b="1" spc="-15" dirty="0">
                <a:solidFill>
                  <a:srgbClr val="4471C4"/>
                </a:solidFill>
                <a:latin typeface="Courier New"/>
                <a:cs typeface="Courier New"/>
              </a:rPr>
              <a:t> </a:t>
            </a:r>
            <a:r>
              <a:rPr sz="1500" b="1" dirty="0">
                <a:solidFill>
                  <a:srgbClr val="4471C4"/>
                </a:solidFill>
                <a:latin typeface="Courier New"/>
                <a:cs typeface="Courier New"/>
              </a:rPr>
              <a:t>for</a:t>
            </a:r>
            <a:r>
              <a:rPr sz="1500" b="1" spc="-20" dirty="0">
                <a:solidFill>
                  <a:srgbClr val="4471C4"/>
                </a:solidFill>
                <a:latin typeface="Courier New"/>
                <a:cs typeface="Courier New"/>
              </a:rPr>
              <a:t> </a:t>
            </a:r>
            <a:r>
              <a:rPr sz="1500" b="1" dirty="0">
                <a:solidFill>
                  <a:srgbClr val="4471C4"/>
                </a:solidFill>
                <a:latin typeface="Courier New"/>
                <a:cs typeface="Courier New"/>
              </a:rPr>
              <a:t>device</a:t>
            </a:r>
            <a:r>
              <a:rPr sz="1500" b="1" spc="-20" dirty="0">
                <a:solidFill>
                  <a:srgbClr val="4471C4"/>
                </a:solidFill>
                <a:latin typeface="Courier New"/>
                <a:cs typeface="Courier New"/>
              </a:rPr>
              <a:t> </a:t>
            </a:r>
            <a:r>
              <a:rPr sz="1500" b="1" dirty="0">
                <a:solidFill>
                  <a:srgbClr val="4471C4"/>
                </a:solidFill>
                <a:latin typeface="Courier New"/>
                <a:cs typeface="Courier New"/>
              </a:rPr>
              <a:t>copies</a:t>
            </a:r>
            <a:r>
              <a:rPr sz="1500" b="1" spc="-15" dirty="0">
                <a:solidFill>
                  <a:srgbClr val="4471C4"/>
                </a:solidFill>
                <a:latin typeface="Courier New"/>
                <a:cs typeface="Courier New"/>
              </a:rPr>
              <a:t> </a:t>
            </a:r>
            <a:r>
              <a:rPr sz="1500" b="1" dirty="0">
                <a:solidFill>
                  <a:srgbClr val="4471C4"/>
                </a:solidFill>
                <a:latin typeface="Courier New"/>
                <a:cs typeface="Courier New"/>
              </a:rPr>
              <a:t>of</a:t>
            </a:r>
            <a:r>
              <a:rPr sz="1500" b="1" spc="-20" dirty="0">
                <a:solidFill>
                  <a:srgbClr val="4471C4"/>
                </a:solidFill>
                <a:latin typeface="Courier New"/>
                <a:cs typeface="Courier New"/>
              </a:rPr>
              <a:t> </a:t>
            </a:r>
            <a:r>
              <a:rPr sz="1500" b="1" dirty="0">
                <a:solidFill>
                  <a:srgbClr val="4471C4"/>
                </a:solidFill>
                <a:latin typeface="Courier New"/>
                <a:cs typeface="Courier New"/>
              </a:rPr>
              <a:t>a,</a:t>
            </a:r>
            <a:r>
              <a:rPr sz="1500" b="1" spc="-20" dirty="0">
                <a:solidFill>
                  <a:srgbClr val="4471C4"/>
                </a:solidFill>
                <a:latin typeface="Courier New"/>
                <a:cs typeface="Courier New"/>
              </a:rPr>
              <a:t> </a:t>
            </a:r>
            <a:r>
              <a:rPr sz="1500" b="1" dirty="0">
                <a:solidFill>
                  <a:srgbClr val="4471C4"/>
                </a:solidFill>
                <a:latin typeface="Courier New"/>
                <a:cs typeface="Courier New"/>
              </a:rPr>
              <a:t>b,</a:t>
            </a:r>
            <a:r>
              <a:rPr sz="1500" b="1" spc="-15" dirty="0">
                <a:solidFill>
                  <a:srgbClr val="4471C4"/>
                </a:solidFill>
                <a:latin typeface="Courier New"/>
                <a:cs typeface="Courier New"/>
              </a:rPr>
              <a:t> </a:t>
            </a:r>
            <a:r>
              <a:rPr sz="1500" b="1" spc="-50" dirty="0">
                <a:solidFill>
                  <a:srgbClr val="4471C4"/>
                </a:solidFill>
                <a:latin typeface="Courier New"/>
                <a:cs typeface="Courier New"/>
              </a:rPr>
              <a:t>c </a:t>
            </a:r>
            <a:r>
              <a:rPr sz="1500" b="1" dirty="0">
                <a:latin typeface="Courier New"/>
                <a:cs typeface="Courier New"/>
              </a:rPr>
              <a:t>cudaMalloc((</a:t>
            </a:r>
            <a:r>
              <a:rPr sz="1500" b="1" dirty="0">
                <a:solidFill>
                  <a:srgbClr val="89AC00"/>
                </a:solidFill>
                <a:latin typeface="Courier New"/>
                <a:cs typeface="Courier New"/>
              </a:rPr>
              <a:t>void</a:t>
            </a:r>
            <a:r>
              <a:rPr sz="1500" b="1" spc="-60" dirty="0">
                <a:solidFill>
                  <a:srgbClr val="89AC00"/>
                </a:solidFill>
                <a:latin typeface="Courier New"/>
                <a:cs typeface="Courier New"/>
              </a:rPr>
              <a:t> </a:t>
            </a:r>
            <a:r>
              <a:rPr sz="1500" b="1" dirty="0">
                <a:latin typeface="Courier New"/>
                <a:cs typeface="Courier New"/>
              </a:rPr>
              <a:t>**)&amp;d_a,</a:t>
            </a:r>
            <a:r>
              <a:rPr sz="1500" b="1" spc="-55" dirty="0">
                <a:latin typeface="Courier New"/>
                <a:cs typeface="Courier New"/>
              </a:rPr>
              <a:t> </a:t>
            </a:r>
            <a:r>
              <a:rPr sz="1500" b="1" spc="-10" dirty="0">
                <a:latin typeface="Courier New"/>
                <a:cs typeface="Courier New"/>
              </a:rPr>
              <a:t>size); </a:t>
            </a:r>
            <a:r>
              <a:rPr sz="1500" b="1" dirty="0">
                <a:latin typeface="Courier New"/>
                <a:cs typeface="Courier New"/>
              </a:rPr>
              <a:t>cudaMalloc((</a:t>
            </a:r>
            <a:r>
              <a:rPr sz="1500" b="1" dirty="0">
                <a:solidFill>
                  <a:srgbClr val="89AC00"/>
                </a:solidFill>
                <a:latin typeface="Courier New"/>
                <a:cs typeface="Courier New"/>
              </a:rPr>
              <a:t>void</a:t>
            </a:r>
            <a:r>
              <a:rPr sz="1500" b="1" spc="-60" dirty="0">
                <a:solidFill>
                  <a:srgbClr val="89AC00"/>
                </a:solidFill>
                <a:latin typeface="Courier New"/>
                <a:cs typeface="Courier New"/>
              </a:rPr>
              <a:t> </a:t>
            </a:r>
            <a:r>
              <a:rPr sz="1500" b="1" dirty="0">
                <a:latin typeface="Courier New"/>
                <a:cs typeface="Courier New"/>
              </a:rPr>
              <a:t>**)&amp;d_b,</a:t>
            </a:r>
            <a:r>
              <a:rPr sz="1500" b="1" spc="-55" dirty="0">
                <a:latin typeface="Courier New"/>
                <a:cs typeface="Courier New"/>
              </a:rPr>
              <a:t> </a:t>
            </a:r>
            <a:r>
              <a:rPr sz="1500" b="1" spc="-10" dirty="0">
                <a:latin typeface="Courier New"/>
                <a:cs typeface="Courier New"/>
              </a:rPr>
              <a:t>size); </a:t>
            </a:r>
            <a:r>
              <a:rPr sz="1500" b="1" dirty="0">
                <a:latin typeface="Courier New"/>
                <a:cs typeface="Courier New"/>
              </a:rPr>
              <a:t>cudaMalloc((</a:t>
            </a:r>
            <a:r>
              <a:rPr sz="1500" b="1" dirty="0">
                <a:solidFill>
                  <a:srgbClr val="89AC00"/>
                </a:solidFill>
                <a:latin typeface="Courier New"/>
                <a:cs typeface="Courier New"/>
              </a:rPr>
              <a:t>void</a:t>
            </a:r>
            <a:r>
              <a:rPr sz="1500" b="1" spc="-60" dirty="0">
                <a:solidFill>
                  <a:srgbClr val="89AC00"/>
                </a:solidFill>
                <a:latin typeface="Courier New"/>
                <a:cs typeface="Courier New"/>
              </a:rPr>
              <a:t> </a:t>
            </a:r>
            <a:r>
              <a:rPr sz="1500" b="1" dirty="0">
                <a:latin typeface="Courier New"/>
                <a:cs typeface="Courier New"/>
              </a:rPr>
              <a:t>**)&amp;d_c,</a:t>
            </a:r>
            <a:r>
              <a:rPr sz="1500" b="1" spc="-55" dirty="0">
                <a:latin typeface="Courier New"/>
                <a:cs typeface="Courier New"/>
              </a:rPr>
              <a:t> </a:t>
            </a:r>
            <a:r>
              <a:rPr sz="1500" b="1" spc="-10" dirty="0">
                <a:latin typeface="Courier New"/>
                <a:cs typeface="Courier New"/>
              </a:rPr>
              <a:t>size);</a:t>
            </a:r>
            <a:endParaRPr sz="1500">
              <a:latin typeface="Courier New"/>
              <a:cs typeface="Courier New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1669669" y="4783990"/>
          <a:ext cx="7379334" cy="11474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03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439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320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62255">
                <a:tc>
                  <a:txBody>
                    <a:bodyPr/>
                    <a:lstStyle/>
                    <a:p>
                      <a:pPr marL="31750">
                        <a:lnSpc>
                          <a:spcPts val="1550"/>
                        </a:lnSpc>
                      </a:pPr>
                      <a:r>
                        <a:rPr sz="1500" b="1" i="1" dirty="0">
                          <a:solidFill>
                            <a:srgbClr val="4471C4"/>
                          </a:solidFill>
                          <a:latin typeface="Courier New"/>
                          <a:cs typeface="Courier New"/>
                        </a:rPr>
                        <a:t>//</a:t>
                      </a:r>
                      <a:r>
                        <a:rPr sz="1500" b="1" i="1" spc="-10" dirty="0">
                          <a:solidFill>
                            <a:srgbClr val="4471C4"/>
                          </a:solidFill>
                          <a:latin typeface="Courier New"/>
                          <a:cs typeface="Courier New"/>
                        </a:rPr>
                        <a:t> Alloc</a:t>
                      </a:r>
                      <a:endParaRPr sz="15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6515">
                        <a:lnSpc>
                          <a:spcPts val="1550"/>
                        </a:lnSpc>
                      </a:pPr>
                      <a:r>
                        <a:rPr sz="1500" b="1" i="1" dirty="0">
                          <a:solidFill>
                            <a:srgbClr val="4471C4"/>
                          </a:solidFill>
                          <a:latin typeface="Courier New"/>
                          <a:cs typeface="Courier New"/>
                        </a:rPr>
                        <a:t>space</a:t>
                      </a:r>
                      <a:r>
                        <a:rPr sz="1500" b="1" i="1" spc="-20" dirty="0">
                          <a:solidFill>
                            <a:srgbClr val="4471C4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500" b="1" i="1" dirty="0">
                          <a:solidFill>
                            <a:srgbClr val="4471C4"/>
                          </a:solidFill>
                          <a:latin typeface="Courier New"/>
                          <a:cs typeface="Courier New"/>
                        </a:rPr>
                        <a:t>for</a:t>
                      </a:r>
                      <a:r>
                        <a:rPr sz="1500" b="1" i="1" spc="-20" dirty="0">
                          <a:solidFill>
                            <a:srgbClr val="4471C4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500" b="1" i="1" dirty="0">
                          <a:solidFill>
                            <a:srgbClr val="4471C4"/>
                          </a:solidFill>
                          <a:latin typeface="Courier New"/>
                          <a:cs typeface="Courier New"/>
                        </a:rPr>
                        <a:t>host</a:t>
                      </a:r>
                      <a:r>
                        <a:rPr sz="1500" b="1" i="1" spc="-15" dirty="0">
                          <a:solidFill>
                            <a:srgbClr val="4471C4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500" b="1" i="1" dirty="0">
                          <a:solidFill>
                            <a:srgbClr val="4471C4"/>
                          </a:solidFill>
                          <a:latin typeface="Courier New"/>
                          <a:cs typeface="Courier New"/>
                        </a:rPr>
                        <a:t>copies</a:t>
                      </a:r>
                      <a:r>
                        <a:rPr sz="1500" b="1" i="1" spc="-20" dirty="0">
                          <a:solidFill>
                            <a:srgbClr val="4471C4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500" b="1" i="1" dirty="0">
                          <a:solidFill>
                            <a:srgbClr val="4471C4"/>
                          </a:solidFill>
                          <a:latin typeface="Courier New"/>
                          <a:cs typeface="Courier New"/>
                        </a:rPr>
                        <a:t>of</a:t>
                      </a:r>
                      <a:r>
                        <a:rPr sz="1500" b="1" i="1" spc="-20" dirty="0">
                          <a:solidFill>
                            <a:srgbClr val="4471C4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500" b="1" i="1" dirty="0">
                          <a:solidFill>
                            <a:srgbClr val="4471C4"/>
                          </a:solidFill>
                          <a:latin typeface="Courier New"/>
                          <a:cs typeface="Courier New"/>
                        </a:rPr>
                        <a:t>a,</a:t>
                      </a:r>
                      <a:r>
                        <a:rPr sz="1500" b="1" i="1" spc="-15" dirty="0">
                          <a:solidFill>
                            <a:srgbClr val="4471C4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500" b="1" i="1" spc="-25" dirty="0">
                          <a:solidFill>
                            <a:srgbClr val="4471C4"/>
                          </a:solidFill>
                          <a:latin typeface="Courier New"/>
                          <a:cs typeface="Courier New"/>
                        </a:rPr>
                        <a:t>b,</a:t>
                      </a:r>
                      <a:endParaRPr sz="15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6515">
                        <a:lnSpc>
                          <a:spcPts val="1550"/>
                        </a:lnSpc>
                      </a:pPr>
                      <a:r>
                        <a:rPr sz="1500" b="1" i="1" dirty="0">
                          <a:solidFill>
                            <a:srgbClr val="4471C4"/>
                          </a:solidFill>
                          <a:latin typeface="Courier New"/>
                          <a:cs typeface="Courier New"/>
                        </a:rPr>
                        <a:t>c</a:t>
                      </a:r>
                      <a:r>
                        <a:rPr sz="1500" b="1" i="1" spc="-20" dirty="0">
                          <a:solidFill>
                            <a:srgbClr val="4471C4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500" b="1" i="1" dirty="0">
                          <a:solidFill>
                            <a:srgbClr val="4471C4"/>
                          </a:solidFill>
                          <a:latin typeface="Courier New"/>
                          <a:cs typeface="Courier New"/>
                        </a:rPr>
                        <a:t>and</a:t>
                      </a:r>
                      <a:r>
                        <a:rPr sz="1500" b="1" i="1" spc="-15" dirty="0">
                          <a:solidFill>
                            <a:srgbClr val="4471C4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500" b="1" i="1" dirty="0">
                          <a:solidFill>
                            <a:srgbClr val="4471C4"/>
                          </a:solidFill>
                          <a:latin typeface="Courier New"/>
                          <a:cs typeface="Courier New"/>
                        </a:rPr>
                        <a:t>setup</a:t>
                      </a:r>
                      <a:r>
                        <a:rPr sz="1500" b="1" i="1" spc="-20" dirty="0">
                          <a:solidFill>
                            <a:srgbClr val="4471C4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500" b="1" i="1" dirty="0">
                          <a:solidFill>
                            <a:srgbClr val="4471C4"/>
                          </a:solidFill>
                          <a:latin typeface="Courier New"/>
                          <a:cs typeface="Courier New"/>
                        </a:rPr>
                        <a:t>input</a:t>
                      </a:r>
                      <a:r>
                        <a:rPr sz="1500" b="1" i="1" spc="-15" dirty="0">
                          <a:solidFill>
                            <a:srgbClr val="4471C4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500" b="1" i="1" spc="-10" dirty="0">
                          <a:solidFill>
                            <a:srgbClr val="4471C4"/>
                          </a:solidFill>
                          <a:latin typeface="Courier New"/>
                          <a:cs typeface="Courier New"/>
                        </a:rPr>
                        <a:t>values</a:t>
                      </a:r>
                      <a:endParaRPr sz="15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9245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114"/>
                        </a:spcBef>
                      </a:pPr>
                      <a:r>
                        <a:rPr sz="1500" b="1" dirty="0">
                          <a:solidFill>
                            <a:srgbClr val="FF9933"/>
                          </a:solidFill>
                          <a:latin typeface="Courier New"/>
                          <a:cs typeface="Courier New"/>
                        </a:rPr>
                        <a:t>a</a:t>
                      </a:r>
                      <a:r>
                        <a:rPr sz="1500" b="1" spc="-5" dirty="0">
                          <a:solidFill>
                            <a:srgbClr val="FF9933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500" b="1" dirty="0">
                          <a:solidFill>
                            <a:srgbClr val="FF9933"/>
                          </a:solidFill>
                          <a:latin typeface="Courier New"/>
                          <a:cs typeface="Courier New"/>
                        </a:rPr>
                        <a:t>=</a:t>
                      </a:r>
                      <a:r>
                        <a:rPr sz="1500" b="1" spc="-5" dirty="0">
                          <a:solidFill>
                            <a:srgbClr val="FF9933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500" b="1" spc="-20" dirty="0">
                          <a:solidFill>
                            <a:srgbClr val="FF9933"/>
                          </a:solidFill>
                          <a:latin typeface="Courier New"/>
                          <a:cs typeface="Courier New"/>
                        </a:rPr>
                        <a:t>(int</a:t>
                      </a:r>
                      <a:endParaRPr sz="1500">
                        <a:latin typeface="Courier New"/>
                        <a:cs typeface="Courier New"/>
                      </a:endParaRPr>
                    </a:p>
                  </a:txBody>
                  <a:tcPr marL="0" marR="0" marT="14604" marB="0"/>
                </a:tc>
                <a:tc>
                  <a:txBody>
                    <a:bodyPr/>
                    <a:lstStyle/>
                    <a:p>
                      <a:pPr marL="56515">
                        <a:lnSpc>
                          <a:spcPct val="100000"/>
                        </a:lnSpc>
                        <a:spcBef>
                          <a:spcPts val="114"/>
                        </a:spcBef>
                      </a:pPr>
                      <a:r>
                        <a:rPr sz="1500" b="1" dirty="0">
                          <a:solidFill>
                            <a:srgbClr val="FF9933"/>
                          </a:solidFill>
                          <a:latin typeface="Courier New"/>
                          <a:cs typeface="Courier New"/>
                        </a:rPr>
                        <a:t>*)malloc(size);</a:t>
                      </a:r>
                      <a:r>
                        <a:rPr sz="1500" b="1" spc="-60" dirty="0">
                          <a:solidFill>
                            <a:srgbClr val="FF9933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500" b="1" spc="-10" dirty="0">
                          <a:solidFill>
                            <a:srgbClr val="FF9933"/>
                          </a:solidFill>
                          <a:latin typeface="Courier New"/>
                          <a:cs typeface="Courier New"/>
                        </a:rPr>
                        <a:t>random_ints(a,</a:t>
                      </a:r>
                      <a:endParaRPr sz="1500">
                        <a:latin typeface="Courier New"/>
                        <a:cs typeface="Courier New"/>
                      </a:endParaRPr>
                    </a:p>
                  </a:txBody>
                  <a:tcPr marL="0" marR="0" marT="14604" marB="0"/>
                </a:tc>
                <a:tc>
                  <a:txBody>
                    <a:bodyPr/>
                    <a:lstStyle/>
                    <a:p>
                      <a:pPr marL="57150">
                        <a:lnSpc>
                          <a:spcPct val="100000"/>
                        </a:lnSpc>
                        <a:spcBef>
                          <a:spcPts val="114"/>
                        </a:spcBef>
                      </a:pPr>
                      <a:r>
                        <a:rPr sz="1500" b="1" spc="-25" dirty="0">
                          <a:solidFill>
                            <a:srgbClr val="FF9933"/>
                          </a:solidFill>
                          <a:latin typeface="Courier New"/>
                          <a:cs typeface="Courier New"/>
                        </a:rPr>
                        <a:t>N);</a:t>
                      </a:r>
                      <a:endParaRPr sz="1500">
                        <a:latin typeface="Courier New"/>
                        <a:cs typeface="Courier New"/>
                      </a:endParaRPr>
                    </a:p>
                  </a:txBody>
                  <a:tcPr marL="0" marR="0" marT="14604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1150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114"/>
                        </a:spcBef>
                      </a:pPr>
                      <a:r>
                        <a:rPr sz="1500" b="1" dirty="0">
                          <a:solidFill>
                            <a:srgbClr val="FF9933"/>
                          </a:solidFill>
                          <a:latin typeface="Courier New"/>
                          <a:cs typeface="Courier New"/>
                        </a:rPr>
                        <a:t>b</a:t>
                      </a:r>
                      <a:r>
                        <a:rPr sz="1500" b="1" spc="-5" dirty="0">
                          <a:solidFill>
                            <a:srgbClr val="FF9933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500" b="1" dirty="0">
                          <a:solidFill>
                            <a:srgbClr val="FF9933"/>
                          </a:solidFill>
                          <a:latin typeface="Courier New"/>
                          <a:cs typeface="Courier New"/>
                        </a:rPr>
                        <a:t>=</a:t>
                      </a:r>
                      <a:r>
                        <a:rPr sz="1500" b="1" spc="-5" dirty="0">
                          <a:solidFill>
                            <a:srgbClr val="FF9933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500" b="1" spc="-20" dirty="0">
                          <a:solidFill>
                            <a:srgbClr val="FF9933"/>
                          </a:solidFill>
                          <a:latin typeface="Courier New"/>
                          <a:cs typeface="Courier New"/>
                        </a:rPr>
                        <a:t>(int</a:t>
                      </a:r>
                      <a:endParaRPr sz="1500">
                        <a:latin typeface="Courier New"/>
                        <a:cs typeface="Courier New"/>
                      </a:endParaRPr>
                    </a:p>
                  </a:txBody>
                  <a:tcPr marL="0" marR="0" marT="14604" marB="0"/>
                </a:tc>
                <a:tc>
                  <a:txBody>
                    <a:bodyPr/>
                    <a:lstStyle/>
                    <a:p>
                      <a:pPr marL="56515">
                        <a:lnSpc>
                          <a:spcPct val="100000"/>
                        </a:lnSpc>
                        <a:spcBef>
                          <a:spcPts val="114"/>
                        </a:spcBef>
                      </a:pPr>
                      <a:r>
                        <a:rPr sz="1500" b="1" dirty="0">
                          <a:solidFill>
                            <a:srgbClr val="FF9933"/>
                          </a:solidFill>
                          <a:latin typeface="Courier New"/>
                          <a:cs typeface="Courier New"/>
                        </a:rPr>
                        <a:t>*)malloc(size);</a:t>
                      </a:r>
                      <a:r>
                        <a:rPr sz="1500" b="1" spc="-60" dirty="0">
                          <a:solidFill>
                            <a:srgbClr val="FF9933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500" b="1" spc="-10" dirty="0">
                          <a:solidFill>
                            <a:srgbClr val="FF9933"/>
                          </a:solidFill>
                          <a:latin typeface="Courier New"/>
                          <a:cs typeface="Courier New"/>
                        </a:rPr>
                        <a:t>random_ints(b,</a:t>
                      </a:r>
                      <a:endParaRPr sz="1500">
                        <a:latin typeface="Courier New"/>
                        <a:cs typeface="Courier New"/>
                      </a:endParaRPr>
                    </a:p>
                  </a:txBody>
                  <a:tcPr marL="0" marR="0" marT="14604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57150">
                        <a:lnSpc>
                          <a:spcPct val="100000"/>
                        </a:lnSpc>
                        <a:spcBef>
                          <a:spcPts val="114"/>
                        </a:spcBef>
                      </a:pPr>
                      <a:r>
                        <a:rPr sz="1500" b="1" spc="-25" dirty="0">
                          <a:solidFill>
                            <a:srgbClr val="FF9933"/>
                          </a:solidFill>
                          <a:latin typeface="Courier New"/>
                          <a:cs typeface="Courier New"/>
                        </a:rPr>
                        <a:t>N);</a:t>
                      </a:r>
                      <a:endParaRPr sz="1500">
                        <a:latin typeface="Courier New"/>
                        <a:cs typeface="Courier New"/>
                      </a:endParaRPr>
                    </a:p>
                  </a:txBody>
                  <a:tcPr marL="0" marR="0" marT="14604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4795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1500" b="1" dirty="0">
                          <a:solidFill>
                            <a:srgbClr val="FF9933"/>
                          </a:solidFill>
                          <a:latin typeface="Courier New"/>
                          <a:cs typeface="Courier New"/>
                        </a:rPr>
                        <a:t>c</a:t>
                      </a:r>
                      <a:r>
                        <a:rPr sz="1500" b="1" spc="-5" dirty="0">
                          <a:solidFill>
                            <a:srgbClr val="FF9933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500" b="1" dirty="0">
                          <a:solidFill>
                            <a:srgbClr val="FF9933"/>
                          </a:solidFill>
                          <a:latin typeface="Courier New"/>
                          <a:cs typeface="Courier New"/>
                        </a:rPr>
                        <a:t>=</a:t>
                      </a:r>
                      <a:r>
                        <a:rPr sz="1500" b="1" spc="-5" dirty="0">
                          <a:solidFill>
                            <a:srgbClr val="FF9933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500" b="1" spc="-20" dirty="0">
                          <a:solidFill>
                            <a:srgbClr val="FF9933"/>
                          </a:solidFill>
                          <a:latin typeface="Courier New"/>
                          <a:cs typeface="Courier New"/>
                        </a:rPr>
                        <a:t>(int</a:t>
                      </a:r>
                      <a:endParaRPr sz="1500">
                        <a:latin typeface="Courier New"/>
                        <a:cs typeface="Courier New"/>
                      </a:endParaRPr>
                    </a:p>
                  </a:txBody>
                  <a:tcPr marL="0" marR="0" marT="17145" marB="0"/>
                </a:tc>
                <a:tc>
                  <a:txBody>
                    <a:bodyPr/>
                    <a:lstStyle/>
                    <a:p>
                      <a:pPr marL="56515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1500" b="1" spc="-10" dirty="0">
                          <a:solidFill>
                            <a:srgbClr val="FF9933"/>
                          </a:solidFill>
                          <a:latin typeface="Courier New"/>
                          <a:cs typeface="Courier New"/>
                        </a:rPr>
                        <a:t>*)malloc(size);</a:t>
                      </a:r>
                      <a:endParaRPr sz="1500">
                        <a:latin typeface="Courier New"/>
                        <a:cs typeface="Courier New"/>
                      </a:endParaRPr>
                    </a:p>
                  </a:txBody>
                  <a:tcPr marL="0" marR="0" marT="17145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Vector</a:t>
            </a:r>
            <a:r>
              <a:rPr spc="-55" dirty="0"/>
              <a:t> </a:t>
            </a:r>
            <a:r>
              <a:rPr dirty="0"/>
              <a:t>Addition</a:t>
            </a:r>
            <a:r>
              <a:rPr spc="-30" dirty="0"/>
              <a:t> </a:t>
            </a:r>
            <a:r>
              <a:rPr dirty="0"/>
              <a:t>on</a:t>
            </a:r>
            <a:r>
              <a:rPr spc="-40" dirty="0"/>
              <a:t> </a:t>
            </a:r>
            <a:r>
              <a:rPr dirty="0"/>
              <a:t>the</a:t>
            </a:r>
            <a:r>
              <a:rPr spc="-40" dirty="0"/>
              <a:t> </a:t>
            </a:r>
            <a:r>
              <a:rPr dirty="0"/>
              <a:t>Device:</a:t>
            </a:r>
            <a:r>
              <a:rPr spc="-40" dirty="0"/>
              <a:t> </a:t>
            </a:r>
            <a:r>
              <a:rPr sz="2800" spc="-10" dirty="0">
                <a:latin typeface="Courier New"/>
                <a:cs typeface="Courier New"/>
              </a:rPr>
              <a:t>main()</a:t>
            </a:r>
            <a:endParaRPr sz="28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939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40"/>
              </a:spcBef>
            </a:pPr>
            <a:r>
              <a:rPr dirty="0"/>
              <a:t>//</a:t>
            </a:r>
            <a:r>
              <a:rPr spc="-20" dirty="0"/>
              <a:t> </a:t>
            </a:r>
            <a:r>
              <a:rPr dirty="0"/>
              <a:t>Copy</a:t>
            </a:r>
            <a:r>
              <a:rPr spc="-15" dirty="0"/>
              <a:t> </a:t>
            </a:r>
            <a:r>
              <a:rPr dirty="0"/>
              <a:t>inputs</a:t>
            </a:r>
            <a:r>
              <a:rPr spc="-20" dirty="0"/>
              <a:t> </a:t>
            </a:r>
            <a:r>
              <a:rPr dirty="0"/>
              <a:t>to</a:t>
            </a:r>
            <a:r>
              <a:rPr spc="-15" dirty="0"/>
              <a:t> </a:t>
            </a:r>
            <a:r>
              <a:rPr spc="-10" dirty="0"/>
              <a:t>device</a:t>
            </a:r>
          </a:p>
          <a:p>
            <a:pPr marL="812800" marR="5080">
              <a:lnSpc>
                <a:spcPts val="2450"/>
              </a:lnSpc>
              <a:spcBef>
                <a:spcPts val="180"/>
              </a:spcBef>
            </a:pPr>
            <a:r>
              <a:rPr i="0" dirty="0">
                <a:solidFill>
                  <a:srgbClr val="000000"/>
                </a:solidFill>
                <a:latin typeface="Courier New"/>
                <a:cs typeface="Courier New"/>
              </a:rPr>
              <a:t>cudaMemcpy(d_a,</a:t>
            </a:r>
            <a:r>
              <a:rPr i="0" spc="-35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i="0" dirty="0">
                <a:solidFill>
                  <a:srgbClr val="000000"/>
                </a:solidFill>
                <a:latin typeface="Courier New"/>
                <a:cs typeface="Courier New"/>
              </a:rPr>
              <a:t>a,</a:t>
            </a:r>
            <a:r>
              <a:rPr i="0" spc="-35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i="0" dirty="0">
                <a:solidFill>
                  <a:srgbClr val="000000"/>
                </a:solidFill>
                <a:latin typeface="Courier New"/>
                <a:cs typeface="Courier New"/>
              </a:rPr>
              <a:t>size,</a:t>
            </a:r>
            <a:r>
              <a:rPr i="0" spc="-3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i="0" spc="-10" dirty="0">
                <a:solidFill>
                  <a:srgbClr val="000000"/>
                </a:solidFill>
                <a:latin typeface="Courier New"/>
                <a:cs typeface="Courier New"/>
              </a:rPr>
              <a:t>cudaMemcpyHostToDevice); </a:t>
            </a:r>
            <a:r>
              <a:rPr i="0" dirty="0">
                <a:solidFill>
                  <a:srgbClr val="000000"/>
                </a:solidFill>
                <a:latin typeface="Courier New"/>
                <a:cs typeface="Courier New"/>
              </a:rPr>
              <a:t>cudaMemcpy(d_b,</a:t>
            </a:r>
            <a:r>
              <a:rPr i="0" spc="-35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i="0" dirty="0">
                <a:solidFill>
                  <a:srgbClr val="000000"/>
                </a:solidFill>
                <a:latin typeface="Courier New"/>
                <a:cs typeface="Courier New"/>
              </a:rPr>
              <a:t>b,</a:t>
            </a:r>
            <a:r>
              <a:rPr i="0" spc="-35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i="0" dirty="0">
                <a:solidFill>
                  <a:srgbClr val="000000"/>
                </a:solidFill>
                <a:latin typeface="Courier New"/>
                <a:cs typeface="Courier New"/>
              </a:rPr>
              <a:t>size,</a:t>
            </a:r>
            <a:r>
              <a:rPr i="0" spc="-3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i="0" spc="-10" dirty="0">
                <a:solidFill>
                  <a:srgbClr val="000000"/>
                </a:solidFill>
                <a:latin typeface="Courier New"/>
                <a:cs typeface="Courier New"/>
              </a:rPr>
              <a:t>cudaMemcpyHostToDevice);</a:t>
            </a:r>
          </a:p>
          <a:p>
            <a:pPr>
              <a:lnSpc>
                <a:spcPct val="100000"/>
              </a:lnSpc>
              <a:spcBef>
                <a:spcPts val="1180"/>
              </a:spcBef>
            </a:pPr>
            <a:endParaRPr i="0" spc="-10" dirty="0">
              <a:solidFill>
                <a:srgbClr val="000000"/>
              </a:solidFill>
              <a:latin typeface="Courier New"/>
              <a:cs typeface="Courier New"/>
            </a:endParaRPr>
          </a:p>
          <a:p>
            <a:pPr marL="812800">
              <a:lnSpc>
                <a:spcPct val="100000"/>
              </a:lnSpc>
            </a:pPr>
            <a:r>
              <a:rPr dirty="0"/>
              <a:t>//</a:t>
            </a:r>
            <a:r>
              <a:rPr spc="-30" dirty="0"/>
              <a:t> </a:t>
            </a:r>
            <a:r>
              <a:rPr dirty="0"/>
              <a:t>Launch</a:t>
            </a:r>
            <a:r>
              <a:rPr spc="-20" dirty="0"/>
              <a:t> </a:t>
            </a:r>
            <a:r>
              <a:rPr dirty="0"/>
              <a:t>add()</a:t>
            </a:r>
            <a:r>
              <a:rPr spc="-15" dirty="0"/>
              <a:t> </a:t>
            </a:r>
            <a:r>
              <a:rPr dirty="0"/>
              <a:t>kernel</a:t>
            </a:r>
            <a:r>
              <a:rPr spc="-20" dirty="0"/>
              <a:t> </a:t>
            </a:r>
            <a:r>
              <a:rPr dirty="0"/>
              <a:t>on</a:t>
            </a:r>
            <a:r>
              <a:rPr spc="-20" dirty="0"/>
              <a:t> </a:t>
            </a:r>
            <a:r>
              <a:rPr dirty="0"/>
              <a:t>GPU</a:t>
            </a:r>
            <a:r>
              <a:rPr spc="-15" dirty="0"/>
              <a:t> </a:t>
            </a:r>
            <a:r>
              <a:rPr dirty="0"/>
              <a:t>with</a:t>
            </a:r>
            <a:r>
              <a:rPr spc="-20" dirty="0"/>
              <a:t> </a:t>
            </a:r>
            <a:r>
              <a:rPr dirty="0"/>
              <a:t>N</a:t>
            </a:r>
            <a:r>
              <a:rPr spc="-15" dirty="0"/>
              <a:t> </a:t>
            </a:r>
            <a:r>
              <a:rPr spc="-10" dirty="0"/>
              <a:t>blocks</a:t>
            </a:r>
          </a:p>
          <a:p>
            <a:pPr marL="812800">
              <a:lnSpc>
                <a:spcPct val="100000"/>
              </a:lnSpc>
              <a:spcBef>
                <a:spcPts val="650"/>
              </a:spcBef>
            </a:pPr>
            <a:r>
              <a:rPr i="0" dirty="0">
                <a:solidFill>
                  <a:srgbClr val="000000"/>
                </a:solidFill>
                <a:latin typeface="Courier New"/>
                <a:cs typeface="Courier New"/>
              </a:rPr>
              <a:t>add&lt;&lt;&lt;</a:t>
            </a:r>
            <a:r>
              <a:rPr i="0" dirty="0">
                <a:solidFill>
                  <a:srgbClr val="FF9933"/>
                </a:solidFill>
                <a:latin typeface="Courier New"/>
                <a:cs typeface="Courier New"/>
              </a:rPr>
              <a:t>N</a:t>
            </a:r>
            <a:r>
              <a:rPr i="0" dirty="0">
                <a:solidFill>
                  <a:srgbClr val="000000"/>
                </a:solidFill>
                <a:latin typeface="Courier New"/>
                <a:cs typeface="Courier New"/>
              </a:rPr>
              <a:t>,1&gt;&gt;&gt;(d_a,</a:t>
            </a:r>
            <a:r>
              <a:rPr i="0" spc="-6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i="0" dirty="0">
                <a:solidFill>
                  <a:srgbClr val="000000"/>
                </a:solidFill>
                <a:latin typeface="Courier New"/>
                <a:cs typeface="Courier New"/>
              </a:rPr>
              <a:t>d_b,</a:t>
            </a:r>
            <a:r>
              <a:rPr i="0" spc="-5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i="0" spc="-10" dirty="0">
                <a:solidFill>
                  <a:srgbClr val="000000"/>
                </a:solidFill>
                <a:latin typeface="Courier New"/>
                <a:cs typeface="Courier New"/>
              </a:rPr>
              <a:t>d_c);</a:t>
            </a:r>
          </a:p>
          <a:p>
            <a:pPr>
              <a:lnSpc>
                <a:spcPct val="100000"/>
              </a:lnSpc>
              <a:spcBef>
                <a:spcPts val="1370"/>
              </a:spcBef>
            </a:pPr>
            <a:endParaRPr i="0" spc="-10" dirty="0">
              <a:solidFill>
                <a:srgbClr val="000000"/>
              </a:solidFill>
              <a:latin typeface="Courier New"/>
              <a:cs typeface="Courier New"/>
            </a:endParaRPr>
          </a:p>
          <a:p>
            <a:pPr marL="812800">
              <a:lnSpc>
                <a:spcPct val="100000"/>
              </a:lnSpc>
              <a:spcBef>
                <a:spcPts val="5"/>
              </a:spcBef>
            </a:pPr>
            <a:r>
              <a:rPr dirty="0"/>
              <a:t>//</a:t>
            </a:r>
            <a:r>
              <a:rPr spc="-30" dirty="0"/>
              <a:t> </a:t>
            </a:r>
            <a:r>
              <a:rPr dirty="0"/>
              <a:t>Copy</a:t>
            </a:r>
            <a:r>
              <a:rPr spc="-20" dirty="0"/>
              <a:t> </a:t>
            </a:r>
            <a:r>
              <a:rPr dirty="0"/>
              <a:t>result</a:t>
            </a:r>
            <a:r>
              <a:rPr spc="-15" dirty="0"/>
              <a:t> </a:t>
            </a:r>
            <a:r>
              <a:rPr dirty="0"/>
              <a:t>back</a:t>
            </a:r>
            <a:r>
              <a:rPr spc="-20" dirty="0"/>
              <a:t> </a:t>
            </a:r>
            <a:r>
              <a:rPr dirty="0"/>
              <a:t>to</a:t>
            </a:r>
            <a:r>
              <a:rPr spc="-15" dirty="0"/>
              <a:t> </a:t>
            </a:r>
            <a:r>
              <a:rPr spc="-20" dirty="0"/>
              <a:t>host</a:t>
            </a:r>
          </a:p>
          <a:p>
            <a:pPr marL="812800">
              <a:lnSpc>
                <a:spcPct val="100000"/>
              </a:lnSpc>
              <a:spcBef>
                <a:spcPts val="645"/>
              </a:spcBef>
            </a:pPr>
            <a:r>
              <a:rPr i="0" dirty="0">
                <a:solidFill>
                  <a:srgbClr val="000000"/>
                </a:solidFill>
                <a:latin typeface="Courier New"/>
                <a:cs typeface="Courier New"/>
              </a:rPr>
              <a:t>cudaMemcpy(c,</a:t>
            </a:r>
            <a:r>
              <a:rPr i="0" spc="-35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i="0" dirty="0">
                <a:solidFill>
                  <a:srgbClr val="000000"/>
                </a:solidFill>
                <a:latin typeface="Courier New"/>
                <a:cs typeface="Courier New"/>
              </a:rPr>
              <a:t>d_c,</a:t>
            </a:r>
            <a:r>
              <a:rPr i="0" spc="-35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i="0" dirty="0">
                <a:solidFill>
                  <a:srgbClr val="000000"/>
                </a:solidFill>
                <a:latin typeface="Courier New"/>
                <a:cs typeface="Courier New"/>
              </a:rPr>
              <a:t>size,</a:t>
            </a:r>
            <a:r>
              <a:rPr i="0" spc="-35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i="0" spc="-10" dirty="0">
                <a:solidFill>
                  <a:srgbClr val="000000"/>
                </a:solidFill>
                <a:latin typeface="Courier New"/>
                <a:cs typeface="Courier New"/>
              </a:rPr>
              <a:t>cudaMemcpyDeviceToHost);</a:t>
            </a:r>
          </a:p>
          <a:p>
            <a:pPr>
              <a:lnSpc>
                <a:spcPct val="100000"/>
              </a:lnSpc>
              <a:spcBef>
                <a:spcPts val="1375"/>
              </a:spcBef>
            </a:pPr>
            <a:endParaRPr i="0" spc="-10" dirty="0">
              <a:solidFill>
                <a:srgbClr val="000000"/>
              </a:solidFill>
              <a:latin typeface="Courier New"/>
              <a:cs typeface="Courier New"/>
            </a:endParaRPr>
          </a:p>
          <a:p>
            <a:pPr marL="812800">
              <a:lnSpc>
                <a:spcPct val="100000"/>
              </a:lnSpc>
            </a:pPr>
            <a:r>
              <a:rPr dirty="0"/>
              <a:t>//</a:t>
            </a:r>
            <a:r>
              <a:rPr spc="-10" dirty="0"/>
              <a:t> Cleanup</a:t>
            </a:r>
          </a:p>
          <a:p>
            <a:pPr marL="812800">
              <a:lnSpc>
                <a:spcPct val="100000"/>
              </a:lnSpc>
              <a:spcBef>
                <a:spcPts val="650"/>
              </a:spcBef>
            </a:pPr>
            <a:r>
              <a:rPr i="0" dirty="0">
                <a:solidFill>
                  <a:srgbClr val="FF9933"/>
                </a:solidFill>
                <a:latin typeface="Courier New"/>
                <a:cs typeface="Courier New"/>
              </a:rPr>
              <a:t>free(a);</a:t>
            </a:r>
            <a:r>
              <a:rPr i="0" spc="-40" dirty="0">
                <a:solidFill>
                  <a:srgbClr val="FF9933"/>
                </a:solidFill>
                <a:latin typeface="Courier New"/>
                <a:cs typeface="Courier New"/>
              </a:rPr>
              <a:t> </a:t>
            </a:r>
            <a:r>
              <a:rPr i="0" dirty="0">
                <a:solidFill>
                  <a:srgbClr val="FF9933"/>
                </a:solidFill>
                <a:latin typeface="Courier New"/>
                <a:cs typeface="Courier New"/>
              </a:rPr>
              <a:t>free(b);</a:t>
            </a:r>
            <a:r>
              <a:rPr i="0" spc="-40" dirty="0">
                <a:solidFill>
                  <a:srgbClr val="FF9933"/>
                </a:solidFill>
                <a:latin typeface="Courier New"/>
                <a:cs typeface="Courier New"/>
              </a:rPr>
              <a:t> </a:t>
            </a:r>
            <a:r>
              <a:rPr i="0" spc="-10" dirty="0">
                <a:solidFill>
                  <a:srgbClr val="FF9933"/>
                </a:solidFill>
                <a:latin typeface="Courier New"/>
                <a:cs typeface="Courier New"/>
              </a:rPr>
              <a:t>free(c);</a:t>
            </a:r>
          </a:p>
          <a:p>
            <a:pPr marL="812800" marR="576580">
              <a:lnSpc>
                <a:spcPct val="135300"/>
              </a:lnSpc>
            </a:pPr>
            <a:r>
              <a:rPr i="0" dirty="0">
                <a:solidFill>
                  <a:srgbClr val="000000"/>
                </a:solidFill>
                <a:latin typeface="Courier New"/>
                <a:cs typeface="Courier New"/>
              </a:rPr>
              <a:t>cudaFree(d_a);</a:t>
            </a:r>
            <a:r>
              <a:rPr i="0" spc="-7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i="0" dirty="0">
                <a:solidFill>
                  <a:srgbClr val="000000"/>
                </a:solidFill>
                <a:latin typeface="Courier New"/>
                <a:cs typeface="Courier New"/>
              </a:rPr>
              <a:t>cudaFree(d_b);</a:t>
            </a:r>
            <a:r>
              <a:rPr i="0" spc="-65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i="0" spc="-10" dirty="0">
                <a:solidFill>
                  <a:srgbClr val="000000"/>
                </a:solidFill>
                <a:latin typeface="Courier New"/>
                <a:cs typeface="Courier New"/>
              </a:rPr>
              <a:t>cudaFree(d_c); </a:t>
            </a:r>
            <a:r>
              <a:rPr i="0" dirty="0">
                <a:solidFill>
                  <a:srgbClr val="89AC00"/>
                </a:solidFill>
                <a:latin typeface="Courier New"/>
                <a:cs typeface="Courier New"/>
              </a:rPr>
              <a:t>return</a:t>
            </a:r>
            <a:r>
              <a:rPr i="0" spc="-30" dirty="0">
                <a:solidFill>
                  <a:srgbClr val="89AC00"/>
                </a:solidFill>
                <a:latin typeface="Courier New"/>
                <a:cs typeface="Courier New"/>
              </a:rPr>
              <a:t> </a:t>
            </a:r>
            <a:r>
              <a:rPr i="0" spc="-25" dirty="0">
                <a:solidFill>
                  <a:srgbClr val="000000"/>
                </a:solidFill>
                <a:latin typeface="Courier New"/>
                <a:cs typeface="Courier New"/>
              </a:rPr>
              <a:t>0;</a:t>
            </a:r>
          </a:p>
          <a:p>
            <a:pPr marL="355600">
              <a:lnSpc>
                <a:spcPct val="100000"/>
              </a:lnSpc>
              <a:spcBef>
                <a:spcPts val="670"/>
              </a:spcBef>
            </a:pPr>
            <a:r>
              <a:rPr i="0" spc="-50" dirty="0">
                <a:solidFill>
                  <a:srgbClr val="000000"/>
                </a:solidFill>
                <a:latin typeface="Courier New"/>
                <a:cs typeface="Courier New"/>
              </a:rPr>
              <a:t>}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Vector</a:t>
            </a:r>
            <a:r>
              <a:rPr spc="-55" dirty="0"/>
              <a:t> </a:t>
            </a:r>
            <a:r>
              <a:rPr dirty="0"/>
              <a:t>Addition</a:t>
            </a:r>
            <a:r>
              <a:rPr spc="-30" dirty="0"/>
              <a:t> </a:t>
            </a:r>
            <a:r>
              <a:rPr dirty="0"/>
              <a:t>on</a:t>
            </a:r>
            <a:r>
              <a:rPr spc="-40" dirty="0"/>
              <a:t> </a:t>
            </a:r>
            <a:r>
              <a:rPr dirty="0"/>
              <a:t>the</a:t>
            </a:r>
            <a:r>
              <a:rPr spc="-40" dirty="0"/>
              <a:t> </a:t>
            </a:r>
            <a:r>
              <a:rPr dirty="0"/>
              <a:t>Device:</a:t>
            </a:r>
            <a:r>
              <a:rPr spc="-40" dirty="0"/>
              <a:t> </a:t>
            </a:r>
            <a:r>
              <a:rPr sz="2800" spc="-10" dirty="0">
                <a:latin typeface="Courier New"/>
                <a:cs typeface="Courier New"/>
              </a:rPr>
              <a:t>main()</a:t>
            </a:r>
            <a:endParaRPr sz="28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476B99-539A-AED6-ECD0-E64AF294D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81F5CE-4C37-AF0D-EB93-58A79321A9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 descr="A screenshot of a computer">
            <a:extLst>
              <a:ext uri="{FF2B5EF4-FFF2-40B4-BE49-F238E27FC236}">
                <a16:creationId xmlns:a16="http://schemas.microsoft.com/office/drawing/2014/main" id="{CA15714D-3F0D-B8FB-7B87-83FBCFC9F4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596898"/>
            <a:ext cx="10287000" cy="5786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94430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50493" y="1238549"/>
            <a:ext cx="7927975" cy="4352290"/>
          </a:xfrm>
          <a:prstGeom prst="rect">
            <a:avLst/>
          </a:prstGeom>
        </p:spPr>
        <p:txBody>
          <a:bodyPr vert="horz" wrap="square" lIns="0" tIns="152400" rIns="0" bIns="0" rtlCol="0">
            <a:spAutoFit/>
          </a:bodyPr>
          <a:lstStyle/>
          <a:p>
            <a:pPr marL="393065" indent="-380365">
              <a:lnSpc>
                <a:spcPct val="100000"/>
              </a:lnSpc>
              <a:spcBef>
                <a:spcPts val="1200"/>
              </a:spcBef>
              <a:buChar char="•"/>
              <a:tabLst>
                <a:tab pos="393065" algn="l"/>
              </a:tabLst>
            </a:pPr>
            <a:r>
              <a:rPr sz="2400" dirty="0">
                <a:latin typeface="Arial MT"/>
                <a:cs typeface="Arial MT"/>
              </a:rPr>
              <a:t>Difference</a:t>
            </a:r>
            <a:r>
              <a:rPr sz="2400" spc="-8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between</a:t>
            </a:r>
            <a:r>
              <a:rPr sz="2400" spc="-70" dirty="0">
                <a:latin typeface="Arial MT"/>
                <a:cs typeface="Arial MT"/>
              </a:rPr>
              <a:t> </a:t>
            </a:r>
            <a:r>
              <a:rPr sz="2400" i="1" dirty="0">
                <a:latin typeface="Arial"/>
                <a:cs typeface="Arial"/>
              </a:rPr>
              <a:t>host</a:t>
            </a:r>
            <a:r>
              <a:rPr sz="2400" i="1" spc="-90" dirty="0">
                <a:latin typeface="Arial"/>
                <a:cs typeface="Arial"/>
              </a:rPr>
              <a:t> </a:t>
            </a:r>
            <a:r>
              <a:rPr sz="2400" dirty="0">
                <a:latin typeface="Arial MT"/>
                <a:cs typeface="Arial MT"/>
              </a:rPr>
              <a:t>and</a:t>
            </a:r>
            <a:r>
              <a:rPr sz="2400" spc="-85" dirty="0">
                <a:latin typeface="Arial MT"/>
                <a:cs typeface="Arial MT"/>
              </a:rPr>
              <a:t> </a:t>
            </a:r>
            <a:r>
              <a:rPr sz="2400" i="1" spc="-10" dirty="0">
                <a:latin typeface="Arial"/>
                <a:cs typeface="Arial"/>
              </a:rPr>
              <a:t>device</a:t>
            </a:r>
            <a:endParaRPr sz="2400">
              <a:latin typeface="Arial"/>
              <a:cs typeface="Arial"/>
            </a:endParaRPr>
          </a:p>
          <a:p>
            <a:pPr marL="850265" lvl="1" indent="-368300">
              <a:lnSpc>
                <a:spcPct val="100000"/>
              </a:lnSpc>
              <a:spcBef>
                <a:spcPts val="1005"/>
              </a:spcBef>
              <a:buClr>
                <a:srgbClr val="000000"/>
              </a:buClr>
              <a:buFont typeface="Arial MT"/>
              <a:buChar char="•"/>
              <a:tabLst>
                <a:tab pos="850265" algn="l"/>
                <a:tab pos="1764664" algn="l"/>
              </a:tabLst>
            </a:pPr>
            <a:r>
              <a:rPr sz="2200" i="1" spc="-20" dirty="0">
                <a:solidFill>
                  <a:srgbClr val="6FAC46"/>
                </a:solidFill>
                <a:latin typeface="Arial"/>
                <a:cs typeface="Arial"/>
              </a:rPr>
              <a:t>Host</a:t>
            </a:r>
            <a:r>
              <a:rPr sz="2200" i="1" dirty="0">
                <a:solidFill>
                  <a:srgbClr val="6FAC46"/>
                </a:solidFill>
                <a:latin typeface="Arial"/>
                <a:cs typeface="Arial"/>
              </a:rPr>
              <a:t>	</a:t>
            </a:r>
            <a:r>
              <a:rPr sz="2200" spc="-25" dirty="0">
                <a:latin typeface="Arial MT"/>
                <a:cs typeface="Arial MT"/>
              </a:rPr>
              <a:t>CPU</a:t>
            </a:r>
            <a:endParaRPr sz="2200">
              <a:latin typeface="Arial MT"/>
              <a:cs typeface="Arial MT"/>
            </a:endParaRPr>
          </a:p>
          <a:p>
            <a:pPr marL="850265" lvl="1" indent="-368300">
              <a:lnSpc>
                <a:spcPct val="100000"/>
              </a:lnSpc>
              <a:spcBef>
                <a:spcPts val="994"/>
              </a:spcBef>
              <a:buClr>
                <a:srgbClr val="000000"/>
              </a:buClr>
              <a:buFont typeface="Arial MT"/>
              <a:buChar char="•"/>
              <a:tabLst>
                <a:tab pos="850265" algn="l"/>
              </a:tabLst>
            </a:pPr>
            <a:r>
              <a:rPr sz="2200" i="1" spc="-10" dirty="0">
                <a:solidFill>
                  <a:srgbClr val="6FAC46"/>
                </a:solidFill>
                <a:latin typeface="Arial"/>
                <a:cs typeface="Arial"/>
              </a:rPr>
              <a:t>Device</a:t>
            </a:r>
            <a:r>
              <a:rPr sz="2200" i="1" spc="-145" dirty="0">
                <a:solidFill>
                  <a:srgbClr val="6FAC46"/>
                </a:solidFill>
                <a:latin typeface="Arial"/>
                <a:cs typeface="Arial"/>
              </a:rPr>
              <a:t> </a:t>
            </a:r>
            <a:r>
              <a:rPr sz="2200" spc="-25" dirty="0">
                <a:latin typeface="Arial MT"/>
                <a:cs typeface="Arial MT"/>
              </a:rPr>
              <a:t>GPU</a:t>
            </a:r>
            <a:endParaRPr sz="2200">
              <a:latin typeface="Arial MT"/>
              <a:cs typeface="Arial MT"/>
            </a:endParaRPr>
          </a:p>
          <a:p>
            <a:pPr lvl="1">
              <a:lnSpc>
                <a:spcPct val="100000"/>
              </a:lnSpc>
              <a:spcBef>
                <a:spcPts val="2275"/>
              </a:spcBef>
              <a:buFont typeface="Arial MT"/>
              <a:buChar char="•"/>
            </a:pPr>
            <a:endParaRPr sz="2200">
              <a:latin typeface="Arial MT"/>
              <a:cs typeface="Arial MT"/>
            </a:endParaRPr>
          </a:p>
          <a:p>
            <a:pPr marL="393065" indent="-380365">
              <a:lnSpc>
                <a:spcPct val="100000"/>
              </a:lnSpc>
              <a:buChar char="•"/>
              <a:tabLst>
                <a:tab pos="393065" algn="l"/>
                <a:tab pos="2927985" algn="l"/>
              </a:tabLst>
            </a:pPr>
            <a:r>
              <a:rPr sz="2400" dirty="0">
                <a:latin typeface="Arial MT"/>
                <a:cs typeface="Arial MT"/>
              </a:rPr>
              <a:t>Using</a:t>
            </a:r>
            <a:r>
              <a:rPr sz="2400" spc="5" dirty="0">
                <a:latin typeface="Arial MT"/>
                <a:cs typeface="Arial MT"/>
              </a:rPr>
              <a:t> </a:t>
            </a:r>
            <a:r>
              <a:rPr sz="2000" b="1" u="sng" spc="-40" dirty="0">
                <a:solidFill>
                  <a:srgbClr val="6FAC46"/>
                </a:solidFill>
                <a:uFill>
                  <a:solidFill>
                    <a:srgbClr val="6EAB45"/>
                  </a:solidFill>
                </a:uFill>
                <a:latin typeface="Courier New"/>
                <a:cs typeface="Courier New"/>
              </a:rPr>
              <a:t>  </a:t>
            </a:r>
            <a:r>
              <a:rPr sz="2000" b="1" spc="-10" dirty="0">
                <a:solidFill>
                  <a:srgbClr val="6FAC46"/>
                </a:solidFill>
                <a:latin typeface="Courier New"/>
                <a:cs typeface="Courier New"/>
              </a:rPr>
              <a:t>global</a:t>
            </a:r>
            <a:r>
              <a:rPr sz="2000" b="1" u="sng" dirty="0">
                <a:solidFill>
                  <a:srgbClr val="6FAC46"/>
                </a:solidFill>
                <a:uFill>
                  <a:solidFill>
                    <a:srgbClr val="6EAB45"/>
                  </a:solidFill>
                </a:uFill>
                <a:latin typeface="Courier New"/>
                <a:cs typeface="Courier New"/>
              </a:rPr>
              <a:t>	</a:t>
            </a:r>
            <a:r>
              <a:rPr sz="2400" dirty="0">
                <a:latin typeface="Arial MT"/>
                <a:cs typeface="Arial MT"/>
              </a:rPr>
              <a:t>to</a:t>
            </a:r>
            <a:r>
              <a:rPr sz="2400" spc="-6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declare</a:t>
            </a:r>
            <a:r>
              <a:rPr sz="2400" spc="-4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a</a:t>
            </a:r>
            <a:r>
              <a:rPr sz="2400" spc="-6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function</a:t>
            </a:r>
            <a:r>
              <a:rPr sz="2400" spc="-6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as</a:t>
            </a:r>
            <a:r>
              <a:rPr sz="2400" spc="-6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device</a:t>
            </a:r>
            <a:r>
              <a:rPr sz="2400" spc="-55" dirty="0">
                <a:latin typeface="Arial MT"/>
                <a:cs typeface="Arial MT"/>
              </a:rPr>
              <a:t> </a:t>
            </a:r>
            <a:r>
              <a:rPr sz="2400" spc="-20" dirty="0">
                <a:latin typeface="Arial MT"/>
                <a:cs typeface="Arial MT"/>
              </a:rPr>
              <a:t>code</a:t>
            </a:r>
            <a:endParaRPr sz="2400">
              <a:latin typeface="Arial MT"/>
              <a:cs typeface="Arial MT"/>
            </a:endParaRPr>
          </a:p>
          <a:p>
            <a:pPr marL="850265" lvl="1" indent="-368300">
              <a:lnSpc>
                <a:spcPct val="100000"/>
              </a:lnSpc>
              <a:spcBef>
                <a:spcPts val="1075"/>
              </a:spcBef>
              <a:buChar char="•"/>
              <a:tabLst>
                <a:tab pos="850265" algn="l"/>
              </a:tabLst>
            </a:pPr>
            <a:r>
              <a:rPr sz="2200" dirty="0">
                <a:latin typeface="Arial MT"/>
                <a:cs typeface="Arial MT"/>
              </a:rPr>
              <a:t>Executes</a:t>
            </a:r>
            <a:r>
              <a:rPr sz="2200" spc="-50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on</a:t>
            </a:r>
            <a:r>
              <a:rPr sz="2200" spc="-50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the</a:t>
            </a:r>
            <a:r>
              <a:rPr sz="2200" spc="-40" dirty="0">
                <a:latin typeface="Arial MT"/>
                <a:cs typeface="Arial MT"/>
              </a:rPr>
              <a:t> </a:t>
            </a:r>
            <a:r>
              <a:rPr sz="2200" spc="-10" dirty="0">
                <a:latin typeface="Arial MT"/>
                <a:cs typeface="Arial MT"/>
              </a:rPr>
              <a:t>device</a:t>
            </a:r>
            <a:endParaRPr sz="2200">
              <a:latin typeface="Arial MT"/>
              <a:cs typeface="Arial MT"/>
            </a:endParaRPr>
          </a:p>
          <a:p>
            <a:pPr marL="850265" lvl="1" indent="-368300">
              <a:lnSpc>
                <a:spcPct val="100000"/>
              </a:lnSpc>
              <a:spcBef>
                <a:spcPts val="1010"/>
              </a:spcBef>
              <a:buChar char="•"/>
              <a:tabLst>
                <a:tab pos="850265" algn="l"/>
              </a:tabLst>
            </a:pPr>
            <a:r>
              <a:rPr sz="2200" dirty="0">
                <a:latin typeface="Arial MT"/>
                <a:cs typeface="Arial MT"/>
              </a:rPr>
              <a:t>Called</a:t>
            </a:r>
            <a:r>
              <a:rPr sz="2200" spc="-60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from</a:t>
            </a:r>
            <a:r>
              <a:rPr sz="2200" spc="-40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the</a:t>
            </a:r>
            <a:r>
              <a:rPr sz="2200" spc="-60" dirty="0">
                <a:latin typeface="Arial MT"/>
                <a:cs typeface="Arial MT"/>
              </a:rPr>
              <a:t> </a:t>
            </a:r>
            <a:r>
              <a:rPr sz="2200" spc="-20" dirty="0">
                <a:latin typeface="Arial MT"/>
                <a:cs typeface="Arial MT"/>
              </a:rPr>
              <a:t>host</a:t>
            </a:r>
            <a:endParaRPr sz="2200">
              <a:latin typeface="Arial MT"/>
              <a:cs typeface="Arial MT"/>
            </a:endParaRPr>
          </a:p>
          <a:p>
            <a:pPr lvl="1">
              <a:lnSpc>
                <a:spcPct val="100000"/>
              </a:lnSpc>
              <a:spcBef>
                <a:spcPts val="2350"/>
              </a:spcBef>
              <a:buFont typeface="Arial MT"/>
              <a:buChar char="•"/>
            </a:pPr>
            <a:endParaRPr sz="2200">
              <a:latin typeface="Arial MT"/>
              <a:cs typeface="Arial MT"/>
            </a:endParaRPr>
          </a:p>
          <a:p>
            <a:pPr marL="393065" indent="-380365">
              <a:lnSpc>
                <a:spcPct val="100000"/>
              </a:lnSpc>
              <a:buChar char="•"/>
              <a:tabLst>
                <a:tab pos="393065" algn="l"/>
              </a:tabLst>
            </a:pPr>
            <a:r>
              <a:rPr sz="2400" dirty="0">
                <a:latin typeface="Arial MT"/>
                <a:cs typeface="Arial MT"/>
              </a:rPr>
              <a:t>Passing</a:t>
            </a:r>
            <a:r>
              <a:rPr sz="2400" spc="-5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parameters</a:t>
            </a:r>
            <a:r>
              <a:rPr sz="2400" spc="-6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from</a:t>
            </a:r>
            <a:r>
              <a:rPr sz="2400" spc="-6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host</a:t>
            </a:r>
            <a:r>
              <a:rPr sz="2400" spc="-6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code</a:t>
            </a:r>
            <a:r>
              <a:rPr sz="2400" spc="-5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to</a:t>
            </a:r>
            <a:r>
              <a:rPr sz="2400" spc="-8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a</a:t>
            </a:r>
            <a:r>
              <a:rPr sz="2400" spc="-6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device</a:t>
            </a:r>
            <a:r>
              <a:rPr sz="2400" spc="-50" dirty="0">
                <a:latin typeface="Arial MT"/>
                <a:cs typeface="Arial MT"/>
              </a:rPr>
              <a:t> </a:t>
            </a:r>
            <a:r>
              <a:rPr sz="2400" spc="-10" dirty="0">
                <a:latin typeface="Arial MT"/>
                <a:cs typeface="Arial MT"/>
              </a:rPr>
              <a:t>function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Review</a:t>
            </a:r>
            <a:r>
              <a:rPr spc="-15" dirty="0"/>
              <a:t> </a:t>
            </a:r>
            <a:r>
              <a:rPr dirty="0"/>
              <a:t>(1</a:t>
            </a:r>
            <a:r>
              <a:rPr spc="-10" dirty="0"/>
              <a:t> </a:t>
            </a:r>
            <a:r>
              <a:rPr dirty="0"/>
              <a:t>of</a:t>
            </a:r>
            <a:r>
              <a:rPr spc="-10" dirty="0"/>
              <a:t> </a:t>
            </a:r>
            <a:r>
              <a:rPr spc="-25" dirty="0"/>
              <a:t>2)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50493" y="1315166"/>
            <a:ext cx="6795770" cy="3562350"/>
          </a:xfrm>
          <a:prstGeom prst="rect">
            <a:avLst/>
          </a:prstGeom>
        </p:spPr>
        <p:txBody>
          <a:bodyPr vert="horz" wrap="square" lIns="0" tIns="75565" rIns="0" bIns="0" rtlCol="0">
            <a:spAutoFit/>
          </a:bodyPr>
          <a:lstStyle/>
          <a:p>
            <a:pPr marL="393065" indent="-380365">
              <a:lnSpc>
                <a:spcPct val="100000"/>
              </a:lnSpc>
              <a:spcBef>
                <a:spcPts val="595"/>
              </a:spcBef>
              <a:buChar char="•"/>
              <a:tabLst>
                <a:tab pos="393065" algn="l"/>
              </a:tabLst>
            </a:pPr>
            <a:r>
              <a:rPr sz="2400" dirty="0">
                <a:latin typeface="Arial MT"/>
                <a:cs typeface="Arial MT"/>
              </a:rPr>
              <a:t>Basic</a:t>
            </a:r>
            <a:r>
              <a:rPr sz="2400" spc="-9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device</a:t>
            </a:r>
            <a:r>
              <a:rPr sz="2400" spc="-7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memory</a:t>
            </a:r>
            <a:r>
              <a:rPr sz="2400" spc="-85" dirty="0">
                <a:latin typeface="Arial MT"/>
                <a:cs typeface="Arial MT"/>
              </a:rPr>
              <a:t> </a:t>
            </a:r>
            <a:r>
              <a:rPr sz="2400" spc="-10" dirty="0">
                <a:latin typeface="Arial MT"/>
                <a:cs typeface="Arial MT"/>
              </a:rPr>
              <a:t>management</a:t>
            </a:r>
            <a:endParaRPr sz="2400">
              <a:latin typeface="Arial MT"/>
              <a:cs typeface="Arial MT"/>
            </a:endParaRPr>
          </a:p>
          <a:p>
            <a:pPr marL="850265" lvl="1" indent="-368300">
              <a:lnSpc>
                <a:spcPct val="100000"/>
              </a:lnSpc>
              <a:spcBef>
                <a:spcPts val="855"/>
              </a:spcBef>
              <a:buSzPct val="122222"/>
              <a:buFont typeface="Arial MT"/>
              <a:buChar char="•"/>
              <a:tabLst>
                <a:tab pos="850265" algn="l"/>
              </a:tabLst>
            </a:pPr>
            <a:r>
              <a:rPr sz="1800" b="1" spc="-10" dirty="0">
                <a:latin typeface="Courier New"/>
                <a:cs typeface="Courier New"/>
              </a:rPr>
              <a:t>cudaMalloc()</a:t>
            </a:r>
            <a:endParaRPr sz="1800">
              <a:latin typeface="Courier New"/>
              <a:cs typeface="Courier New"/>
            </a:endParaRPr>
          </a:p>
          <a:p>
            <a:pPr marL="850265" lvl="1" indent="-368300">
              <a:lnSpc>
                <a:spcPct val="100000"/>
              </a:lnSpc>
              <a:spcBef>
                <a:spcPts val="1045"/>
              </a:spcBef>
              <a:buSzPct val="122222"/>
              <a:buFont typeface="Arial MT"/>
              <a:buChar char="•"/>
              <a:tabLst>
                <a:tab pos="850265" algn="l"/>
              </a:tabLst>
            </a:pPr>
            <a:r>
              <a:rPr sz="1800" b="1" spc="-10" dirty="0">
                <a:latin typeface="Courier New"/>
                <a:cs typeface="Courier New"/>
              </a:rPr>
              <a:t>cudaMemcpy()</a:t>
            </a:r>
            <a:endParaRPr sz="1800">
              <a:latin typeface="Courier New"/>
              <a:cs typeface="Courier New"/>
            </a:endParaRPr>
          </a:p>
          <a:p>
            <a:pPr marL="850265" lvl="1" indent="-368300">
              <a:lnSpc>
                <a:spcPct val="100000"/>
              </a:lnSpc>
              <a:spcBef>
                <a:spcPts val="994"/>
              </a:spcBef>
              <a:buSzPct val="122222"/>
              <a:buFont typeface="Arial MT"/>
              <a:buChar char="•"/>
              <a:tabLst>
                <a:tab pos="850265" algn="l"/>
              </a:tabLst>
            </a:pPr>
            <a:r>
              <a:rPr sz="1800" b="1" spc="-10" dirty="0">
                <a:latin typeface="Courier New"/>
                <a:cs typeface="Courier New"/>
              </a:rPr>
              <a:t>cudaFree()</a:t>
            </a:r>
            <a:endParaRPr sz="1800">
              <a:latin typeface="Courier New"/>
              <a:cs typeface="Courier New"/>
            </a:endParaRPr>
          </a:p>
          <a:p>
            <a:pPr lvl="1">
              <a:lnSpc>
                <a:spcPct val="100000"/>
              </a:lnSpc>
              <a:buFont typeface="Arial MT"/>
              <a:buChar char="•"/>
            </a:pPr>
            <a:endParaRPr sz="1800">
              <a:latin typeface="Courier New"/>
              <a:cs typeface="Courier New"/>
            </a:endParaRPr>
          </a:p>
          <a:p>
            <a:pPr lvl="1">
              <a:lnSpc>
                <a:spcPct val="100000"/>
              </a:lnSpc>
              <a:spcBef>
                <a:spcPts val="915"/>
              </a:spcBef>
              <a:buFont typeface="Arial MT"/>
              <a:buChar char="•"/>
            </a:pPr>
            <a:endParaRPr sz="1800">
              <a:latin typeface="Courier New"/>
              <a:cs typeface="Courier New"/>
            </a:endParaRPr>
          </a:p>
          <a:p>
            <a:pPr marL="393065" indent="-380365">
              <a:lnSpc>
                <a:spcPct val="100000"/>
              </a:lnSpc>
              <a:buChar char="•"/>
              <a:tabLst>
                <a:tab pos="393065" algn="l"/>
              </a:tabLst>
            </a:pPr>
            <a:r>
              <a:rPr sz="2400" dirty="0">
                <a:latin typeface="Arial MT"/>
                <a:cs typeface="Arial MT"/>
              </a:rPr>
              <a:t>Launching</a:t>
            </a:r>
            <a:r>
              <a:rPr sz="2400" spc="-114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parallel</a:t>
            </a:r>
            <a:r>
              <a:rPr sz="2400" spc="-110" dirty="0">
                <a:latin typeface="Arial MT"/>
                <a:cs typeface="Arial MT"/>
              </a:rPr>
              <a:t> </a:t>
            </a:r>
            <a:r>
              <a:rPr sz="2400" spc="-10" dirty="0">
                <a:latin typeface="Arial MT"/>
                <a:cs typeface="Arial MT"/>
              </a:rPr>
              <a:t>kernels</a:t>
            </a:r>
            <a:endParaRPr sz="2400">
              <a:latin typeface="Arial MT"/>
              <a:cs typeface="Arial MT"/>
            </a:endParaRPr>
          </a:p>
          <a:p>
            <a:pPr marL="850265" lvl="1" indent="-368300">
              <a:lnSpc>
                <a:spcPct val="100000"/>
              </a:lnSpc>
              <a:spcBef>
                <a:spcPts val="944"/>
              </a:spcBef>
              <a:buChar char="•"/>
              <a:tabLst>
                <a:tab pos="850265" algn="l"/>
              </a:tabLst>
            </a:pPr>
            <a:r>
              <a:rPr sz="2200" dirty="0">
                <a:latin typeface="Arial MT"/>
                <a:cs typeface="Arial MT"/>
              </a:rPr>
              <a:t>Launch</a:t>
            </a:r>
            <a:r>
              <a:rPr sz="2200" spc="-85" dirty="0">
                <a:latin typeface="Arial MT"/>
                <a:cs typeface="Arial MT"/>
              </a:rPr>
              <a:t> </a:t>
            </a:r>
            <a:r>
              <a:rPr sz="1800" b="1" dirty="0">
                <a:latin typeface="Courier New"/>
                <a:cs typeface="Courier New"/>
              </a:rPr>
              <a:t>N</a:t>
            </a:r>
            <a:r>
              <a:rPr sz="1800" b="1" spc="-470" dirty="0">
                <a:latin typeface="Courier New"/>
                <a:cs typeface="Courier New"/>
              </a:rPr>
              <a:t> </a:t>
            </a:r>
            <a:r>
              <a:rPr sz="2200" dirty="0">
                <a:latin typeface="Arial MT"/>
                <a:cs typeface="Arial MT"/>
              </a:rPr>
              <a:t>copies</a:t>
            </a:r>
            <a:r>
              <a:rPr sz="2200" spc="-30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of</a:t>
            </a:r>
            <a:r>
              <a:rPr sz="2200" spc="-30" dirty="0">
                <a:latin typeface="Arial MT"/>
                <a:cs typeface="Arial MT"/>
              </a:rPr>
              <a:t> </a:t>
            </a:r>
            <a:r>
              <a:rPr sz="1800" b="1" spc="-10" dirty="0">
                <a:latin typeface="Courier New"/>
                <a:cs typeface="Courier New"/>
              </a:rPr>
              <a:t>add()</a:t>
            </a:r>
            <a:r>
              <a:rPr sz="1800" b="1" spc="-495" dirty="0">
                <a:latin typeface="Courier New"/>
                <a:cs typeface="Courier New"/>
              </a:rPr>
              <a:t> </a:t>
            </a:r>
            <a:r>
              <a:rPr sz="2200" dirty="0">
                <a:latin typeface="Arial MT"/>
                <a:cs typeface="Arial MT"/>
              </a:rPr>
              <a:t>with</a:t>
            </a:r>
            <a:r>
              <a:rPr sz="2200" spc="-20" dirty="0">
                <a:latin typeface="Arial MT"/>
                <a:cs typeface="Arial MT"/>
              </a:rPr>
              <a:t> </a:t>
            </a:r>
            <a:r>
              <a:rPr sz="1800" b="1" spc="-10" dirty="0">
                <a:latin typeface="Courier New"/>
                <a:cs typeface="Courier New"/>
              </a:rPr>
              <a:t>add</a:t>
            </a:r>
            <a:r>
              <a:rPr sz="1800" b="1" spc="-10" dirty="0">
                <a:solidFill>
                  <a:srgbClr val="6FAC46"/>
                </a:solidFill>
                <a:latin typeface="Courier New"/>
                <a:cs typeface="Courier New"/>
              </a:rPr>
              <a:t>&lt;&lt;&lt;</a:t>
            </a:r>
            <a:r>
              <a:rPr sz="1800" b="1" spc="-10" dirty="0">
                <a:latin typeface="Courier New"/>
                <a:cs typeface="Courier New"/>
              </a:rPr>
              <a:t>N,1</a:t>
            </a:r>
            <a:r>
              <a:rPr sz="1800" b="1" spc="-10" dirty="0">
                <a:solidFill>
                  <a:srgbClr val="6FAC46"/>
                </a:solidFill>
                <a:latin typeface="Courier New"/>
                <a:cs typeface="Courier New"/>
              </a:rPr>
              <a:t>&gt;&gt;&gt;</a:t>
            </a:r>
            <a:r>
              <a:rPr sz="1800" b="1" spc="-10" dirty="0">
                <a:latin typeface="Courier New"/>
                <a:cs typeface="Courier New"/>
              </a:rPr>
              <a:t>(…)</a:t>
            </a:r>
            <a:r>
              <a:rPr sz="1800" spc="-10" dirty="0">
                <a:latin typeface="Courier New"/>
                <a:cs typeface="Courier New"/>
              </a:rPr>
              <a:t>;</a:t>
            </a:r>
            <a:endParaRPr sz="1800">
              <a:latin typeface="Courier New"/>
              <a:cs typeface="Courier New"/>
            </a:endParaRPr>
          </a:p>
          <a:p>
            <a:pPr marL="850265" lvl="1" indent="-368300">
              <a:lnSpc>
                <a:spcPct val="100000"/>
              </a:lnSpc>
              <a:spcBef>
                <a:spcPts val="994"/>
              </a:spcBef>
              <a:buChar char="•"/>
              <a:tabLst>
                <a:tab pos="850265" algn="l"/>
              </a:tabLst>
            </a:pPr>
            <a:r>
              <a:rPr sz="2200" dirty="0">
                <a:latin typeface="Arial MT"/>
                <a:cs typeface="Arial MT"/>
              </a:rPr>
              <a:t>Use</a:t>
            </a:r>
            <a:r>
              <a:rPr sz="2200" spc="-45" dirty="0">
                <a:latin typeface="Arial MT"/>
                <a:cs typeface="Arial MT"/>
              </a:rPr>
              <a:t> </a:t>
            </a:r>
            <a:r>
              <a:rPr sz="1800" b="1" spc="-10" dirty="0">
                <a:solidFill>
                  <a:srgbClr val="6FAC46"/>
                </a:solidFill>
                <a:latin typeface="Courier New"/>
                <a:cs typeface="Courier New"/>
              </a:rPr>
              <a:t>blockIdx.x</a:t>
            </a:r>
            <a:r>
              <a:rPr sz="1800" b="1" spc="-610" dirty="0">
                <a:solidFill>
                  <a:srgbClr val="6FAC46"/>
                </a:solidFill>
                <a:latin typeface="Courier New"/>
                <a:cs typeface="Courier New"/>
              </a:rPr>
              <a:t> </a:t>
            </a:r>
            <a:r>
              <a:rPr sz="2200" dirty="0">
                <a:latin typeface="Arial MT"/>
                <a:cs typeface="Arial MT"/>
              </a:rPr>
              <a:t>to</a:t>
            </a:r>
            <a:r>
              <a:rPr sz="2200" spc="-30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access</a:t>
            </a:r>
            <a:r>
              <a:rPr sz="2200" spc="-3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block</a:t>
            </a:r>
            <a:r>
              <a:rPr sz="2200" spc="-30" dirty="0">
                <a:latin typeface="Arial MT"/>
                <a:cs typeface="Arial MT"/>
              </a:rPr>
              <a:t> </a:t>
            </a:r>
            <a:r>
              <a:rPr sz="2200" spc="-10" dirty="0">
                <a:latin typeface="Arial MT"/>
                <a:cs typeface="Arial MT"/>
              </a:rPr>
              <a:t>index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Review</a:t>
            </a:r>
            <a:r>
              <a:rPr spc="-15" dirty="0"/>
              <a:t> </a:t>
            </a:r>
            <a:r>
              <a:rPr dirty="0"/>
              <a:t>(2</a:t>
            </a:r>
            <a:r>
              <a:rPr spc="-10" dirty="0"/>
              <a:t> </a:t>
            </a:r>
            <a:r>
              <a:rPr dirty="0"/>
              <a:t>of</a:t>
            </a:r>
            <a:r>
              <a:rPr spc="-10" dirty="0"/>
              <a:t> </a:t>
            </a:r>
            <a:r>
              <a:rPr spc="-25" dirty="0"/>
              <a:t>2)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325370" y="4427347"/>
            <a:ext cx="328231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 spc="-10" dirty="0">
                <a:solidFill>
                  <a:srgbClr val="73B800"/>
                </a:solidFill>
                <a:latin typeface="Trebuchet MS"/>
                <a:cs typeface="Trebuchet MS"/>
              </a:rPr>
              <a:t>INTRODUCING</a:t>
            </a:r>
            <a:endParaRPr sz="40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325370" y="5036946"/>
            <a:ext cx="218821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 spc="-10" dirty="0">
                <a:solidFill>
                  <a:srgbClr val="73B800"/>
                </a:solidFill>
                <a:latin typeface="Trebuchet MS"/>
                <a:cs typeface="Trebuchet MS"/>
              </a:rPr>
              <a:t>THREADS</a:t>
            </a:r>
            <a:endParaRPr sz="4000">
              <a:latin typeface="Trebuchet MS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900928" y="1496567"/>
            <a:ext cx="2363470" cy="3531870"/>
          </a:xfrm>
          <a:custGeom>
            <a:avLst/>
            <a:gdLst/>
            <a:ahLst/>
            <a:cxnLst/>
            <a:rect l="l" t="t" r="r" b="b"/>
            <a:pathLst>
              <a:path w="2363470" h="3531870">
                <a:moveTo>
                  <a:pt x="2022348" y="16764"/>
                </a:moveTo>
                <a:lnTo>
                  <a:pt x="2025396" y="3531489"/>
                </a:lnTo>
              </a:path>
              <a:path w="2363470" h="3531870">
                <a:moveTo>
                  <a:pt x="2025396" y="0"/>
                </a:moveTo>
                <a:lnTo>
                  <a:pt x="2362962" y="0"/>
                </a:lnTo>
              </a:path>
              <a:path w="2363470" h="3531870">
                <a:moveTo>
                  <a:pt x="0" y="192024"/>
                </a:moveTo>
                <a:lnTo>
                  <a:pt x="2025269" y="192024"/>
                </a:lnTo>
              </a:path>
            </a:pathLst>
          </a:custGeom>
          <a:ln w="15240">
            <a:solidFill>
              <a:srgbClr val="707379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8263128" y="1296924"/>
            <a:ext cx="2243455" cy="395605"/>
          </a:xfrm>
          <a:prstGeom prst="rect">
            <a:avLst/>
          </a:prstGeom>
          <a:solidFill>
            <a:srgbClr val="455600"/>
          </a:solidFill>
        </p:spPr>
        <p:txBody>
          <a:bodyPr vert="horz" wrap="square" lIns="0" tIns="86995" rIns="0" bIns="0" rtlCol="0">
            <a:spAutoFit/>
          </a:bodyPr>
          <a:lstStyle/>
          <a:p>
            <a:pPr marL="92710">
              <a:lnSpc>
                <a:spcPct val="100000"/>
              </a:lnSpc>
              <a:spcBef>
                <a:spcPts val="685"/>
              </a:spcBef>
            </a:pPr>
            <a:r>
              <a:rPr sz="1400" dirty="0">
                <a:solidFill>
                  <a:srgbClr val="FFFFFF"/>
                </a:solidFill>
                <a:latin typeface="Trebuchet MS"/>
                <a:cs typeface="Trebuchet MS"/>
              </a:rPr>
              <a:t>Heterogeneous</a:t>
            </a:r>
            <a:r>
              <a:rPr sz="140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Trebuchet MS"/>
                <a:cs typeface="Trebuchet MS"/>
              </a:rPr>
              <a:t>Computing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263128" y="1692401"/>
            <a:ext cx="2243455" cy="466725"/>
          </a:xfrm>
          <a:prstGeom prst="rect">
            <a:avLst/>
          </a:prstGeom>
          <a:solidFill>
            <a:srgbClr val="455600"/>
          </a:solidFill>
        </p:spPr>
        <p:txBody>
          <a:bodyPr vert="horz" wrap="square" lIns="0" tIns="133350" rIns="0" bIns="0" rtlCol="0">
            <a:spAutoFit/>
          </a:bodyPr>
          <a:lstStyle/>
          <a:p>
            <a:pPr marL="92710">
              <a:lnSpc>
                <a:spcPct val="100000"/>
              </a:lnSpc>
              <a:spcBef>
                <a:spcPts val="1050"/>
              </a:spcBef>
            </a:pPr>
            <a:r>
              <a:rPr sz="1400" spc="-10" dirty="0">
                <a:solidFill>
                  <a:srgbClr val="FFFFFF"/>
                </a:solidFill>
                <a:latin typeface="Trebuchet MS"/>
                <a:cs typeface="Trebuchet MS"/>
              </a:rPr>
              <a:t>Blocks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263128" y="2158745"/>
            <a:ext cx="2243455" cy="441325"/>
          </a:xfrm>
          <a:prstGeom prst="rect">
            <a:avLst/>
          </a:prstGeom>
          <a:solidFill>
            <a:srgbClr val="89AC00"/>
          </a:solidFill>
        </p:spPr>
        <p:txBody>
          <a:bodyPr vert="horz" wrap="square" lIns="0" tIns="108585" rIns="0" bIns="0" rtlCol="0">
            <a:spAutoFit/>
          </a:bodyPr>
          <a:lstStyle/>
          <a:p>
            <a:pPr marL="92710">
              <a:lnSpc>
                <a:spcPct val="100000"/>
              </a:lnSpc>
              <a:spcBef>
                <a:spcPts val="855"/>
              </a:spcBef>
            </a:pPr>
            <a:r>
              <a:rPr sz="1400" spc="-10" dirty="0">
                <a:solidFill>
                  <a:srgbClr val="FFFFFF"/>
                </a:solidFill>
                <a:latin typeface="Trebuchet MS"/>
                <a:cs typeface="Trebuchet MS"/>
              </a:rPr>
              <a:t>Threads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263128" y="2599944"/>
            <a:ext cx="2243455" cy="441325"/>
          </a:xfrm>
          <a:prstGeom prst="rect">
            <a:avLst/>
          </a:prstGeom>
          <a:solidFill>
            <a:srgbClr val="455600"/>
          </a:solidFill>
        </p:spPr>
        <p:txBody>
          <a:bodyPr vert="horz" wrap="square" lIns="0" tIns="108585" rIns="0" bIns="0" rtlCol="0">
            <a:spAutoFit/>
          </a:bodyPr>
          <a:lstStyle/>
          <a:p>
            <a:pPr marL="92710">
              <a:lnSpc>
                <a:spcPct val="100000"/>
              </a:lnSpc>
              <a:spcBef>
                <a:spcPts val="855"/>
              </a:spcBef>
            </a:pPr>
            <a:r>
              <a:rPr sz="1400" spc="-10" dirty="0">
                <a:solidFill>
                  <a:srgbClr val="FFFFFF"/>
                </a:solidFill>
                <a:latin typeface="Trebuchet MS"/>
                <a:cs typeface="Trebuchet MS"/>
              </a:rPr>
              <a:t>Indexing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263128" y="3041142"/>
            <a:ext cx="2243455" cy="441959"/>
          </a:xfrm>
          <a:prstGeom prst="rect">
            <a:avLst/>
          </a:prstGeom>
          <a:solidFill>
            <a:srgbClr val="455600"/>
          </a:solidFill>
        </p:spPr>
        <p:txBody>
          <a:bodyPr vert="horz" wrap="square" lIns="0" tIns="109220" rIns="0" bIns="0" rtlCol="0">
            <a:spAutoFit/>
          </a:bodyPr>
          <a:lstStyle/>
          <a:p>
            <a:pPr marL="92710">
              <a:lnSpc>
                <a:spcPct val="100000"/>
              </a:lnSpc>
              <a:spcBef>
                <a:spcPts val="860"/>
              </a:spcBef>
            </a:pPr>
            <a:r>
              <a:rPr sz="1400" dirty="0">
                <a:solidFill>
                  <a:srgbClr val="FFFFFF"/>
                </a:solidFill>
                <a:latin typeface="Trebuchet MS"/>
                <a:cs typeface="Trebuchet MS"/>
              </a:rPr>
              <a:t>Shared</a:t>
            </a:r>
            <a:r>
              <a:rPr sz="1400" spc="-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Trebuchet MS"/>
                <a:cs typeface="Trebuchet MS"/>
              </a:rPr>
              <a:t>memory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263128" y="3483102"/>
            <a:ext cx="2243455" cy="440690"/>
          </a:xfrm>
          <a:prstGeom prst="rect">
            <a:avLst/>
          </a:prstGeom>
          <a:solidFill>
            <a:srgbClr val="455600"/>
          </a:solidFill>
        </p:spPr>
        <p:txBody>
          <a:bodyPr vert="horz" wrap="square" lIns="0" tIns="108585" rIns="0" bIns="0" rtlCol="0">
            <a:spAutoFit/>
          </a:bodyPr>
          <a:lstStyle/>
          <a:p>
            <a:pPr marL="92710">
              <a:lnSpc>
                <a:spcPct val="100000"/>
              </a:lnSpc>
              <a:spcBef>
                <a:spcPts val="855"/>
              </a:spcBef>
              <a:tabLst>
                <a:tab pos="278765" algn="l"/>
              </a:tabLst>
            </a:pPr>
            <a:r>
              <a:rPr sz="1400" u="sng" dirty="0">
                <a:solidFill>
                  <a:srgbClr val="FFFFFF"/>
                </a:solidFill>
                <a:uFill>
                  <a:solidFill>
                    <a:srgbClr val="FEFEFE"/>
                  </a:solidFill>
                </a:uFill>
                <a:latin typeface="Trebuchet MS"/>
                <a:cs typeface="Trebuchet MS"/>
              </a:rPr>
              <a:t>	</a:t>
            </a:r>
            <a:r>
              <a:rPr sz="1400" spc="-10" dirty="0">
                <a:solidFill>
                  <a:srgbClr val="FFFFFF"/>
                </a:solidFill>
                <a:latin typeface="Trebuchet MS"/>
                <a:cs typeface="Trebuchet MS"/>
              </a:rPr>
              <a:t>syncthreads()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263128" y="3923538"/>
            <a:ext cx="2243455" cy="441959"/>
          </a:xfrm>
          <a:prstGeom prst="rect">
            <a:avLst/>
          </a:prstGeom>
          <a:solidFill>
            <a:srgbClr val="455600"/>
          </a:solidFill>
        </p:spPr>
        <p:txBody>
          <a:bodyPr vert="horz" wrap="square" lIns="0" tIns="109855" rIns="0" bIns="0" rtlCol="0">
            <a:spAutoFit/>
          </a:bodyPr>
          <a:lstStyle/>
          <a:p>
            <a:pPr marL="92710">
              <a:lnSpc>
                <a:spcPct val="100000"/>
              </a:lnSpc>
              <a:spcBef>
                <a:spcPts val="865"/>
              </a:spcBef>
            </a:pPr>
            <a:r>
              <a:rPr sz="1400" dirty="0">
                <a:solidFill>
                  <a:srgbClr val="FFFFFF"/>
                </a:solidFill>
                <a:latin typeface="Trebuchet MS"/>
                <a:cs typeface="Trebuchet MS"/>
              </a:rPr>
              <a:t>Asynchronous</a:t>
            </a:r>
            <a:r>
              <a:rPr sz="14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Trebuchet MS"/>
                <a:cs typeface="Trebuchet MS"/>
              </a:rPr>
              <a:t>operation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263128" y="4365497"/>
            <a:ext cx="2243455" cy="441959"/>
          </a:xfrm>
          <a:prstGeom prst="rect">
            <a:avLst/>
          </a:prstGeom>
          <a:solidFill>
            <a:srgbClr val="455600"/>
          </a:solidFill>
        </p:spPr>
        <p:txBody>
          <a:bodyPr vert="horz" wrap="square" lIns="0" tIns="109220" rIns="0" bIns="0" rtlCol="0">
            <a:spAutoFit/>
          </a:bodyPr>
          <a:lstStyle/>
          <a:p>
            <a:pPr marL="92710">
              <a:lnSpc>
                <a:spcPct val="100000"/>
              </a:lnSpc>
              <a:spcBef>
                <a:spcPts val="860"/>
              </a:spcBef>
            </a:pPr>
            <a:r>
              <a:rPr sz="1400" dirty="0">
                <a:solidFill>
                  <a:srgbClr val="FFFFFF"/>
                </a:solidFill>
                <a:latin typeface="Trebuchet MS"/>
                <a:cs typeface="Trebuchet MS"/>
              </a:rPr>
              <a:t>Handling</a:t>
            </a:r>
            <a:r>
              <a:rPr sz="1400" spc="-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Trebuchet MS"/>
                <a:cs typeface="Trebuchet MS"/>
              </a:rPr>
              <a:t>errors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263128" y="4807458"/>
            <a:ext cx="2243455" cy="420370"/>
          </a:xfrm>
          <a:prstGeom prst="rect">
            <a:avLst/>
          </a:prstGeom>
          <a:solidFill>
            <a:srgbClr val="455600"/>
          </a:solidFill>
        </p:spPr>
        <p:txBody>
          <a:bodyPr vert="horz" wrap="square" lIns="0" tIns="108585" rIns="0" bIns="0" rtlCol="0">
            <a:spAutoFit/>
          </a:bodyPr>
          <a:lstStyle/>
          <a:p>
            <a:pPr marL="92710">
              <a:lnSpc>
                <a:spcPct val="100000"/>
              </a:lnSpc>
              <a:spcBef>
                <a:spcPts val="855"/>
              </a:spcBef>
            </a:pPr>
            <a:r>
              <a:rPr sz="1400" dirty="0">
                <a:solidFill>
                  <a:srgbClr val="FFFFFF"/>
                </a:solidFill>
                <a:latin typeface="Trebuchet MS"/>
                <a:cs typeface="Trebuchet MS"/>
              </a:rPr>
              <a:t>Managing</a:t>
            </a:r>
            <a:r>
              <a:rPr sz="1400" spc="-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Trebuchet MS"/>
                <a:cs typeface="Trebuchet MS"/>
              </a:rPr>
              <a:t>devices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5905627" y="1255903"/>
            <a:ext cx="15093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rgbClr val="455600"/>
                </a:solidFill>
                <a:latin typeface="Trebuchet MS"/>
                <a:cs typeface="Trebuchet MS"/>
              </a:rPr>
              <a:t>CONCEPTS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7924800" y="1952244"/>
            <a:ext cx="339090" cy="3075940"/>
          </a:xfrm>
          <a:custGeom>
            <a:avLst/>
            <a:gdLst/>
            <a:ahLst/>
            <a:cxnLst/>
            <a:rect l="l" t="t" r="r" b="b"/>
            <a:pathLst>
              <a:path w="339090" h="3075940">
                <a:moveTo>
                  <a:pt x="0" y="426719"/>
                </a:moveTo>
                <a:lnTo>
                  <a:pt x="337566" y="426719"/>
                </a:lnTo>
              </a:path>
              <a:path w="339090" h="3075940">
                <a:moveTo>
                  <a:pt x="1524" y="0"/>
                </a:moveTo>
                <a:lnTo>
                  <a:pt x="339090" y="0"/>
                </a:lnTo>
              </a:path>
              <a:path w="339090" h="3075940">
                <a:moveTo>
                  <a:pt x="0" y="868679"/>
                </a:moveTo>
                <a:lnTo>
                  <a:pt x="337566" y="868679"/>
                </a:lnTo>
              </a:path>
              <a:path w="339090" h="3075940">
                <a:moveTo>
                  <a:pt x="1524" y="1309115"/>
                </a:moveTo>
                <a:lnTo>
                  <a:pt x="339090" y="1309115"/>
                </a:lnTo>
              </a:path>
              <a:path w="339090" h="3075940">
                <a:moveTo>
                  <a:pt x="1524" y="1751075"/>
                </a:moveTo>
                <a:lnTo>
                  <a:pt x="339090" y="1751075"/>
                </a:lnTo>
              </a:path>
              <a:path w="339090" h="3075940">
                <a:moveTo>
                  <a:pt x="1524" y="2193035"/>
                </a:moveTo>
                <a:lnTo>
                  <a:pt x="339090" y="2193035"/>
                </a:lnTo>
              </a:path>
              <a:path w="339090" h="3075940">
                <a:moveTo>
                  <a:pt x="1524" y="2633472"/>
                </a:moveTo>
                <a:lnTo>
                  <a:pt x="339090" y="2633472"/>
                </a:lnTo>
              </a:path>
              <a:path w="339090" h="3075940">
                <a:moveTo>
                  <a:pt x="1524" y="3075431"/>
                </a:moveTo>
                <a:lnTo>
                  <a:pt x="339090" y="3075431"/>
                </a:lnTo>
              </a:path>
            </a:pathLst>
          </a:custGeom>
          <a:ln w="15240">
            <a:solidFill>
              <a:srgbClr val="707379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260581" y="6482283"/>
            <a:ext cx="622300" cy="565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" spc="-10" dirty="0">
                <a:solidFill>
                  <a:srgbClr val="3E3E3E"/>
                </a:solidFill>
                <a:latin typeface="Arial MT"/>
                <a:cs typeface="Arial MT"/>
              </a:rPr>
              <a:t>Terminology:</a:t>
            </a:r>
            <a:r>
              <a:rPr sz="200" spc="45" dirty="0">
                <a:solidFill>
                  <a:srgbClr val="3E3E3E"/>
                </a:solidFill>
                <a:latin typeface="Arial MT"/>
                <a:cs typeface="Arial MT"/>
              </a:rPr>
              <a:t> </a:t>
            </a:r>
            <a:r>
              <a:rPr sz="200" dirty="0">
                <a:solidFill>
                  <a:srgbClr val="3E3E3E"/>
                </a:solidFill>
                <a:latin typeface="Arial MT"/>
                <a:cs typeface="Arial MT"/>
              </a:rPr>
              <a:t>a</a:t>
            </a:r>
            <a:r>
              <a:rPr sz="200" spc="5" dirty="0">
                <a:solidFill>
                  <a:srgbClr val="3E3E3E"/>
                </a:solidFill>
                <a:latin typeface="Arial MT"/>
                <a:cs typeface="Arial MT"/>
              </a:rPr>
              <a:t> </a:t>
            </a:r>
            <a:r>
              <a:rPr sz="200" spc="-10" dirty="0">
                <a:solidFill>
                  <a:srgbClr val="3E3E3E"/>
                </a:solidFill>
                <a:latin typeface="Arial MT"/>
                <a:cs typeface="Arial MT"/>
              </a:rPr>
              <a:t>block</a:t>
            </a:r>
            <a:r>
              <a:rPr sz="200" spc="10" dirty="0">
                <a:solidFill>
                  <a:srgbClr val="3E3E3E"/>
                </a:solidFill>
                <a:latin typeface="Arial MT"/>
                <a:cs typeface="Arial MT"/>
              </a:rPr>
              <a:t> </a:t>
            </a:r>
            <a:r>
              <a:rPr sz="200" dirty="0">
                <a:solidFill>
                  <a:srgbClr val="3E3E3E"/>
                </a:solidFill>
                <a:latin typeface="Arial MT"/>
                <a:cs typeface="Arial MT"/>
              </a:rPr>
              <a:t>can</a:t>
            </a:r>
            <a:r>
              <a:rPr sz="200" spc="5" dirty="0">
                <a:solidFill>
                  <a:srgbClr val="3E3E3E"/>
                </a:solidFill>
                <a:latin typeface="Arial MT"/>
                <a:cs typeface="Arial MT"/>
              </a:rPr>
              <a:t> </a:t>
            </a:r>
            <a:r>
              <a:rPr sz="200" spc="-10" dirty="0">
                <a:solidFill>
                  <a:srgbClr val="3E3E3E"/>
                </a:solidFill>
                <a:latin typeface="Arial MT"/>
                <a:cs typeface="Arial MT"/>
              </a:rPr>
              <a:t>be</a:t>
            </a:r>
            <a:r>
              <a:rPr sz="200" spc="-5" dirty="0">
                <a:solidFill>
                  <a:srgbClr val="3E3E3E"/>
                </a:solidFill>
                <a:latin typeface="Arial MT"/>
                <a:cs typeface="Arial MT"/>
              </a:rPr>
              <a:t> </a:t>
            </a:r>
            <a:r>
              <a:rPr sz="200" spc="-10" dirty="0">
                <a:solidFill>
                  <a:srgbClr val="3E3E3E"/>
                </a:solidFill>
                <a:latin typeface="Arial MT"/>
                <a:cs typeface="Arial MT"/>
              </a:rPr>
              <a:t>split</a:t>
            </a:r>
            <a:r>
              <a:rPr sz="200" spc="35" dirty="0">
                <a:solidFill>
                  <a:srgbClr val="3E3E3E"/>
                </a:solidFill>
                <a:latin typeface="Arial MT"/>
                <a:cs typeface="Arial MT"/>
              </a:rPr>
              <a:t> </a:t>
            </a:r>
            <a:r>
              <a:rPr sz="200" spc="-10" dirty="0">
                <a:solidFill>
                  <a:srgbClr val="3E3E3E"/>
                </a:solidFill>
                <a:latin typeface="Arial MT"/>
                <a:cs typeface="Arial MT"/>
              </a:rPr>
              <a:t>into</a:t>
            </a:r>
            <a:r>
              <a:rPr sz="200" spc="5" dirty="0">
                <a:solidFill>
                  <a:srgbClr val="3E3E3E"/>
                </a:solidFill>
                <a:latin typeface="Arial MT"/>
                <a:cs typeface="Arial MT"/>
              </a:rPr>
              <a:t> </a:t>
            </a:r>
            <a:r>
              <a:rPr sz="200" spc="-10" dirty="0">
                <a:solidFill>
                  <a:srgbClr val="3E3E3E"/>
                </a:solidFill>
                <a:latin typeface="Arial MT"/>
                <a:cs typeface="Arial MT"/>
              </a:rPr>
              <a:t>parallel</a:t>
            </a:r>
            <a:r>
              <a:rPr sz="200" spc="50" dirty="0">
                <a:solidFill>
                  <a:srgbClr val="3E3E3E"/>
                </a:solidFill>
                <a:latin typeface="Arial MT"/>
                <a:cs typeface="Arial MT"/>
              </a:rPr>
              <a:t> </a:t>
            </a:r>
            <a:r>
              <a:rPr sz="200" spc="-10" dirty="0">
                <a:solidFill>
                  <a:srgbClr val="6FAC46"/>
                </a:solidFill>
                <a:latin typeface="Arial MT"/>
                <a:cs typeface="Arial MT"/>
              </a:rPr>
              <a:t>threads</a:t>
            </a:r>
            <a:endParaRPr sz="2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083797" y="6779462"/>
            <a:ext cx="797560" cy="565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" spc="-10" dirty="0">
                <a:solidFill>
                  <a:srgbClr val="3E3E3E"/>
                </a:solidFill>
                <a:latin typeface="Arial MT"/>
                <a:cs typeface="Arial MT"/>
              </a:rPr>
              <a:t>Let’s</a:t>
            </a:r>
            <a:r>
              <a:rPr sz="200" spc="25" dirty="0">
                <a:solidFill>
                  <a:srgbClr val="3E3E3E"/>
                </a:solidFill>
                <a:latin typeface="Arial MT"/>
                <a:cs typeface="Arial MT"/>
              </a:rPr>
              <a:t> </a:t>
            </a:r>
            <a:r>
              <a:rPr sz="200" spc="-10" dirty="0">
                <a:solidFill>
                  <a:srgbClr val="3E3E3E"/>
                </a:solidFill>
                <a:latin typeface="Arial MT"/>
                <a:cs typeface="Arial MT"/>
              </a:rPr>
              <a:t>change</a:t>
            </a:r>
            <a:r>
              <a:rPr sz="200" spc="10" dirty="0">
                <a:solidFill>
                  <a:srgbClr val="3E3E3E"/>
                </a:solidFill>
                <a:latin typeface="Arial MT"/>
                <a:cs typeface="Arial MT"/>
              </a:rPr>
              <a:t> </a:t>
            </a:r>
            <a:r>
              <a:rPr sz="200" spc="-10" dirty="0">
                <a:solidFill>
                  <a:srgbClr val="3E3E3E"/>
                </a:solidFill>
                <a:latin typeface="Courier New"/>
                <a:cs typeface="Courier New"/>
              </a:rPr>
              <a:t>add()</a:t>
            </a:r>
            <a:r>
              <a:rPr sz="200" spc="-35" dirty="0">
                <a:solidFill>
                  <a:srgbClr val="3E3E3E"/>
                </a:solidFill>
                <a:latin typeface="Courier New"/>
                <a:cs typeface="Courier New"/>
              </a:rPr>
              <a:t> </a:t>
            </a:r>
            <a:r>
              <a:rPr sz="200" dirty="0">
                <a:solidFill>
                  <a:srgbClr val="3E3E3E"/>
                </a:solidFill>
                <a:latin typeface="Arial MT"/>
                <a:cs typeface="Arial MT"/>
              </a:rPr>
              <a:t>to</a:t>
            </a:r>
            <a:r>
              <a:rPr sz="200" spc="10" dirty="0">
                <a:solidFill>
                  <a:srgbClr val="3E3E3E"/>
                </a:solidFill>
                <a:latin typeface="Arial MT"/>
                <a:cs typeface="Arial MT"/>
              </a:rPr>
              <a:t> </a:t>
            </a:r>
            <a:r>
              <a:rPr sz="200" spc="-10" dirty="0">
                <a:solidFill>
                  <a:srgbClr val="3E3E3E"/>
                </a:solidFill>
                <a:latin typeface="Arial MT"/>
                <a:cs typeface="Arial MT"/>
              </a:rPr>
              <a:t>use</a:t>
            </a:r>
            <a:r>
              <a:rPr sz="200" spc="5" dirty="0">
                <a:solidFill>
                  <a:srgbClr val="3E3E3E"/>
                </a:solidFill>
                <a:latin typeface="Arial MT"/>
                <a:cs typeface="Arial MT"/>
              </a:rPr>
              <a:t> </a:t>
            </a:r>
            <a:r>
              <a:rPr sz="200" spc="-10" dirty="0">
                <a:solidFill>
                  <a:srgbClr val="3E3E3E"/>
                </a:solidFill>
                <a:latin typeface="Arial MT"/>
                <a:cs typeface="Arial MT"/>
              </a:rPr>
              <a:t>parallel</a:t>
            </a:r>
            <a:r>
              <a:rPr sz="200" spc="60" dirty="0">
                <a:solidFill>
                  <a:srgbClr val="3E3E3E"/>
                </a:solidFill>
                <a:latin typeface="Arial MT"/>
                <a:cs typeface="Arial MT"/>
              </a:rPr>
              <a:t> </a:t>
            </a:r>
            <a:r>
              <a:rPr sz="200" i="1" spc="-10" dirty="0">
                <a:solidFill>
                  <a:srgbClr val="3E3E3E"/>
                </a:solidFill>
                <a:latin typeface="Arial"/>
                <a:cs typeface="Arial"/>
              </a:rPr>
              <a:t>threads</a:t>
            </a:r>
            <a:r>
              <a:rPr sz="200" i="1" spc="-5" dirty="0">
                <a:solidFill>
                  <a:srgbClr val="3E3E3E"/>
                </a:solidFill>
                <a:latin typeface="Arial"/>
                <a:cs typeface="Arial"/>
              </a:rPr>
              <a:t> </a:t>
            </a:r>
            <a:r>
              <a:rPr sz="200" spc="-10" dirty="0">
                <a:solidFill>
                  <a:srgbClr val="3E3E3E"/>
                </a:solidFill>
                <a:latin typeface="Arial MT"/>
                <a:cs typeface="Arial MT"/>
              </a:rPr>
              <a:t>instead</a:t>
            </a:r>
            <a:r>
              <a:rPr sz="200" spc="25" dirty="0">
                <a:solidFill>
                  <a:srgbClr val="3E3E3E"/>
                </a:solidFill>
                <a:latin typeface="Arial MT"/>
                <a:cs typeface="Arial MT"/>
              </a:rPr>
              <a:t> </a:t>
            </a:r>
            <a:r>
              <a:rPr sz="200" dirty="0">
                <a:solidFill>
                  <a:srgbClr val="3E3E3E"/>
                </a:solidFill>
                <a:latin typeface="Arial MT"/>
                <a:cs typeface="Arial MT"/>
              </a:rPr>
              <a:t>of</a:t>
            </a:r>
            <a:r>
              <a:rPr sz="200" spc="5" dirty="0">
                <a:solidFill>
                  <a:srgbClr val="3E3E3E"/>
                </a:solidFill>
                <a:latin typeface="Arial MT"/>
                <a:cs typeface="Arial MT"/>
              </a:rPr>
              <a:t> </a:t>
            </a:r>
            <a:r>
              <a:rPr sz="200" spc="-10" dirty="0">
                <a:solidFill>
                  <a:srgbClr val="3E3E3E"/>
                </a:solidFill>
                <a:latin typeface="Arial MT"/>
                <a:cs typeface="Arial MT"/>
              </a:rPr>
              <a:t>parallel</a:t>
            </a:r>
            <a:r>
              <a:rPr sz="200" spc="45" dirty="0">
                <a:solidFill>
                  <a:srgbClr val="3E3E3E"/>
                </a:solidFill>
                <a:latin typeface="Arial MT"/>
                <a:cs typeface="Arial MT"/>
              </a:rPr>
              <a:t> </a:t>
            </a:r>
            <a:r>
              <a:rPr sz="200" i="1" spc="-10" dirty="0">
                <a:solidFill>
                  <a:srgbClr val="3E3E3E"/>
                </a:solidFill>
                <a:latin typeface="Arial"/>
                <a:cs typeface="Arial"/>
              </a:rPr>
              <a:t>blocks</a:t>
            </a:r>
            <a:endParaRPr sz="2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50493" y="2294382"/>
            <a:ext cx="7119620" cy="21837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065" indent="-380365">
              <a:lnSpc>
                <a:spcPct val="100000"/>
              </a:lnSpc>
              <a:spcBef>
                <a:spcPts val="100"/>
              </a:spcBef>
              <a:buChar char="•"/>
              <a:tabLst>
                <a:tab pos="393065" algn="l"/>
              </a:tabLst>
            </a:pPr>
            <a:r>
              <a:rPr sz="2400" dirty="0">
                <a:latin typeface="Arial MT"/>
                <a:cs typeface="Arial MT"/>
              </a:rPr>
              <a:t>We</a:t>
            </a:r>
            <a:r>
              <a:rPr sz="2400" spc="-5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use</a:t>
            </a:r>
            <a:r>
              <a:rPr sz="2400" spc="-20" dirty="0">
                <a:latin typeface="Arial MT"/>
                <a:cs typeface="Arial MT"/>
              </a:rPr>
              <a:t> </a:t>
            </a:r>
            <a:r>
              <a:rPr sz="2000" b="1" spc="-10" dirty="0">
                <a:solidFill>
                  <a:srgbClr val="6FAC46"/>
                </a:solidFill>
                <a:latin typeface="Courier New"/>
                <a:cs typeface="Courier New"/>
              </a:rPr>
              <a:t>threadIdx.x</a:t>
            </a:r>
            <a:r>
              <a:rPr sz="2000" b="1" spc="-530" dirty="0">
                <a:solidFill>
                  <a:srgbClr val="6FAC46"/>
                </a:solidFill>
                <a:latin typeface="Courier New"/>
                <a:cs typeface="Courier New"/>
              </a:rPr>
              <a:t> </a:t>
            </a:r>
            <a:r>
              <a:rPr sz="2400" dirty="0">
                <a:latin typeface="Arial MT"/>
                <a:cs typeface="Arial MT"/>
              </a:rPr>
              <a:t>instead</a:t>
            </a:r>
            <a:r>
              <a:rPr sz="2400" spc="-1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of</a:t>
            </a:r>
            <a:r>
              <a:rPr sz="2400" spc="-35" dirty="0">
                <a:latin typeface="Arial MT"/>
                <a:cs typeface="Arial MT"/>
              </a:rPr>
              <a:t> </a:t>
            </a:r>
            <a:r>
              <a:rPr sz="2000" b="1" spc="-10" dirty="0">
                <a:solidFill>
                  <a:srgbClr val="6FAC46"/>
                </a:solidFill>
                <a:latin typeface="Courier New"/>
                <a:cs typeface="Courier New"/>
              </a:rPr>
              <a:t>blockIdx.x</a:t>
            </a:r>
            <a:endParaRPr sz="20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buFont typeface="Arial MT"/>
              <a:buChar char="•"/>
            </a:pPr>
            <a:endParaRPr sz="20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340"/>
              </a:spcBef>
              <a:buFont typeface="Arial MT"/>
              <a:buChar char="•"/>
            </a:pPr>
            <a:endParaRPr sz="2000">
              <a:latin typeface="Courier New"/>
              <a:cs typeface="Courier New"/>
            </a:endParaRPr>
          </a:p>
          <a:p>
            <a:pPr marL="393065" indent="-380365">
              <a:lnSpc>
                <a:spcPct val="100000"/>
              </a:lnSpc>
              <a:buChar char="•"/>
              <a:tabLst>
                <a:tab pos="393065" algn="l"/>
              </a:tabLst>
            </a:pPr>
            <a:r>
              <a:rPr sz="2400" dirty="0">
                <a:latin typeface="Arial MT"/>
                <a:cs typeface="Arial MT"/>
              </a:rPr>
              <a:t>Need</a:t>
            </a:r>
            <a:r>
              <a:rPr sz="2400" spc="-5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to</a:t>
            </a:r>
            <a:r>
              <a:rPr sz="2400" spc="-5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make</a:t>
            </a:r>
            <a:r>
              <a:rPr sz="2400" spc="-5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one</a:t>
            </a:r>
            <a:r>
              <a:rPr sz="2400" spc="-5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change</a:t>
            </a:r>
            <a:r>
              <a:rPr sz="2400" spc="-5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in</a:t>
            </a:r>
            <a:r>
              <a:rPr sz="2400" spc="-35" dirty="0">
                <a:latin typeface="Arial MT"/>
                <a:cs typeface="Arial MT"/>
              </a:rPr>
              <a:t> </a:t>
            </a:r>
            <a:r>
              <a:rPr sz="2000" b="1" spc="-10" dirty="0">
                <a:latin typeface="Courier New"/>
                <a:cs typeface="Courier New"/>
              </a:rPr>
              <a:t>main()</a:t>
            </a:r>
            <a:r>
              <a:rPr sz="2400" spc="-10" dirty="0">
                <a:latin typeface="Arial MT"/>
                <a:cs typeface="Arial MT"/>
              </a:rPr>
              <a:t>…</a:t>
            </a:r>
            <a:endParaRPr sz="2400">
              <a:latin typeface="Arial MT"/>
              <a:cs typeface="Arial MT"/>
            </a:endParaRPr>
          </a:p>
          <a:p>
            <a:pPr marL="1893570" marR="5080" indent="-426720">
              <a:lnSpc>
                <a:spcPct val="120000"/>
              </a:lnSpc>
              <a:spcBef>
                <a:spcPts val="310"/>
              </a:spcBef>
              <a:tabLst>
                <a:tab pos="2632075" algn="l"/>
              </a:tabLst>
            </a:pPr>
            <a:r>
              <a:rPr sz="1400" b="1" u="sng" spc="-5" dirty="0">
                <a:solidFill>
                  <a:srgbClr val="89AC00"/>
                </a:solidFill>
                <a:uFill>
                  <a:solidFill>
                    <a:srgbClr val="88AB00"/>
                  </a:solidFill>
                </a:uFill>
                <a:latin typeface="Courier New"/>
                <a:cs typeface="Courier New"/>
              </a:rPr>
              <a:t>  </a:t>
            </a:r>
            <a:r>
              <a:rPr sz="1400" b="1" spc="-10" dirty="0">
                <a:solidFill>
                  <a:srgbClr val="89AC00"/>
                </a:solidFill>
                <a:latin typeface="Courier New"/>
                <a:cs typeface="Courier New"/>
              </a:rPr>
              <a:t>global</a:t>
            </a:r>
            <a:r>
              <a:rPr sz="1400" b="1" u="sng" dirty="0">
                <a:solidFill>
                  <a:srgbClr val="89AC00"/>
                </a:solidFill>
                <a:uFill>
                  <a:solidFill>
                    <a:srgbClr val="88AB00"/>
                  </a:solidFill>
                </a:uFill>
                <a:latin typeface="Courier New"/>
                <a:cs typeface="Courier New"/>
              </a:rPr>
              <a:t>	</a:t>
            </a:r>
            <a:r>
              <a:rPr sz="1400" b="1" dirty="0">
                <a:solidFill>
                  <a:srgbClr val="89AC00"/>
                </a:solidFill>
                <a:latin typeface="Courier New"/>
                <a:cs typeface="Courier New"/>
              </a:rPr>
              <a:t>void</a:t>
            </a:r>
            <a:r>
              <a:rPr sz="1400" b="1" spc="-35" dirty="0">
                <a:solidFill>
                  <a:srgbClr val="89AC00"/>
                </a:solidFill>
                <a:latin typeface="Courier New"/>
                <a:cs typeface="Courier New"/>
              </a:rPr>
              <a:t> </a:t>
            </a:r>
            <a:r>
              <a:rPr sz="1400" b="1" dirty="0">
                <a:latin typeface="Courier New"/>
                <a:cs typeface="Courier New"/>
              </a:rPr>
              <a:t>add(</a:t>
            </a:r>
            <a:r>
              <a:rPr sz="1400" b="1" dirty="0">
                <a:solidFill>
                  <a:srgbClr val="89AC00"/>
                </a:solidFill>
                <a:latin typeface="Courier New"/>
                <a:cs typeface="Courier New"/>
              </a:rPr>
              <a:t>int</a:t>
            </a:r>
            <a:r>
              <a:rPr sz="1400" b="1" spc="-30" dirty="0">
                <a:solidFill>
                  <a:srgbClr val="89AC00"/>
                </a:solidFill>
                <a:latin typeface="Courier New"/>
                <a:cs typeface="Courier New"/>
              </a:rPr>
              <a:t> </a:t>
            </a:r>
            <a:r>
              <a:rPr sz="1400" b="1" dirty="0">
                <a:latin typeface="Courier New"/>
                <a:cs typeface="Courier New"/>
              </a:rPr>
              <a:t>*a,</a:t>
            </a:r>
            <a:r>
              <a:rPr sz="1400" b="1" spc="-40" dirty="0">
                <a:latin typeface="Courier New"/>
                <a:cs typeface="Courier New"/>
              </a:rPr>
              <a:t> </a:t>
            </a:r>
            <a:r>
              <a:rPr sz="1400" b="1" dirty="0">
                <a:solidFill>
                  <a:srgbClr val="89AC00"/>
                </a:solidFill>
                <a:latin typeface="Courier New"/>
                <a:cs typeface="Courier New"/>
              </a:rPr>
              <a:t>int</a:t>
            </a:r>
            <a:r>
              <a:rPr sz="1400" b="1" spc="-25" dirty="0">
                <a:solidFill>
                  <a:srgbClr val="89AC00"/>
                </a:solidFill>
                <a:latin typeface="Courier New"/>
                <a:cs typeface="Courier New"/>
              </a:rPr>
              <a:t> </a:t>
            </a:r>
            <a:r>
              <a:rPr sz="1400" b="1" dirty="0">
                <a:latin typeface="Courier New"/>
                <a:cs typeface="Courier New"/>
              </a:rPr>
              <a:t>*b,</a:t>
            </a:r>
            <a:r>
              <a:rPr sz="1400" b="1" spc="-35" dirty="0">
                <a:latin typeface="Courier New"/>
                <a:cs typeface="Courier New"/>
              </a:rPr>
              <a:t> </a:t>
            </a:r>
            <a:r>
              <a:rPr sz="1400" b="1" dirty="0">
                <a:solidFill>
                  <a:srgbClr val="89AC00"/>
                </a:solidFill>
                <a:latin typeface="Courier New"/>
                <a:cs typeface="Courier New"/>
              </a:rPr>
              <a:t>int</a:t>
            </a:r>
            <a:r>
              <a:rPr sz="1400" b="1" spc="-35" dirty="0">
                <a:solidFill>
                  <a:srgbClr val="89AC00"/>
                </a:solidFill>
                <a:latin typeface="Courier New"/>
                <a:cs typeface="Courier New"/>
              </a:rPr>
              <a:t> </a:t>
            </a:r>
            <a:r>
              <a:rPr sz="1400" b="1" dirty="0">
                <a:latin typeface="Courier New"/>
                <a:cs typeface="Courier New"/>
              </a:rPr>
              <a:t>*c)</a:t>
            </a:r>
            <a:r>
              <a:rPr sz="1400" b="1" spc="-25" dirty="0">
                <a:latin typeface="Courier New"/>
                <a:cs typeface="Courier New"/>
              </a:rPr>
              <a:t> </a:t>
            </a:r>
            <a:r>
              <a:rPr sz="1400" b="1" spc="-50" dirty="0">
                <a:latin typeface="Courier New"/>
                <a:cs typeface="Courier New"/>
              </a:rPr>
              <a:t>{ </a:t>
            </a:r>
            <a:r>
              <a:rPr sz="1400" b="1" dirty="0">
                <a:latin typeface="Courier New"/>
                <a:cs typeface="Courier New"/>
              </a:rPr>
              <a:t>c[</a:t>
            </a:r>
            <a:r>
              <a:rPr sz="1400" b="1" dirty="0">
                <a:solidFill>
                  <a:srgbClr val="FF9933"/>
                </a:solidFill>
                <a:latin typeface="Courier New"/>
                <a:cs typeface="Courier New"/>
              </a:rPr>
              <a:t>threadIdx.x</a:t>
            </a:r>
            <a:r>
              <a:rPr sz="1400" b="1" dirty="0">
                <a:latin typeface="Courier New"/>
                <a:cs typeface="Courier New"/>
              </a:rPr>
              <a:t>]</a:t>
            </a:r>
            <a:r>
              <a:rPr sz="1400" b="1" spc="-70" dirty="0">
                <a:latin typeface="Courier New"/>
                <a:cs typeface="Courier New"/>
              </a:rPr>
              <a:t> </a:t>
            </a:r>
            <a:r>
              <a:rPr sz="1400" b="1" dirty="0">
                <a:latin typeface="Courier New"/>
                <a:cs typeface="Courier New"/>
              </a:rPr>
              <a:t>=</a:t>
            </a:r>
            <a:r>
              <a:rPr sz="1400" b="1" spc="-60" dirty="0">
                <a:latin typeface="Courier New"/>
                <a:cs typeface="Courier New"/>
              </a:rPr>
              <a:t> </a:t>
            </a:r>
            <a:r>
              <a:rPr sz="1400" b="1" dirty="0">
                <a:latin typeface="Courier New"/>
                <a:cs typeface="Courier New"/>
              </a:rPr>
              <a:t>a[</a:t>
            </a:r>
            <a:r>
              <a:rPr sz="1400" b="1" dirty="0">
                <a:solidFill>
                  <a:srgbClr val="FF9933"/>
                </a:solidFill>
                <a:latin typeface="Courier New"/>
                <a:cs typeface="Courier New"/>
              </a:rPr>
              <a:t>threadIdx.x</a:t>
            </a:r>
            <a:r>
              <a:rPr sz="1400" b="1" dirty="0">
                <a:latin typeface="Courier New"/>
                <a:cs typeface="Courier New"/>
              </a:rPr>
              <a:t>]</a:t>
            </a:r>
            <a:r>
              <a:rPr sz="1400" b="1" spc="-65" dirty="0">
                <a:latin typeface="Courier New"/>
                <a:cs typeface="Courier New"/>
              </a:rPr>
              <a:t> </a:t>
            </a:r>
            <a:r>
              <a:rPr sz="1400" b="1" dirty="0">
                <a:latin typeface="Courier New"/>
                <a:cs typeface="Courier New"/>
              </a:rPr>
              <a:t>+</a:t>
            </a:r>
            <a:r>
              <a:rPr sz="1400" b="1" spc="-55" dirty="0">
                <a:latin typeface="Courier New"/>
                <a:cs typeface="Courier New"/>
              </a:rPr>
              <a:t> </a:t>
            </a:r>
            <a:r>
              <a:rPr sz="1400" b="1" spc="-10" dirty="0">
                <a:latin typeface="Courier New"/>
                <a:cs typeface="Courier New"/>
              </a:rPr>
              <a:t>b[</a:t>
            </a:r>
            <a:r>
              <a:rPr sz="1400" b="1" spc="-10" dirty="0">
                <a:solidFill>
                  <a:srgbClr val="FF9933"/>
                </a:solidFill>
                <a:latin typeface="Courier New"/>
                <a:cs typeface="Courier New"/>
              </a:rPr>
              <a:t>threadIdx.x</a:t>
            </a:r>
            <a:r>
              <a:rPr sz="1400" b="1" spc="-10" dirty="0">
                <a:latin typeface="Courier New"/>
                <a:cs typeface="Courier New"/>
              </a:rPr>
              <a:t>];</a:t>
            </a:r>
            <a:endParaRPr sz="1400">
              <a:latin typeface="Courier New"/>
              <a:cs typeface="Courier New"/>
            </a:endParaRPr>
          </a:p>
          <a:p>
            <a:pPr marL="1466850">
              <a:lnSpc>
                <a:spcPct val="100000"/>
              </a:lnSpc>
              <a:spcBef>
                <a:spcPts val="340"/>
              </a:spcBef>
            </a:pPr>
            <a:r>
              <a:rPr sz="1400" b="1" spc="-50" dirty="0">
                <a:latin typeface="Courier New"/>
                <a:cs typeface="Courier New"/>
              </a:rPr>
              <a:t>}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CUDA</a:t>
            </a:r>
            <a:r>
              <a:rPr spc="-120" dirty="0"/>
              <a:t> </a:t>
            </a:r>
            <a:r>
              <a:rPr spc="-10" dirty="0"/>
              <a:t>Threads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88593" y="1247782"/>
            <a:ext cx="2197735" cy="645795"/>
          </a:xfrm>
          <a:prstGeom prst="rect">
            <a:avLst/>
          </a:prstGeom>
        </p:spPr>
        <p:txBody>
          <a:bodyPr vert="horz" wrap="square" lIns="0" tIns="939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40"/>
              </a:spcBef>
            </a:pPr>
            <a:r>
              <a:rPr sz="1500" b="1" dirty="0">
                <a:latin typeface="Courier New"/>
                <a:cs typeface="Courier New"/>
              </a:rPr>
              <a:t>#define</a:t>
            </a:r>
            <a:r>
              <a:rPr sz="1500" b="1" spc="-20" dirty="0">
                <a:latin typeface="Courier New"/>
                <a:cs typeface="Courier New"/>
              </a:rPr>
              <a:t> </a:t>
            </a:r>
            <a:r>
              <a:rPr sz="1500" b="1" dirty="0">
                <a:latin typeface="Courier New"/>
                <a:cs typeface="Courier New"/>
              </a:rPr>
              <a:t>N</a:t>
            </a:r>
            <a:r>
              <a:rPr sz="1500" b="1" spc="-20" dirty="0">
                <a:latin typeface="Courier New"/>
                <a:cs typeface="Courier New"/>
              </a:rPr>
              <a:t> </a:t>
            </a:r>
            <a:r>
              <a:rPr sz="1500" b="1" spc="-25" dirty="0">
                <a:latin typeface="Courier New"/>
                <a:cs typeface="Courier New"/>
              </a:rPr>
              <a:t>512</a:t>
            </a:r>
            <a:endParaRPr sz="1500">
              <a:latin typeface="Courier New"/>
              <a:cs typeface="Courier New"/>
            </a:endParaRPr>
          </a:p>
          <a:p>
            <a:pPr marL="355600">
              <a:lnSpc>
                <a:spcPct val="100000"/>
              </a:lnSpc>
              <a:spcBef>
                <a:spcPts val="640"/>
              </a:spcBef>
            </a:pPr>
            <a:r>
              <a:rPr sz="1500" b="1" dirty="0">
                <a:solidFill>
                  <a:srgbClr val="89AC00"/>
                </a:solidFill>
                <a:latin typeface="Courier New"/>
                <a:cs typeface="Courier New"/>
              </a:rPr>
              <a:t>int</a:t>
            </a:r>
            <a:r>
              <a:rPr sz="1500" b="1" spc="-35" dirty="0">
                <a:solidFill>
                  <a:srgbClr val="89AC00"/>
                </a:solidFill>
                <a:latin typeface="Courier New"/>
                <a:cs typeface="Courier New"/>
              </a:rPr>
              <a:t> </a:t>
            </a:r>
            <a:r>
              <a:rPr sz="1500" b="1" dirty="0">
                <a:latin typeface="Courier New"/>
                <a:cs typeface="Courier New"/>
              </a:rPr>
              <a:t>main(void)</a:t>
            </a:r>
            <a:r>
              <a:rPr sz="1500" b="1" spc="-30" dirty="0">
                <a:latin typeface="Courier New"/>
                <a:cs typeface="Courier New"/>
              </a:rPr>
              <a:t> </a:t>
            </a:r>
            <a:r>
              <a:rPr sz="1500" b="1" spc="-50" dirty="0">
                <a:latin typeface="Courier New"/>
                <a:cs typeface="Courier New"/>
              </a:rPr>
              <a:t>{</a:t>
            </a:r>
            <a:endParaRPr sz="1500">
              <a:latin typeface="Courier New"/>
              <a:cs typeface="Courier New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688719" y="1949958"/>
            <a:ext cx="1739900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b="1" dirty="0">
                <a:solidFill>
                  <a:srgbClr val="89AC00"/>
                </a:solidFill>
                <a:latin typeface="Courier New"/>
                <a:cs typeface="Courier New"/>
              </a:rPr>
              <a:t>int</a:t>
            </a:r>
            <a:r>
              <a:rPr sz="1500" b="1" spc="-15" dirty="0">
                <a:solidFill>
                  <a:srgbClr val="89AC00"/>
                </a:solidFill>
                <a:latin typeface="Courier New"/>
                <a:cs typeface="Courier New"/>
              </a:rPr>
              <a:t> </a:t>
            </a:r>
            <a:r>
              <a:rPr sz="1500" b="1" dirty="0">
                <a:latin typeface="Courier New"/>
                <a:cs typeface="Courier New"/>
              </a:rPr>
              <a:t>*a,</a:t>
            </a:r>
            <a:r>
              <a:rPr sz="1500" b="1" spc="-15" dirty="0">
                <a:latin typeface="Courier New"/>
                <a:cs typeface="Courier New"/>
              </a:rPr>
              <a:t> </a:t>
            </a:r>
            <a:r>
              <a:rPr sz="1500" b="1" dirty="0">
                <a:latin typeface="Courier New"/>
                <a:cs typeface="Courier New"/>
              </a:rPr>
              <a:t>*b,</a:t>
            </a:r>
            <a:r>
              <a:rPr sz="1500" b="1" spc="-15" dirty="0">
                <a:latin typeface="Courier New"/>
                <a:cs typeface="Courier New"/>
              </a:rPr>
              <a:t> </a:t>
            </a:r>
            <a:r>
              <a:rPr sz="1500" b="1" spc="-25" dirty="0">
                <a:latin typeface="Courier New"/>
                <a:cs typeface="Courier New"/>
              </a:rPr>
              <a:t>*c;</a:t>
            </a:r>
            <a:endParaRPr sz="1500">
              <a:latin typeface="Courier New"/>
              <a:cs typeface="Courier Ne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46572" y="1949958"/>
            <a:ext cx="2890520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b="1" i="1" dirty="0">
                <a:solidFill>
                  <a:srgbClr val="4471C4"/>
                </a:solidFill>
                <a:latin typeface="Courier New"/>
                <a:cs typeface="Courier New"/>
              </a:rPr>
              <a:t>// host copies of a, b, </a:t>
            </a:r>
            <a:r>
              <a:rPr sz="1500" b="1" i="1" spc="-50" dirty="0">
                <a:solidFill>
                  <a:srgbClr val="4471C4"/>
                </a:solidFill>
                <a:latin typeface="Courier New"/>
                <a:cs typeface="Courier New"/>
              </a:rPr>
              <a:t>c</a:t>
            </a:r>
            <a:endParaRPr sz="1500">
              <a:latin typeface="Courier New"/>
              <a:cs typeface="Courier New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669669" y="2303934"/>
          <a:ext cx="6813548" cy="5245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31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71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741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0200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4353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4353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4353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62255">
                <a:tc>
                  <a:txBody>
                    <a:bodyPr/>
                    <a:lstStyle/>
                    <a:p>
                      <a:pPr marR="18415" algn="ctr">
                        <a:lnSpc>
                          <a:spcPts val="1550"/>
                        </a:lnSpc>
                      </a:pPr>
                      <a:r>
                        <a:rPr sz="1500" b="1" spc="-25" dirty="0">
                          <a:solidFill>
                            <a:srgbClr val="89AC00"/>
                          </a:solidFill>
                          <a:latin typeface="Courier New"/>
                          <a:cs typeface="Courier New"/>
                        </a:rPr>
                        <a:t>int</a:t>
                      </a:r>
                      <a:endParaRPr sz="15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6515">
                        <a:lnSpc>
                          <a:spcPts val="1550"/>
                        </a:lnSpc>
                      </a:pPr>
                      <a:r>
                        <a:rPr sz="1500" b="1" dirty="0">
                          <a:latin typeface="Courier New"/>
                          <a:cs typeface="Courier New"/>
                        </a:rPr>
                        <a:t>*d_a,</a:t>
                      </a:r>
                      <a:r>
                        <a:rPr sz="1500" b="1" spc="-2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500" b="1" dirty="0">
                          <a:latin typeface="Courier New"/>
                          <a:cs typeface="Courier New"/>
                        </a:rPr>
                        <a:t>*d_b,</a:t>
                      </a:r>
                      <a:r>
                        <a:rPr sz="1500" b="1" spc="-2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500" b="1" spc="-10" dirty="0">
                          <a:latin typeface="Courier New"/>
                          <a:cs typeface="Courier New"/>
                        </a:rPr>
                        <a:t>*d_c;</a:t>
                      </a:r>
                      <a:endParaRPr sz="15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85115">
                        <a:lnSpc>
                          <a:spcPts val="1550"/>
                        </a:lnSpc>
                      </a:pPr>
                      <a:r>
                        <a:rPr sz="1500" b="1" i="1" dirty="0">
                          <a:solidFill>
                            <a:srgbClr val="4471C4"/>
                          </a:solidFill>
                          <a:latin typeface="Courier New"/>
                          <a:cs typeface="Courier New"/>
                        </a:rPr>
                        <a:t>// </a:t>
                      </a:r>
                      <a:r>
                        <a:rPr sz="1500" b="1" i="1" spc="-10" dirty="0">
                          <a:solidFill>
                            <a:srgbClr val="4471C4"/>
                          </a:solidFill>
                          <a:latin typeface="Courier New"/>
                          <a:cs typeface="Courier New"/>
                        </a:rPr>
                        <a:t>device</a:t>
                      </a:r>
                      <a:endParaRPr sz="15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7150">
                        <a:lnSpc>
                          <a:spcPts val="1550"/>
                        </a:lnSpc>
                      </a:pPr>
                      <a:r>
                        <a:rPr sz="1500" b="1" i="1" spc="-10" dirty="0">
                          <a:solidFill>
                            <a:srgbClr val="4471C4"/>
                          </a:solidFill>
                          <a:latin typeface="Courier New"/>
                          <a:cs typeface="Courier New"/>
                        </a:rPr>
                        <a:t>copies</a:t>
                      </a:r>
                      <a:endParaRPr sz="15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7150">
                        <a:lnSpc>
                          <a:spcPts val="1550"/>
                        </a:lnSpc>
                      </a:pPr>
                      <a:r>
                        <a:rPr sz="1500" b="1" i="1" spc="-25" dirty="0">
                          <a:solidFill>
                            <a:srgbClr val="4471C4"/>
                          </a:solidFill>
                          <a:latin typeface="Courier New"/>
                          <a:cs typeface="Courier New"/>
                        </a:rPr>
                        <a:t>of</a:t>
                      </a:r>
                      <a:endParaRPr sz="15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7150">
                        <a:lnSpc>
                          <a:spcPts val="1550"/>
                        </a:lnSpc>
                      </a:pPr>
                      <a:r>
                        <a:rPr sz="1500" b="1" i="1" spc="-25" dirty="0">
                          <a:solidFill>
                            <a:srgbClr val="4471C4"/>
                          </a:solidFill>
                          <a:latin typeface="Courier New"/>
                          <a:cs typeface="Courier New"/>
                        </a:rPr>
                        <a:t>a,</a:t>
                      </a:r>
                      <a:endParaRPr sz="15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7150">
                        <a:lnSpc>
                          <a:spcPts val="1550"/>
                        </a:lnSpc>
                      </a:pPr>
                      <a:r>
                        <a:rPr sz="1500" b="1" i="1" spc="-25" dirty="0">
                          <a:solidFill>
                            <a:srgbClr val="4471C4"/>
                          </a:solidFill>
                          <a:latin typeface="Courier New"/>
                          <a:cs typeface="Courier New"/>
                        </a:rPr>
                        <a:t>b,</a:t>
                      </a:r>
                      <a:endParaRPr sz="15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7150">
                        <a:lnSpc>
                          <a:spcPts val="1550"/>
                        </a:lnSpc>
                      </a:pPr>
                      <a:r>
                        <a:rPr sz="1500" b="1" i="1" spc="-50" dirty="0">
                          <a:solidFill>
                            <a:srgbClr val="4471C4"/>
                          </a:solidFill>
                          <a:latin typeface="Courier New"/>
                          <a:cs typeface="Courier New"/>
                        </a:rPr>
                        <a:t>c</a:t>
                      </a:r>
                      <a:endParaRPr sz="15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2255">
                <a:tc>
                  <a:txBody>
                    <a:bodyPr/>
                    <a:lstStyle/>
                    <a:p>
                      <a:pPr marR="18415" algn="ctr">
                        <a:lnSpc>
                          <a:spcPct val="100000"/>
                        </a:lnSpc>
                        <a:spcBef>
                          <a:spcPts val="114"/>
                        </a:spcBef>
                      </a:pPr>
                      <a:r>
                        <a:rPr sz="1500" b="1" spc="-25" dirty="0">
                          <a:solidFill>
                            <a:srgbClr val="89AC00"/>
                          </a:solidFill>
                          <a:latin typeface="Courier New"/>
                          <a:cs typeface="Courier New"/>
                        </a:rPr>
                        <a:t>int</a:t>
                      </a:r>
                      <a:endParaRPr sz="1500">
                        <a:latin typeface="Courier New"/>
                        <a:cs typeface="Courier New"/>
                      </a:endParaRPr>
                    </a:p>
                  </a:txBody>
                  <a:tcPr marL="0" marR="0" marT="14604" marB="0"/>
                </a:tc>
                <a:tc>
                  <a:txBody>
                    <a:bodyPr/>
                    <a:lstStyle/>
                    <a:p>
                      <a:pPr marL="56515">
                        <a:lnSpc>
                          <a:spcPct val="100000"/>
                        </a:lnSpc>
                        <a:spcBef>
                          <a:spcPts val="114"/>
                        </a:spcBef>
                      </a:pPr>
                      <a:r>
                        <a:rPr sz="1500" b="1" dirty="0">
                          <a:latin typeface="Courier New"/>
                          <a:cs typeface="Courier New"/>
                        </a:rPr>
                        <a:t>size</a:t>
                      </a:r>
                      <a:r>
                        <a:rPr sz="1500" b="1" spc="-1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500" b="1" dirty="0">
                          <a:latin typeface="Courier New"/>
                          <a:cs typeface="Courier New"/>
                        </a:rPr>
                        <a:t>=</a:t>
                      </a:r>
                      <a:r>
                        <a:rPr sz="1500" b="1" spc="-1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500" b="1" dirty="0">
                          <a:latin typeface="Courier New"/>
                          <a:cs typeface="Courier New"/>
                        </a:rPr>
                        <a:t>N</a:t>
                      </a:r>
                      <a:r>
                        <a:rPr sz="1500" b="1" spc="-1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500" b="1" dirty="0">
                          <a:latin typeface="Courier New"/>
                          <a:cs typeface="Courier New"/>
                        </a:rPr>
                        <a:t>* </a:t>
                      </a:r>
                      <a:r>
                        <a:rPr sz="1500" b="1" spc="-10" dirty="0">
                          <a:solidFill>
                            <a:srgbClr val="89AC00"/>
                          </a:solidFill>
                          <a:latin typeface="Courier New"/>
                          <a:cs typeface="Courier New"/>
                        </a:rPr>
                        <a:t>sizeof</a:t>
                      </a:r>
                      <a:r>
                        <a:rPr sz="1500" b="1" spc="-10" dirty="0">
                          <a:latin typeface="Courier New"/>
                          <a:cs typeface="Courier New"/>
                        </a:rPr>
                        <a:t>(</a:t>
                      </a:r>
                      <a:r>
                        <a:rPr sz="1500" b="1" spc="-10" dirty="0">
                          <a:solidFill>
                            <a:srgbClr val="89AC00"/>
                          </a:solidFill>
                          <a:latin typeface="Courier New"/>
                          <a:cs typeface="Courier New"/>
                        </a:rPr>
                        <a:t>int</a:t>
                      </a:r>
                      <a:r>
                        <a:rPr sz="1500" b="1" spc="-10" dirty="0">
                          <a:latin typeface="Courier New"/>
                          <a:cs typeface="Courier New"/>
                        </a:rPr>
                        <a:t>);</a:t>
                      </a:r>
                      <a:endParaRPr sz="1500">
                        <a:latin typeface="Courier New"/>
                        <a:cs typeface="Courier New"/>
                      </a:endParaRPr>
                    </a:p>
                  </a:txBody>
                  <a:tcPr marL="0" marR="0" marT="14604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object 6"/>
          <p:cNvSpPr txBox="1"/>
          <p:nvPr/>
        </p:nvSpPr>
        <p:spPr>
          <a:xfrm>
            <a:off x="1688719" y="3108451"/>
            <a:ext cx="7340600" cy="188531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2404745">
              <a:lnSpc>
                <a:spcPct val="135600"/>
              </a:lnSpc>
              <a:spcBef>
                <a:spcPts val="95"/>
              </a:spcBef>
            </a:pPr>
            <a:r>
              <a:rPr sz="1500" b="1" i="1" dirty="0">
                <a:solidFill>
                  <a:srgbClr val="4471C4"/>
                </a:solidFill>
                <a:latin typeface="Courier New"/>
                <a:cs typeface="Courier New"/>
              </a:rPr>
              <a:t>//</a:t>
            </a:r>
            <a:r>
              <a:rPr sz="1500" b="1" i="1" spc="-30" dirty="0">
                <a:solidFill>
                  <a:srgbClr val="4471C4"/>
                </a:solidFill>
                <a:latin typeface="Courier New"/>
                <a:cs typeface="Courier New"/>
              </a:rPr>
              <a:t> </a:t>
            </a:r>
            <a:r>
              <a:rPr sz="1500" b="1" dirty="0">
                <a:solidFill>
                  <a:srgbClr val="4471C4"/>
                </a:solidFill>
                <a:latin typeface="Courier New"/>
                <a:cs typeface="Courier New"/>
              </a:rPr>
              <a:t>Alloc</a:t>
            </a:r>
            <a:r>
              <a:rPr sz="1500" b="1" spc="-20" dirty="0">
                <a:solidFill>
                  <a:srgbClr val="4471C4"/>
                </a:solidFill>
                <a:latin typeface="Courier New"/>
                <a:cs typeface="Courier New"/>
              </a:rPr>
              <a:t> </a:t>
            </a:r>
            <a:r>
              <a:rPr sz="1500" b="1" dirty="0">
                <a:solidFill>
                  <a:srgbClr val="4471C4"/>
                </a:solidFill>
                <a:latin typeface="Courier New"/>
                <a:cs typeface="Courier New"/>
              </a:rPr>
              <a:t>space</a:t>
            </a:r>
            <a:r>
              <a:rPr sz="1500" b="1" spc="-15" dirty="0">
                <a:solidFill>
                  <a:srgbClr val="4471C4"/>
                </a:solidFill>
                <a:latin typeface="Courier New"/>
                <a:cs typeface="Courier New"/>
              </a:rPr>
              <a:t> </a:t>
            </a:r>
            <a:r>
              <a:rPr sz="1500" b="1" dirty="0">
                <a:solidFill>
                  <a:srgbClr val="4471C4"/>
                </a:solidFill>
                <a:latin typeface="Courier New"/>
                <a:cs typeface="Courier New"/>
              </a:rPr>
              <a:t>for</a:t>
            </a:r>
            <a:r>
              <a:rPr sz="1500" b="1" spc="-20" dirty="0">
                <a:solidFill>
                  <a:srgbClr val="4471C4"/>
                </a:solidFill>
                <a:latin typeface="Courier New"/>
                <a:cs typeface="Courier New"/>
              </a:rPr>
              <a:t> </a:t>
            </a:r>
            <a:r>
              <a:rPr sz="1500" b="1" dirty="0">
                <a:solidFill>
                  <a:srgbClr val="4471C4"/>
                </a:solidFill>
                <a:latin typeface="Courier New"/>
                <a:cs typeface="Courier New"/>
              </a:rPr>
              <a:t>device</a:t>
            </a:r>
            <a:r>
              <a:rPr sz="1500" b="1" spc="-20" dirty="0">
                <a:solidFill>
                  <a:srgbClr val="4471C4"/>
                </a:solidFill>
                <a:latin typeface="Courier New"/>
                <a:cs typeface="Courier New"/>
              </a:rPr>
              <a:t> </a:t>
            </a:r>
            <a:r>
              <a:rPr sz="1500" b="1" dirty="0">
                <a:solidFill>
                  <a:srgbClr val="4471C4"/>
                </a:solidFill>
                <a:latin typeface="Courier New"/>
                <a:cs typeface="Courier New"/>
              </a:rPr>
              <a:t>copies</a:t>
            </a:r>
            <a:r>
              <a:rPr sz="1500" b="1" spc="-15" dirty="0">
                <a:solidFill>
                  <a:srgbClr val="4471C4"/>
                </a:solidFill>
                <a:latin typeface="Courier New"/>
                <a:cs typeface="Courier New"/>
              </a:rPr>
              <a:t> </a:t>
            </a:r>
            <a:r>
              <a:rPr sz="1500" b="1" dirty="0">
                <a:solidFill>
                  <a:srgbClr val="4471C4"/>
                </a:solidFill>
                <a:latin typeface="Courier New"/>
                <a:cs typeface="Courier New"/>
              </a:rPr>
              <a:t>of</a:t>
            </a:r>
            <a:r>
              <a:rPr sz="1500" b="1" spc="-20" dirty="0">
                <a:solidFill>
                  <a:srgbClr val="4471C4"/>
                </a:solidFill>
                <a:latin typeface="Courier New"/>
                <a:cs typeface="Courier New"/>
              </a:rPr>
              <a:t> </a:t>
            </a:r>
            <a:r>
              <a:rPr sz="1500" b="1" dirty="0">
                <a:solidFill>
                  <a:srgbClr val="4471C4"/>
                </a:solidFill>
                <a:latin typeface="Courier New"/>
                <a:cs typeface="Courier New"/>
              </a:rPr>
              <a:t>a,</a:t>
            </a:r>
            <a:r>
              <a:rPr sz="1500" b="1" spc="-20" dirty="0">
                <a:solidFill>
                  <a:srgbClr val="4471C4"/>
                </a:solidFill>
                <a:latin typeface="Courier New"/>
                <a:cs typeface="Courier New"/>
              </a:rPr>
              <a:t> </a:t>
            </a:r>
            <a:r>
              <a:rPr sz="1500" b="1" dirty="0">
                <a:solidFill>
                  <a:srgbClr val="4471C4"/>
                </a:solidFill>
                <a:latin typeface="Courier New"/>
                <a:cs typeface="Courier New"/>
              </a:rPr>
              <a:t>b,</a:t>
            </a:r>
            <a:r>
              <a:rPr sz="1500" b="1" spc="-15" dirty="0">
                <a:solidFill>
                  <a:srgbClr val="4471C4"/>
                </a:solidFill>
                <a:latin typeface="Courier New"/>
                <a:cs typeface="Courier New"/>
              </a:rPr>
              <a:t> </a:t>
            </a:r>
            <a:r>
              <a:rPr sz="1500" b="1" spc="-50" dirty="0">
                <a:solidFill>
                  <a:srgbClr val="4471C4"/>
                </a:solidFill>
                <a:latin typeface="Courier New"/>
                <a:cs typeface="Courier New"/>
              </a:rPr>
              <a:t>c </a:t>
            </a:r>
            <a:r>
              <a:rPr sz="1500" b="1" dirty="0">
                <a:latin typeface="Courier New"/>
                <a:cs typeface="Courier New"/>
              </a:rPr>
              <a:t>cudaMalloc((</a:t>
            </a:r>
            <a:r>
              <a:rPr sz="1500" b="1" dirty="0">
                <a:solidFill>
                  <a:srgbClr val="89AC00"/>
                </a:solidFill>
                <a:latin typeface="Courier New"/>
                <a:cs typeface="Courier New"/>
              </a:rPr>
              <a:t>void</a:t>
            </a:r>
            <a:r>
              <a:rPr sz="1500" b="1" spc="-60" dirty="0">
                <a:solidFill>
                  <a:srgbClr val="89AC00"/>
                </a:solidFill>
                <a:latin typeface="Courier New"/>
                <a:cs typeface="Courier New"/>
              </a:rPr>
              <a:t> </a:t>
            </a:r>
            <a:r>
              <a:rPr sz="1500" b="1" dirty="0">
                <a:latin typeface="Courier New"/>
                <a:cs typeface="Courier New"/>
              </a:rPr>
              <a:t>**)&amp;d_a,</a:t>
            </a:r>
            <a:r>
              <a:rPr sz="1500" b="1" spc="-55" dirty="0">
                <a:latin typeface="Courier New"/>
                <a:cs typeface="Courier New"/>
              </a:rPr>
              <a:t> </a:t>
            </a:r>
            <a:r>
              <a:rPr sz="1500" b="1" spc="-10" dirty="0">
                <a:latin typeface="Courier New"/>
                <a:cs typeface="Courier New"/>
              </a:rPr>
              <a:t>size); </a:t>
            </a:r>
            <a:r>
              <a:rPr sz="1500" b="1" dirty="0">
                <a:latin typeface="Courier New"/>
                <a:cs typeface="Courier New"/>
              </a:rPr>
              <a:t>cudaMalloc((</a:t>
            </a:r>
            <a:r>
              <a:rPr sz="1500" b="1" dirty="0">
                <a:solidFill>
                  <a:srgbClr val="89AC00"/>
                </a:solidFill>
                <a:latin typeface="Courier New"/>
                <a:cs typeface="Courier New"/>
              </a:rPr>
              <a:t>void</a:t>
            </a:r>
            <a:r>
              <a:rPr sz="1500" b="1" spc="-60" dirty="0">
                <a:solidFill>
                  <a:srgbClr val="89AC00"/>
                </a:solidFill>
                <a:latin typeface="Courier New"/>
                <a:cs typeface="Courier New"/>
              </a:rPr>
              <a:t> </a:t>
            </a:r>
            <a:r>
              <a:rPr sz="1500" b="1" dirty="0">
                <a:latin typeface="Courier New"/>
                <a:cs typeface="Courier New"/>
              </a:rPr>
              <a:t>**)&amp;d_b,</a:t>
            </a:r>
            <a:r>
              <a:rPr sz="1500" b="1" spc="-55" dirty="0">
                <a:latin typeface="Courier New"/>
                <a:cs typeface="Courier New"/>
              </a:rPr>
              <a:t> </a:t>
            </a:r>
            <a:r>
              <a:rPr sz="1500" b="1" spc="-10" dirty="0">
                <a:latin typeface="Courier New"/>
                <a:cs typeface="Courier New"/>
              </a:rPr>
              <a:t>size); </a:t>
            </a:r>
            <a:r>
              <a:rPr sz="1500" b="1" dirty="0">
                <a:latin typeface="Courier New"/>
                <a:cs typeface="Courier New"/>
              </a:rPr>
              <a:t>cudaMalloc((</a:t>
            </a:r>
            <a:r>
              <a:rPr sz="1500" b="1" dirty="0">
                <a:solidFill>
                  <a:srgbClr val="89AC00"/>
                </a:solidFill>
                <a:latin typeface="Courier New"/>
                <a:cs typeface="Courier New"/>
              </a:rPr>
              <a:t>void</a:t>
            </a:r>
            <a:r>
              <a:rPr sz="1500" b="1" spc="-60" dirty="0">
                <a:solidFill>
                  <a:srgbClr val="89AC00"/>
                </a:solidFill>
                <a:latin typeface="Courier New"/>
                <a:cs typeface="Courier New"/>
              </a:rPr>
              <a:t> </a:t>
            </a:r>
            <a:r>
              <a:rPr sz="1500" b="1" dirty="0">
                <a:latin typeface="Courier New"/>
                <a:cs typeface="Courier New"/>
              </a:rPr>
              <a:t>**)&amp;d_c,</a:t>
            </a:r>
            <a:r>
              <a:rPr sz="1500" b="1" spc="-55" dirty="0">
                <a:latin typeface="Courier New"/>
                <a:cs typeface="Courier New"/>
              </a:rPr>
              <a:t> </a:t>
            </a:r>
            <a:r>
              <a:rPr sz="1500" b="1" spc="-10" dirty="0">
                <a:latin typeface="Courier New"/>
                <a:cs typeface="Courier New"/>
              </a:rPr>
              <a:t>size);</a:t>
            </a:r>
            <a:endParaRPr sz="15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1385"/>
              </a:spcBef>
            </a:pPr>
            <a:endParaRPr sz="15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500" b="1" i="1" dirty="0">
                <a:solidFill>
                  <a:srgbClr val="4471C4"/>
                </a:solidFill>
                <a:latin typeface="Courier New"/>
                <a:cs typeface="Courier New"/>
              </a:rPr>
              <a:t>//</a:t>
            </a:r>
            <a:r>
              <a:rPr sz="1500" b="1" i="1" spc="-30" dirty="0">
                <a:solidFill>
                  <a:srgbClr val="4471C4"/>
                </a:solidFill>
                <a:latin typeface="Courier New"/>
                <a:cs typeface="Courier New"/>
              </a:rPr>
              <a:t> </a:t>
            </a:r>
            <a:r>
              <a:rPr sz="1500" b="1" i="1" dirty="0">
                <a:solidFill>
                  <a:srgbClr val="4471C4"/>
                </a:solidFill>
                <a:latin typeface="Courier New"/>
                <a:cs typeface="Courier New"/>
              </a:rPr>
              <a:t>Alloc</a:t>
            </a:r>
            <a:r>
              <a:rPr sz="1500" b="1" i="1" spc="-15" dirty="0">
                <a:solidFill>
                  <a:srgbClr val="4471C4"/>
                </a:solidFill>
                <a:latin typeface="Courier New"/>
                <a:cs typeface="Courier New"/>
              </a:rPr>
              <a:t> </a:t>
            </a:r>
            <a:r>
              <a:rPr sz="1500" b="1" i="1" dirty="0">
                <a:solidFill>
                  <a:srgbClr val="4471C4"/>
                </a:solidFill>
                <a:latin typeface="Courier New"/>
                <a:cs typeface="Courier New"/>
              </a:rPr>
              <a:t>space</a:t>
            </a:r>
            <a:r>
              <a:rPr sz="1500" b="1" i="1" spc="-20" dirty="0">
                <a:solidFill>
                  <a:srgbClr val="4471C4"/>
                </a:solidFill>
                <a:latin typeface="Courier New"/>
                <a:cs typeface="Courier New"/>
              </a:rPr>
              <a:t> </a:t>
            </a:r>
            <a:r>
              <a:rPr sz="1500" b="1" i="1" dirty="0">
                <a:solidFill>
                  <a:srgbClr val="4471C4"/>
                </a:solidFill>
                <a:latin typeface="Courier New"/>
                <a:cs typeface="Courier New"/>
              </a:rPr>
              <a:t>for</a:t>
            </a:r>
            <a:r>
              <a:rPr sz="1500" b="1" i="1" spc="-15" dirty="0">
                <a:solidFill>
                  <a:srgbClr val="4471C4"/>
                </a:solidFill>
                <a:latin typeface="Courier New"/>
                <a:cs typeface="Courier New"/>
              </a:rPr>
              <a:t> </a:t>
            </a:r>
            <a:r>
              <a:rPr sz="1500" b="1" i="1" dirty="0">
                <a:solidFill>
                  <a:srgbClr val="4471C4"/>
                </a:solidFill>
                <a:latin typeface="Courier New"/>
                <a:cs typeface="Courier New"/>
              </a:rPr>
              <a:t>host</a:t>
            </a:r>
            <a:r>
              <a:rPr sz="1500" b="1" i="1" spc="-20" dirty="0">
                <a:solidFill>
                  <a:srgbClr val="4471C4"/>
                </a:solidFill>
                <a:latin typeface="Courier New"/>
                <a:cs typeface="Courier New"/>
              </a:rPr>
              <a:t> </a:t>
            </a:r>
            <a:r>
              <a:rPr sz="1500" b="1" i="1" dirty="0">
                <a:solidFill>
                  <a:srgbClr val="4471C4"/>
                </a:solidFill>
                <a:latin typeface="Courier New"/>
                <a:cs typeface="Courier New"/>
              </a:rPr>
              <a:t>copies</a:t>
            </a:r>
            <a:r>
              <a:rPr sz="1500" b="1" i="1" spc="-15" dirty="0">
                <a:solidFill>
                  <a:srgbClr val="4471C4"/>
                </a:solidFill>
                <a:latin typeface="Courier New"/>
                <a:cs typeface="Courier New"/>
              </a:rPr>
              <a:t> </a:t>
            </a:r>
            <a:r>
              <a:rPr sz="1500" b="1" i="1" dirty="0">
                <a:solidFill>
                  <a:srgbClr val="4471C4"/>
                </a:solidFill>
                <a:latin typeface="Courier New"/>
                <a:cs typeface="Courier New"/>
              </a:rPr>
              <a:t>of</a:t>
            </a:r>
            <a:r>
              <a:rPr sz="1500" b="1" i="1" spc="-20" dirty="0">
                <a:solidFill>
                  <a:srgbClr val="4471C4"/>
                </a:solidFill>
                <a:latin typeface="Courier New"/>
                <a:cs typeface="Courier New"/>
              </a:rPr>
              <a:t> </a:t>
            </a:r>
            <a:r>
              <a:rPr sz="1500" b="1" i="1" dirty="0">
                <a:solidFill>
                  <a:srgbClr val="4471C4"/>
                </a:solidFill>
                <a:latin typeface="Courier New"/>
                <a:cs typeface="Courier New"/>
              </a:rPr>
              <a:t>a,</a:t>
            </a:r>
            <a:r>
              <a:rPr sz="1500" b="1" i="1" spc="-15" dirty="0">
                <a:solidFill>
                  <a:srgbClr val="4471C4"/>
                </a:solidFill>
                <a:latin typeface="Courier New"/>
                <a:cs typeface="Courier New"/>
              </a:rPr>
              <a:t> </a:t>
            </a:r>
            <a:r>
              <a:rPr sz="1500" b="1" i="1" dirty="0">
                <a:solidFill>
                  <a:srgbClr val="4471C4"/>
                </a:solidFill>
                <a:latin typeface="Courier New"/>
                <a:cs typeface="Courier New"/>
              </a:rPr>
              <a:t>b,</a:t>
            </a:r>
            <a:r>
              <a:rPr sz="1500" b="1" i="1" spc="-20" dirty="0">
                <a:solidFill>
                  <a:srgbClr val="4471C4"/>
                </a:solidFill>
                <a:latin typeface="Courier New"/>
                <a:cs typeface="Courier New"/>
              </a:rPr>
              <a:t> </a:t>
            </a:r>
            <a:r>
              <a:rPr sz="1500" b="1" i="1" dirty="0">
                <a:solidFill>
                  <a:srgbClr val="4471C4"/>
                </a:solidFill>
                <a:latin typeface="Courier New"/>
                <a:cs typeface="Courier New"/>
              </a:rPr>
              <a:t>c</a:t>
            </a:r>
            <a:r>
              <a:rPr sz="1500" b="1" i="1" spc="-15" dirty="0">
                <a:solidFill>
                  <a:srgbClr val="4471C4"/>
                </a:solidFill>
                <a:latin typeface="Courier New"/>
                <a:cs typeface="Courier New"/>
              </a:rPr>
              <a:t> </a:t>
            </a:r>
            <a:r>
              <a:rPr sz="1500" b="1" i="1" dirty="0">
                <a:solidFill>
                  <a:srgbClr val="4471C4"/>
                </a:solidFill>
                <a:latin typeface="Courier New"/>
                <a:cs typeface="Courier New"/>
              </a:rPr>
              <a:t>and</a:t>
            </a:r>
            <a:r>
              <a:rPr sz="1500" b="1" i="1" spc="-20" dirty="0">
                <a:solidFill>
                  <a:srgbClr val="4471C4"/>
                </a:solidFill>
                <a:latin typeface="Courier New"/>
                <a:cs typeface="Courier New"/>
              </a:rPr>
              <a:t> </a:t>
            </a:r>
            <a:r>
              <a:rPr sz="1500" b="1" i="1" dirty="0">
                <a:solidFill>
                  <a:srgbClr val="4471C4"/>
                </a:solidFill>
                <a:latin typeface="Courier New"/>
                <a:cs typeface="Courier New"/>
              </a:rPr>
              <a:t>setup</a:t>
            </a:r>
            <a:r>
              <a:rPr sz="1500" b="1" i="1" spc="-15" dirty="0">
                <a:solidFill>
                  <a:srgbClr val="4471C4"/>
                </a:solidFill>
                <a:latin typeface="Courier New"/>
                <a:cs typeface="Courier New"/>
              </a:rPr>
              <a:t> </a:t>
            </a:r>
            <a:r>
              <a:rPr sz="1500" b="1" i="1" dirty="0">
                <a:solidFill>
                  <a:srgbClr val="4471C4"/>
                </a:solidFill>
                <a:latin typeface="Courier New"/>
                <a:cs typeface="Courier New"/>
              </a:rPr>
              <a:t>input</a:t>
            </a:r>
            <a:r>
              <a:rPr sz="1500" b="1" i="1" spc="-15" dirty="0">
                <a:solidFill>
                  <a:srgbClr val="4471C4"/>
                </a:solidFill>
                <a:latin typeface="Courier New"/>
                <a:cs typeface="Courier New"/>
              </a:rPr>
              <a:t> </a:t>
            </a:r>
            <a:r>
              <a:rPr sz="1500" b="1" i="1" spc="-10" dirty="0">
                <a:solidFill>
                  <a:srgbClr val="4471C4"/>
                </a:solidFill>
                <a:latin typeface="Courier New"/>
                <a:cs typeface="Courier New"/>
              </a:rPr>
              <a:t>values</a:t>
            </a:r>
            <a:endParaRPr sz="1500">
              <a:latin typeface="Courier New"/>
              <a:cs typeface="Courier New"/>
            </a:endParaRPr>
          </a:p>
        </p:txBody>
      </p: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1669669" y="5093363"/>
          <a:ext cx="4979035" cy="838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31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439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62255">
                <a:tc>
                  <a:txBody>
                    <a:bodyPr/>
                    <a:lstStyle/>
                    <a:p>
                      <a:pPr marR="17145" algn="ctr">
                        <a:lnSpc>
                          <a:spcPts val="1550"/>
                        </a:lnSpc>
                      </a:pPr>
                      <a:r>
                        <a:rPr sz="1500" b="1" dirty="0">
                          <a:latin typeface="Courier New"/>
                          <a:cs typeface="Courier New"/>
                        </a:rPr>
                        <a:t>a</a:t>
                      </a:r>
                      <a:r>
                        <a:rPr sz="1500" b="1" spc="-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500" b="1" spc="-50" dirty="0">
                          <a:latin typeface="Courier New"/>
                          <a:cs typeface="Courier New"/>
                        </a:rPr>
                        <a:t>=</a:t>
                      </a:r>
                      <a:endParaRPr sz="15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50"/>
                        </a:lnSpc>
                      </a:pPr>
                      <a:r>
                        <a:rPr sz="1500" b="1" spc="-20" dirty="0">
                          <a:latin typeface="Courier New"/>
                          <a:cs typeface="Courier New"/>
                        </a:rPr>
                        <a:t>(int</a:t>
                      </a:r>
                      <a:endParaRPr sz="15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56515">
                        <a:lnSpc>
                          <a:spcPts val="1550"/>
                        </a:lnSpc>
                      </a:pPr>
                      <a:r>
                        <a:rPr sz="1500" b="1" dirty="0">
                          <a:latin typeface="Courier New"/>
                          <a:cs typeface="Courier New"/>
                        </a:rPr>
                        <a:t>*)malloc(size);</a:t>
                      </a:r>
                      <a:r>
                        <a:rPr sz="1500" b="1" spc="-6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500" b="1" spc="-10" dirty="0">
                          <a:latin typeface="Courier New"/>
                          <a:cs typeface="Courier New"/>
                        </a:rPr>
                        <a:t>random_ints(a,</a:t>
                      </a:r>
                      <a:endParaRPr sz="15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25400" algn="ctr">
                        <a:lnSpc>
                          <a:spcPts val="1550"/>
                        </a:lnSpc>
                      </a:pPr>
                      <a:r>
                        <a:rPr sz="1500" b="1" spc="-25" dirty="0">
                          <a:latin typeface="Courier New"/>
                          <a:cs typeface="Courier New"/>
                        </a:rPr>
                        <a:t>N);</a:t>
                      </a:r>
                      <a:endParaRPr sz="15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1150">
                <a:tc>
                  <a:txBody>
                    <a:bodyPr/>
                    <a:lstStyle/>
                    <a:p>
                      <a:pPr marR="17145" algn="ctr">
                        <a:lnSpc>
                          <a:spcPct val="100000"/>
                        </a:lnSpc>
                        <a:spcBef>
                          <a:spcPts val="114"/>
                        </a:spcBef>
                      </a:pPr>
                      <a:r>
                        <a:rPr sz="1500" b="1" dirty="0">
                          <a:latin typeface="Courier New"/>
                          <a:cs typeface="Courier New"/>
                        </a:rPr>
                        <a:t>b</a:t>
                      </a:r>
                      <a:r>
                        <a:rPr sz="1500" b="1" spc="-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500" b="1" spc="-50" dirty="0">
                          <a:latin typeface="Courier New"/>
                          <a:cs typeface="Courier New"/>
                        </a:rPr>
                        <a:t>=</a:t>
                      </a:r>
                      <a:endParaRPr sz="1500">
                        <a:latin typeface="Courier New"/>
                        <a:cs typeface="Courier New"/>
                      </a:endParaRPr>
                    </a:p>
                  </a:txBody>
                  <a:tcPr marL="0" marR="0" marT="14604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4"/>
                        </a:spcBef>
                      </a:pPr>
                      <a:r>
                        <a:rPr sz="1500" b="1" spc="-20" dirty="0">
                          <a:latin typeface="Courier New"/>
                          <a:cs typeface="Courier New"/>
                        </a:rPr>
                        <a:t>(int</a:t>
                      </a:r>
                      <a:endParaRPr sz="1500">
                        <a:latin typeface="Courier New"/>
                        <a:cs typeface="Courier New"/>
                      </a:endParaRPr>
                    </a:p>
                  </a:txBody>
                  <a:tcPr marL="0" marR="0" marT="14604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56515">
                        <a:lnSpc>
                          <a:spcPct val="100000"/>
                        </a:lnSpc>
                        <a:spcBef>
                          <a:spcPts val="114"/>
                        </a:spcBef>
                      </a:pPr>
                      <a:r>
                        <a:rPr sz="1500" b="1" dirty="0">
                          <a:latin typeface="Courier New"/>
                          <a:cs typeface="Courier New"/>
                        </a:rPr>
                        <a:t>*)malloc(size);</a:t>
                      </a:r>
                      <a:r>
                        <a:rPr sz="1500" b="1" spc="-6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500" b="1" spc="-10" dirty="0">
                          <a:latin typeface="Courier New"/>
                          <a:cs typeface="Courier New"/>
                        </a:rPr>
                        <a:t>random_ints(b,</a:t>
                      </a:r>
                      <a:endParaRPr sz="1500">
                        <a:latin typeface="Courier New"/>
                        <a:cs typeface="Courier New"/>
                      </a:endParaRPr>
                    </a:p>
                  </a:txBody>
                  <a:tcPr marL="0" marR="0" marT="14604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25400" algn="ctr">
                        <a:lnSpc>
                          <a:spcPct val="100000"/>
                        </a:lnSpc>
                        <a:spcBef>
                          <a:spcPts val="114"/>
                        </a:spcBef>
                      </a:pPr>
                      <a:r>
                        <a:rPr sz="1500" b="1" spc="-25" dirty="0">
                          <a:latin typeface="Courier New"/>
                          <a:cs typeface="Courier New"/>
                        </a:rPr>
                        <a:t>N);</a:t>
                      </a:r>
                      <a:endParaRPr sz="1500">
                        <a:latin typeface="Courier New"/>
                        <a:cs typeface="Courier New"/>
                      </a:endParaRPr>
                    </a:p>
                  </a:txBody>
                  <a:tcPr marL="0" marR="0" marT="14604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4795">
                <a:tc>
                  <a:txBody>
                    <a:bodyPr/>
                    <a:lstStyle/>
                    <a:p>
                      <a:pPr marR="17145" algn="ctr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1500" b="1" dirty="0">
                          <a:latin typeface="Courier New"/>
                          <a:cs typeface="Courier New"/>
                        </a:rPr>
                        <a:t>c</a:t>
                      </a:r>
                      <a:r>
                        <a:rPr sz="1500" b="1" spc="-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500" b="1" spc="-50" dirty="0">
                          <a:latin typeface="Courier New"/>
                          <a:cs typeface="Courier New"/>
                        </a:rPr>
                        <a:t>=</a:t>
                      </a:r>
                      <a:endParaRPr sz="1500">
                        <a:latin typeface="Courier New"/>
                        <a:cs typeface="Courier New"/>
                      </a:endParaRPr>
                    </a:p>
                  </a:txBody>
                  <a:tcPr marL="0" marR="0" marT="17145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1500" b="1" spc="-20" dirty="0">
                          <a:latin typeface="Courier New"/>
                          <a:cs typeface="Courier New"/>
                        </a:rPr>
                        <a:t>(int</a:t>
                      </a:r>
                      <a:endParaRPr sz="1500">
                        <a:latin typeface="Courier New"/>
                        <a:cs typeface="Courier New"/>
                      </a:endParaRPr>
                    </a:p>
                  </a:txBody>
                  <a:tcPr marL="0" marR="0" marT="17145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56515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1500" b="1" spc="-10" dirty="0">
                          <a:latin typeface="Courier New"/>
                          <a:cs typeface="Courier New"/>
                        </a:rPr>
                        <a:t>*)malloc(size);</a:t>
                      </a:r>
                      <a:endParaRPr sz="1500">
                        <a:latin typeface="Courier New"/>
                        <a:cs typeface="Courier New"/>
                      </a:endParaRPr>
                    </a:p>
                  </a:txBody>
                  <a:tcPr marL="0" marR="0" marT="17145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Vector</a:t>
            </a:r>
            <a:r>
              <a:rPr spc="-50" dirty="0"/>
              <a:t> </a:t>
            </a:r>
            <a:r>
              <a:rPr dirty="0"/>
              <a:t>Addition</a:t>
            </a:r>
            <a:r>
              <a:rPr spc="-40" dirty="0"/>
              <a:t> </a:t>
            </a:r>
            <a:r>
              <a:rPr dirty="0"/>
              <a:t>Using</a:t>
            </a:r>
            <a:r>
              <a:rPr spc="-50" dirty="0"/>
              <a:t> </a:t>
            </a:r>
            <a:r>
              <a:rPr dirty="0"/>
              <a:t>Threads:</a:t>
            </a:r>
            <a:r>
              <a:rPr spc="-35" dirty="0"/>
              <a:t> </a:t>
            </a:r>
            <a:r>
              <a:rPr sz="2800" spc="-10" dirty="0">
                <a:latin typeface="Courier New"/>
                <a:cs typeface="Courier New"/>
              </a:rPr>
              <a:t>main()</a:t>
            </a:r>
            <a:endParaRPr sz="28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939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40"/>
              </a:spcBef>
            </a:pPr>
            <a:r>
              <a:rPr dirty="0"/>
              <a:t>//</a:t>
            </a:r>
            <a:r>
              <a:rPr spc="-20" dirty="0"/>
              <a:t> </a:t>
            </a:r>
            <a:r>
              <a:rPr dirty="0"/>
              <a:t>Copy</a:t>
            </a:r>
            <a:r>
              <a:rPr spc="-15" dirty="0"/>
              <a:t> </a:t>
            </a:r>
            <a:r>
              <a:rPr dirty="0"/>
              <a:t>inputs</a:t>
            </a:r>
            <a:r>
              <a:rPr spc="-20" dirty="0"/>
              <a:t> </a:t>
            </a:r>
            <a:r>
              <a:rPr dirty="0"/>
              <a:t>to</a:t>
            </a:r>
            <a:r>
              <a:rPr spc="-15" dirty="0"/>
              <a:t> </a:t>
            </a:r>
            <a:r>
              <a:rPr spc="-10" dirty="0"/>
              <a:t>device</a:t>
            </a:r>
          </a:p>
          <a:p>
            <a:pPr marL="812800" marR="5080">
              <a:lnSpc>
                <a:spcPts val="2450"/>
              </a:lnSpc>
              <a:spcBef>
                <a:spcPts val="180"/>
              </a:spcBef>
            </a:pPr>
            <a:r>
              <a:rPr i="0" dirty="0">
                <a:solidFill>
                  <a:srgbClr val="000000"/>
                </a:solidFill>
                <a:latin typeface="Courier New"/>
                <a:cs typeface="Courier New"/>
              </a:rPr>
              <a:t>cudaMemcpy(d_a,</a:t>
            </a:r>
            <a:r>
              <a:rPr i="0" spc="-35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i="0" dirty="0">
                <a:solidFill>
                  <a:srgbClr val="000000"/>
                </a:solidFill>
                <a:latin typeface="Courier New"/>
                <a:cs typeface="Courier New"/>
              </a:rPr>
              <a:t>a,</a:t>
            </a:r>
            <a:r>
              <a:rPr i="0" spc="-35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i="0" dirty="0">
                <a:solidFill>
                  <a:srgbClr val="000000"/>
                </a:solidFill>
                <a:latin typeface="Courier New"/>
                <a:cs typeface="Courier New"/>
              </a:rPr>
              <a:t>size,</a:t>
            </a:r>
            <a:r>
              <a:rPr i="0" spc="-3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i="0" spc="-10" dirty="0">
                <a:solidFill>
                  <a:srgbClr val="000000"/>
                </a:solidFill>
                <a:latin typeface="Courier New"/>
                <a:cs typeface="Courier New"/>
              </a:rPr>
              <a:t>cudaMemcpyHostToDevice); </a:t>
            </a:r>
            <a:r>
              <a:rPr i="0" dirty="0">
                <a:solidFill>
                  <a:srgbClr val="000000"/>
                </a:solidFill>
                <a:latin typeface="Courier New"/>
                <a:cs typeface="Courier New"/>
              </a:rPr>
              <a:t>cudaMemcpy(d_b,</a:t>
            </a:r>
            <a:r>
              <a:rPr i="0" spc="-35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i="0" dirty="0">
                <a:solidFill>
                  <a:srgbClr val="000000"/>
                </a:solidFill>
                <a:latin typeface="Courier New"/>
                <a:cs typeface="Courier New"/>
              </a:rPr>
              <a:t>b,</a:t>
            </a:r>
            <a:r>
              <a:rPr i="0" spc="-35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i="0" dirty="0">
                <a:solidFill>
                  <a:srgbClr val="000000"/>
                </a:solidFill>
                <a:latin typeface="Courier New"/>
                <a:cs typeface="Courier New"/>
              </a:rPr>
              <a:t>size,</a:t>
            </a:r>
            <a:r>
              <a:rPr i="0" spc="-3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i="0" spc="-10" dirty="0">
                <a:solidFill>
                  <a:srgbClr val="000000"/>
                </a:solidFill>
                <a:latin typeface="Courier New"/>
                <a:cs typeface="Courier New"/>
              </a:rPr>
              <a:t>cudaMemcpyHostToDevice);</a:t>
            </a:r>
          </a:p>
          <a:p>
            <a:pPr>
              <a:lnSpc>
                <a:spcPct val="100000"/>
              </a:lnSpc>
              <a:spcBef>
                <a:spcPts val="1180"/>
              </a:spcBef>
            </a:pPr>
            <a:endParaRPr i="0" spc="-10" dirty="0">
              <a:solidFill>
                <a:srgbClr val="000000"/>
              </a:solidFill>
              <a:latin typeface="Courier New"/>
              <a:cs typeface="Courier New"/>
            </a:endParaRPr>
          </a:p>
          <a:p>
            <a:pPr marL="812800">
              <a:lnSpc>
                <a:spcPct val="100000"/>
              </a:lnSpc>
            </a:pPr>
            <a:r>
              <a:rPr dirty="0"/>
              <a:t>//</a:t>
            </a:r>
            <a:r>
              <a:rPr spc="-30" dirty="0"/>
              <a:t> </a:t>
            </a:r>
            <a:r>
              <a:rPr dirty="0"/>
              <a:t>Launch</a:t>
            </a:r>
            <a:r>
              <a:rPr spc="-20" dirty="0"/>
              <a:t> </a:t>
            </a:r>
            <a:r>
              <a:rPr dirty="0"/>
              <a:t>add()</a:t>
            </a:r>
            <a:r>
              <a:rPr spc="-15" dirty="0"/>
              <a:t> </a:t>
            </a:r>
            <a:r>
              <a:rPr dirty="0"/>
              <a:t>kernel</a:t>
            </a:r>
            <a:r>
              <a:rPr spc="-20" dirty="0"/>
              <a:t> </a:t>
            </a:r>
            <a:r>
              <a:rPr dirty="0"/>
              <a:t>on</a:t>
            </a:r>
            <a:r>
              <a:rPr spc="-20" dirty="0"/>
              <a:t> </a:t>
            </a:r>
            <a:r>
              <a:rPr dirty="0"/>
              <a:t>GPU</a:t>
            </a:r>
            <a:r>
              <a:rPr spc="-15" dirty="0"/>
              <a:t> </a:t>
            </a:r>
            <a:r>
              <a:rPr dirty="0"/>
              <a:t>with</a:t>
            </a:r>
            <a:r>
              <a:rPr spc="-20" dirty="0"/>
              <a:t> </a:t>
            </a:r>
            <a:r>
              <a:rPr dirty="0"/>
              <a:t>N</a:t>
            </a:r>
            <a:r>
              <a:rPr spc="-10" dirty="0"/>
              <a:t> </a:t>
            </a:r>
            <a:r>
              <a:rPr spc="-10" dirty="0">
                <a:solidFill>
                  <a:srgbClr val="FF9933"/>
                </a:solidFill>
              </a:rPr>
              <a:t>threads</a:t>
            </a:r>
          </a:p>
          <a:p>
            <a:pPr marL="812800">
              <a:lnSpc>
                <a:spcPct val="100000"/>
              </a:lnSpc>
              <a:spcBef>
                <a:spcPts val="650"/>
              </a:spcBef>
            </a:pPr>
            <a:r>
              <a:rPr i="0" dirty="0">
                <a:solidFill>
                  <a:srgbClr val="000000"/>
                </a:solidFill>
                <a:latin typeface="Courier New"/>
                <a:cs typeface="Courier New"/>
              </a:rPr>
              <a:t>add&lt;&lt;&lt;</a:t>
            </a:r>
            <a:r>
              <a:rPr i="0" dirty="0">
                <a:solidFill>
                  <a:srgbClr val="FF9933"/>
                </a:solidFill>
                <a:latin typeface="Courier New"/>
                <a:cs typeface="Courier New"/>
              </a:rPr>
              <a:t>1,N</a:t>
            </a:r>
            <a:r>
              <a:rPr i="0" dirty="0">
                <a:solidFill>
                  <a:srgbClr val="000000"/>
                </a:solidFill>
                <a:latin typeface="Courier New"/>
                <a:cs typeface="Courier New"/>
              </a:rPr>
              <a:t>&gt;&gt;&gt;(d_a,</a:t>
            </a:r>
            <a:r>
              <a:rPr i="0" spc="-6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i="0" dirty="0">
                <a:solidFill>
                  <a:srgbClr val="000000"/>
                </a:solidFill>
                <a:latin typeface="Courier New"/>
                <a:cs typeface="Courier New"/>
              </a:rPr>
              <a:t>d_b,</a:t>
            </a:r>
            <a:r>
              <a:rPr i="0" spc="-5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i="0" spc="-10" dirty="0">
                <a:solidFill>
                  <a:srgbClr val="000000"/>
                </a:solidFill>
                <a:latin typeface="Courier New"/>
                <a:cs typeface="Courier New"/>
              </a:rPr>
              <a:t>d_c);</a:t>
            </a:r>
          </a:p>
          <a:p>
            <a:pPr>
              <a:lnSpc>
                <a:spcPct val="100000"/>
              </a:lnSpc>
              <a:spcBef>
                <a:spcPts val="1370"/>
              </a:spcBef>
            </a:pPr>
            <a:endParaRPr i="0" spc="-10" dirty="0">
              <a:solidFill>
                <a:srgbClr val="000000"/>
              </a:solidFill>
              <a:latin typeface="Courier New"/>
              <a:cs typeface="Courier New"/>
            </a:endParaRPr>
          </a:p>
          <a:p>
            <a:pPr marL="812800">
              <a:lnSpc>
                <a:spcPct val="100000"/>
              </a:lnSpc>
              <a:spcBef>
                <a:spcPts val="5"/>
              </a:spcBef>
            </a:pPr>
            <a:r>
              <a:rPr dirty="0"/>
              <a:t>//</a:t>
            </a:r>
            <a:r>
              <a:rPr spc="-30" dirty="0"/>
              <a:t> </a:t>
            </a:r>
            <a:r>
              <a:rPr dirty="0"/>
              <a:t>Copy</a:t>
            </a:r>
            <a:r>
              <a:rPr spc="-20" dirty="0"/>
              <a:t> </a:t>
            </a:r>
            <a:r>
              <a:rPr dirty="0"/>
              <a:t>result</a:t>
            </a:r>
            <a:r>
              <a:rPr spc="-15" dirty="0"/>
              <a:t> </a:t>
            </a:r>
            <a:r>
              <a:rPr dirty="0"/>
              <a:t>back</a:t>
            </a:r>
            <a:r>
              <a:rPr spc="-20" dirty="0"/>
              <a:t> </a:t>
            </a:r>
            <a:r>
              <a:rPr dirty="0"/>
              <a:t>to</a:t>
            </a:r>
            <a:r>
              <a:rPr spc="-15" dirty="0"/>
              <a:t> </a:t>
            </a:r>
            <a:r>
              <a:rPr spc="-20" dirty="0"/>
              <a:t>host</a:t>
            </a:r>
          </a:p>
          <a:p>
            <a:pPr marL="812800">
              <a:lnSpc>
                <a:spcPct val="100000"/>
              </a:lnSpc>
              <a:spcBef>
                <a:spcPts val="645"/>
              </a:spcBef>
            </a:pPr>
            <a:r>
              <a:rPr i="0" dirty="0">
                <a:solidFill>
                  <a:srgbClr val="000000"/>
                </a:solidFill>
                <a:latin typeface="Courier New"/>
                <a:cs typeface="Courier New"/>
              </a:rPr>
              <a:t>cudaMemcpy(c,</a:t>
            </a:r>
            <a:r>
              <a:rPr i="0" spc="-35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i="0" dirty="0">
                <a:solidFill>
                  <a:srgbClr val="000000"/>
                </a:solidFill>
                <a:latin typeface="Courier New"/>
                <a:cs typeface="Courier New"/>
              </a:rPr>
              <a:t>d_c,</a:t>
            </a:r>
            <a:r>
              <a:rPr i="0" spc="-35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i="0" dirty="0">
                <a:solidFill>
                  <a:srgbClr val="000000"/>
                </a:solidFill>
                <a:latin typeface="Courier New"/>
                <a:cs typeface="Courier New"/>
              </a:rPr>
              <a:t>size,</a:t>
            </a:r>
            <a:r>
              <a:rPr i="0" spc="-35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i="0" spc="-10" dirty="0">
                <a:solidFill>
                  <a:srgbClr val="000000"/>
                </a:solidFill>
                <a:latin typeface="Courier New"/>
                <a:cs typeface="Courier New"/>
              </a:rPr>
              <a:t>cudaMemcpyDeviceToHost);</a:t>
            </a:r>
          </a:p>
          <a:p>
            <a:pPr>
              <a:lnSpc>
                <a:spcPct val="100000"/>
              </a:lnSpc>
              <a:spcBef>
                <a:spcPts val="1375"/>
              </a:spcBef>
            </a:pPr>
            <a:endParaRPr i="0" spc="-10" dirty="0">
              <a:solidFill>
                <a:srgbClr val="000000"/>
              </a:solidFill>
              <a:latin typeface="Courier New"/>
              <a:cs typeface="Courier New"/>
            </a:endParaRPr>
          </a:p>
          <a:p>
            <a:pPr marL="812800">
              <a:lnSpc>
                <a:spcPct val="100000"/>
              </a:lnSpc>
            </a:pPr>
            <a:r>
              <a:rPr dirty="0"/>
              <a:t>//</a:t>
            </a:r>
            <a:r>
              <a:rPr spc="-10" dirty="0"/>
              <a:t> Cleanup</a:t>
            </a:r>
          </a:p>
          <a:p>
            <a:pPr marL="812800">
              <a:lnSpc>
                <a:spcPct val="100000"/>
              </a:lnSpc>
              <a:spcBef>
                <a:spcPts val="650"/>
              </a:spcBef>
            </a:pPr>
            <a:r>
              <a:rPr i="0" dirty="0">
                <a:solidFill>
                  <a:srgbClr val="000000"/>
                </a:solidFill>
                <a:latin typeface="Courier New"/>
                <a:cs typeface="Courier New"/>
              </a:rPr>
              <a:t>free(a);</a:t>
            </a:r>
            <a:r>
              <a:rPr i="0" spc="-4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i="0" dirty="0">
                <a:solidFill>
                  <a:srgbClr val="000000"/>
                </a:solidFill>
                <a:latin typeface="Courier New"/>
                <a:cs typeface="Courier New"/>
              </a:rPr>
              <a:t>free(b);</a:t>
            </a:r>
            <a:r>
              <a:rPr i="0" spc="-4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i="0" spc="-10" dirty="0">
                <a:solidFill>
                  <a:srgbClr val="000000"/>
                </a:solidFill>
                <a:latin typeface="Courier New"/>
                <a:cs typeface="Courier New"/>
              </a:rPr>
              <a:t>free(c);</a:t>
            </a:r>
          </a:p>
          <a:p>
            <a:pPr marL="812800" marR="576580">
              <a:lnSpc>
                <a:spcPct val="135300"/>
              </a:lnSpc>
            </a:pPr>
            <a:r>
              <a:rPr i="0" dirty="0">
                <a:solidFill>
                  <a:srgbClr val="000000"/>
                </a:solidFill>
                <a:latin typeface="Courier New"/>
                <a:cs typeface="Courier New"/>
              </a:rPr>
              <a:t>cudaFree(d_a);</a:t>
            </a:r>
            <a:r>
              <a:rPr i="0" spc="-7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i="0" dirty="0">
                <a:solidFill>
                  <a:srgbClr val="000000"/>
                </a:solidFill>
                <a:latin typeface="Courier New"/>
                <a:cs typeface="Courier New"/>
              </a:rPr>
              <a:t>cudaFree(d_b);</a:t>
            </a:r>
            <a:r>
              <a:rPr i="0" spc="-65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i="0" spc="-10" dirty="0">
                <a:solidFill>
                  <a:srgbClr val="000000"/>
                </a:solidFill>
                <a:latin typeface="Courier New"/>
                <a:cs typeface="Courier New"/>
              </a:rPr>
              <a:t>cudaFree(d_c); </a:t>
            </a:r>
            <a:r>
              <a:rPr i="0" dirty="0">
                <a:solidFill>
                  <a:srgbClr val="89AC00"/>
                </a:solidFill>
                <a:latin typeface="Courier New"/>
                <a:cs typeface="Courier New"/>
              </a:rPr>
              <a:t>return</a:t>
            </a:r>
            <a:r>
              <a:rPr i="0" spc="-30" dirty="0">
                <a:solidFill>
                  <a:srgbClr val="89AC00"/>
                </a:solidFill>
                <a:latin typeface="Courier New"/>
                <a:cs typeface="Courier New"/>
              </a:rPr>
              <a:t> </a:t>
            </a:r>
            <a:r>
              <a:rPr i="0" spc="-25" dirty="0">
                <a:solidFill>
                  <a:srgbClr val="000000"/>
                </a:solidFill>
                <a:latin typeface="Courier New"/>
                <a:cs typeface="Courier New"/>
              </a:rPr>
              <a:t>0;</a:t>
            </a:r>
          </a:p>
          <a:p>
            <a:pPr marL="355600">
              <a:lnSpc>
                <a:spcPct val="100000"/>
              </a:lnSpc>
              <a:spcBef>
                <a:spcPts val="670"/>
              </a:spcBef>
            </a:pPr>
            <a:r>
              <a:rPr i="0" spc="-50" dirty="0">
                <a:solidFill>
                  <a:srgbClr val="000000"/>
                </a:solidFill>
                <a:latin typeface="Courier New"/>
                <a:cs typeface="Courier New"/>
              </a:rPr>
              <a:t>}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Vector</a:t>
            </a:r>
            <a:r>
              <a:rPr spc="-50" dirty="0"/>
              <a:t> </a:t>
            </a:r>
            <a:r>
              <a:rPr dirty="0"/>
              <a:t>Addition</a:t>
            </a:r>
            <a:r>
              <a:rPr spc="-40" dirty="0"/>
              <a:t> </a:t>
            </a:r>
            <a:r>
              <a:rPr dirty="0"/>
              <a:t>Using</a:t>
            </a:r>
            <a:r>
              <a:rPr spc="-50" dirty="0"/>
              <a:t> </a:t>
            </a:r>
            <a:r>
              <a:rPr dirty="0"/>
              <a:t>Threads:</a:t>
            </a:r>
            <a:r>
              <a:rPr spc="-35" dirty="0"/>
              <a:t> </a:t>
            </a:r>
            <a:r>
              <a:rPr sz="2800" spc="-10" dirty="0">
                <a:latin typeface="Courier New"/>
                <a:cs typeface="Courier New"/>
              </a:rPr>
              <a:t>main()</a:t>
            </a:r>
            <a:endParaRPr sz="28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809369" y="4427347"/>
            <a:ext cx="5582920" cy="1244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4000" b="1" dirty="0">
                <a:solidFill>
                  <a:srgbClr val="73B800"/>
                </a:solidFill>
                <a:latin typeface="Arial"/>
                <a:cs typeface="Arial"/>
              </a:rPr>
              <a:t>COMBINING</a:t>
            </a:r>
            <a:r>
              <a:rPr sz="4000" b="1" spc="-200" dirty="0">
                <a:solidFill>
                  <a:srgbClr val="73B800"/>
                </a:solidFill>
                <a:latin typeface="Arial"/>
                <a:cs typeface="Arial"/>
              </a:rPr>
              <a:t> </a:t>
            </a:r>
            <a:r>
              <a:rPr sz="4000" b="1" spc="-10" dirty="0">
                <a:solidFill>
                  <a:srgbClr val="73B800"/>
                </a:solidFill>
                <a:latin typeface="Arial"/>
                <a:cs typeface="Arial"/>
              </a:rPr>
              <a:t>THREADS </a:t>
            </a:r>
            <a:r>
              <a:rPr sz="4000" b="1" dirty="0">
                <a:solidFill>
                  <a:srgbClr val="73B800"/>
                </a:solidFill>
                <a:latin typeface="Arial"/>
                <a:cs typeface="Arial"/>
              </a:rPr>
              <a:t>AND</a:t>
            </a:r>
            <a:r>
              <a:rPr sz="4000" b="1" spc="-85" dirty="0">
                <a:solidFill>
                  <a:srgbClr val="73B800"/>
                </a:solidFill>
                <a:latin typeface="Arial"/>
                <a:cs typeface="Arial"/>
              </a:rPr>
              <a:t> </a:t>
            </a:r>
            <a:r>
              <a:rPr sz="4000" b="1" spc="-10" dirty="0">
                <a:solidFill>
                  <a:srgbClr val="73B800"/>
                </a:solidFill>
                <a:latin typeface="Arial"/>
                <a:cs typeface="Arial"/>
              </a:rPr>
              <a:t>BLOCKS</a:t>
            </a:r>
            <a:endParaRPr sz="40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946647" y="1496567"/>
            <a:ext cx="2361565" cy="3531870"/>
          </a:xfrm>
          <a:custGeom>
            <a:avLst/>
            <a:gdLst/>
            <a:ahLst/>
            <a:cxnLst/>
            <a:rect l="l" t="t" r="r" b="b"/>
            <a:pathLst>
              <a:path w="2361565" h="3531870">
                <a:moveTo>
                  <a:pt x="2020824" y="16764"/>
                </a:moveTo>
                <a:lnTo>
                  <a:pt x="2023872" y="3531489"/>
                </a:lnTo>
              </a:path>
              <a:path w="2361565" h="3531870">
                <a:moveTo>
                  <a:pt x="2023872" y="0"/>
                </a:moveTo>
                <a:lnTo>
                  <a:pt x="2361437" y="0"/>
                </a:lnTo>
              </a:path>
              <a:path w="2361565" h="3531870">
                <a:moveTo>
                  <a:pt x="0" y="192024"/>
                </a:moveTo>
                <a:lnTo>
                  <a:pt x="2025269" y="192024"/>
                </a:lnTo>
              </a:path>
            </a:pathLst>
          </a:custGeom>
          <a:ln w="15240">
            <a:solidFill>
              <a:srgbClr val="707379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308847" y="1296924"/>
            <a:ext cx="2243455" cy="395605"/>
          </a:xfrm>
          <a:prstGeom prst="rect">
            <a:avLst/>
          </a:prstGeom>
          <a:solidFill>
            <a:srgbClr val="455600"/>
          </a:solidFill>
        </p:spPr>
        <p:txBody>
          <a:bodyPr vert="horz" wrap="square" lIns="0" tIns="86995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685"/>
              </a:spcBef>
            </a:pPr>
            <a:r>
              <a:rPr sz="1400" dirty="0">
                <a:solidFill>
                  <a:srgbClr val="FFFFFF"/>
                </a:solidFill>
                <a:latin typeface="Trebuchet MS"/>
                <a:cs typeface="Trebuchet MS"/>
              </a:rPr>
              <a:t>Heterogeneous</a:t>
            </a:r>
            <a:r>
              <a:rPr sz="140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Trebuchet MS"/>
                <a:cs typeface="Trebuchet MS"/>
              </a:rPr>
              <a:t>Computing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308847" y="1692401"/>
            <a:ext cx="2243455" cy="466725"/>
          </a:xfrm>
          <a:prstGeom prst="rect">
            <a:avLst/>
          </a:prstGeom>
          <a:solidFill>
            <a:srgbClr val="455600"/>
          </a:solidFill>
        </p:spPr>
        <p:txBody>
          <a:bodyPr vert="horz" wrap="square" lIns="0" tIns="133350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1050"/>
              </a:spcBef>
            </a:pPr>
            <a:r>
              <a:rPr sz="1400" spc="-10" dirty="0">
                <a:solidFill>
                  <a:srgbClr val="FFFFFF"/>
                </a:solidFill>
                <a:latin typeface="Trebuchet MS"/>
                <a:cs typeface="Trebuchet MS"/>
              </a:rPr>
              <a:t>Blocks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308847" y="2158745"/>
            <a:ext cx="2243455" cy="441325"/>
          </a:xfrm>
          <a:prstGeom prst="rect">
            <a:avLst/>
          </a:prstGeom>
          <a:solidFill>
            <a:srgbClr val="455600"/>
          </a:solidFill>
        </p:spPr>
        <p:txBody>
          <a:bodyPr vert="horz" wrap="square" lIns="0" tIns="108585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855"/>
              </a:spcBef>
            </a:pPr>
            <a:r>
              <a:rPr sz="1400" spc="-10" dirty="0">
                <a:solidFill>
                  <a:srgbClr val="FFFFFF"/>
                </a:solidFill>
                <a:latin typeface="Trebuchet MS"/>
                <a:cs typeface="Trebuchet MS"/>
              </a:rPr>
              <a:t>Threads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308847" y="2599944"/>
            <a:ext cx="2243455" cy="441325"/>
          </a:xfrm>
          <a:prstGeom prst="rect">
            <a:avLst/>
          </a:prstGeom>
          <a:solidFill>
            <a:srgbClr val="89AC00"/>
          </a:solidFill>
        </p:spPr>
        <p:txBody>
          <a:bodyPr vert="horz" wrap="square" lIns="0" tIns="108585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855"/>
              </a:spcBef>
            </a:pPr>
            <a:r>
              <a:rPr sz="1400" spc="-10" dirty="0">
                <a:solidFill>
                  <a:srgbClr val="FFFFFF"/>
                </a:solidFill>
                <a:latin typeface="Trebuchet MS"/>
                <a:cs typeface="Trebuchet MS"/>
              </a:rPr>
              <a:t>Indexing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308847" y="3041142"/>
            <a:ext cx="2243455" cy="441959"/>
          </a:xfrm>
          <a:prstGeom prst="rect">
            <a:avLst/>
          </a:prstGeom>
          <a:solidFill>
            <a:srgbClr val="455600"/>
          </a:solidFill>
        </p:spPr>
        <p:txBody>
          <a:bodyPr vert="horz" wrap="square" lIns="0" tIns="109220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860"/>
              </a:spcBef>
            </a:pPr>
            <a:r>
              <a:rPr sz="1400" dirty="0">
                <a:solidFill>
                  <a:srgbClr val="FFFFFF"/>
                </a:solidFill>
                <a:latin typeface="Trebuchet MS"/>
                <a:cs typeface="Trebuchet MS"/>
              </a:rPr>
              <a:t>Shared</a:t>
            </a:r>
            <a:r>
              <a:rPr sz="1400" spc="-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Trebuchet MS"/>
                <a:cs typeface="Trebuchet MS"/>
              </a:rPr>
              <a:t>memory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308847" y="3483102"/>
            <a:ext cx="2243455" cy="440690"/>
          </a:xfrm>
          <a:prstGeom prst="rect">
            <a:avLst/>
          </a:prstGeom>
          <a:solidFill>
            <a:srgbClr val="455600"/>
          </a:solidFill>
        </p:spPr>
        <p:txBody>
          <a:bodyPr vert="horz" wrap="square" lIns="0" tIns="108585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855"/>
              </a:spcBef>
              <a:tabLst>
                <a:tab pos="278130" algn="l"/>
              </a:tabLst>
            </a:pPr>
            <a:r>
              <a:rPr sz="1400" u="sng" dirty="0">
                <a:solidFill>
                  <a:srgbClr val="FFFFFF"/>
                </a:solidFill>
                <a:uFill>
                  <a:solidFill>
                    <a:srgbClr val="FEFEFE"/>
                  </a:solidFill>
                </a:uFill>
                <a:latin typeface="Trebuchet MS"/>
                <a:cs typeface="Trebuchet MS"/>
              </a:rPr>
              <a:t>	</a:t>
            </a:r>
            <a:r>
              <a:rPr sz="1400" spc="-10" dirty="0">
                <a:solidFill>
                  <a:srgbClr val="FFFFFF"/>
                </a:solidFill>
                <a:latin typeface="Trebuchet MS"/>
                <a:cs typeface="Trebuchet MS"/>
              </a:rPr>
              <a:t>syncthreads()</a:t>
            </a:r>
            <a:endParaRPr sz="1400" dirty="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308847" y="3923538"/>
            <a:ext cx="2243455" cy="441959"/>
          </a:xfrm>
          <a:prstGeom prst="rect">
            <a:avLst/>
          </a:prstGeom>
          <a:solidFill>
            <a:srgbClr val="455600"/>
          </a:solidFill>
        </p:spPr>
        <p:txBody>
          <a:bodyPr vert="horz" wrap="square" lIns="0" tIns="109855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865"/>
              </a:spcBef>
            </a:pPr>
            <a:r>
              <a:rPr sz="1400" dirty="0">
                <a:solidFill>
                  <a:srgbClr val="FFFFFF"/>
                </a:solidFill>
                <a:latin typeface="Trebuchet MS"/>
                <a:cs typeface="Trebuchet MS"/>
              </a:rPr>
              <a:t>Asynchronous</a:t>
            </a:r>
            <a:r>
              <a:rPr sz="14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Trebuchet MS"/>
                <a:cs typeface="Trebuchet MS"/>
              </a:rPr>
              <a:t>operation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308847" y="4365497"/>
            <a:ext cx="2243455" cy="441959"/>
          </a:xfrm>
          <a:prstGeom prst="rect">
            <a:avLst/>
          </a:prstGeom>
          <a:solidFill>
            <a:srgbClr val="455600"/>
          </a:solidFill>
        </p:spPr>
        <p:txBody>
          <a:bodyPr vert="horz" wrap="square" lIns="0" tIns="109220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860"/>
              </a:spcBef>
            </a:pPr>
            <a:r>
              <a:rPr sz="1400" dirty="0">
                <a:solidFill>
                  <a:srgbClr val="FFFFFF"/>
                </a:solidFill>
                <a:latin typeface="Trebuchet MS"/>
                <a:cs typeface="Trebuchet MS"/>
              </a:rPr>
              <a:t>Handling</a:t>
            </a:r>
            <a:r>
              <a:rPr sz="1400" spc="-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Trebuchet MS"/>
                <a:cs typeface="Trebuchet MS"/>
              </a:rPr>
              <a:t>errors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308847" y="4807458"/>
            <a:ext cx="2243455" cy="420370"/>
          </a:xfrm>
          <a:prstGeom prst="rect">
            <a:avLst/>
          </a:prstGeom>
          <a:solidFill>
            <a:srgbClr val="455600"/>
          </a:solidFill>
        </p:spPr>
        <p:txBody>
          <a:bodyPr vert="horz" wrap="square" lIns="0" tIns="108585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855"/>
              </a:spcBef>
            </a:pPr>
            <a:r>
              <a:rPr sz="1400" dirty="0">
                <a:solidFill>
                  <a:srgbClr val="FFFFFF"/>
                </a:solidFill>
                <a:latin typeface="Trebuchet MS"/>
                <a:cs typeface="Trebuchet MS"/>
              </a:rPr>
              <a:t>Managing</a:t>
            </a:r>
            <a:r>
              <a:rPr sz="1400" spc="-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Trebuchet MS"/>
                <a:cs typeface="Trebuchet MS"/>
              </a:rPr>
              <a:t>devices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5950458" y="1255903"/>
            <a:ext cx="15093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rgbClr val="455600"/>
                </a:solidFill>
                <a:latin typeface="Trebuchet MS"/>
                <a:cs typeface="Trebuchet MS"/>
              </a:rPr>
              <a:t>CONCEPTS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7970519" y="1952244"/>
            <a:ext cx="337820" cy="3075940"/>
          </a:xfrm>
          <a:custGeom>
            <a:avLst/>
            <a:gdLst/>
            <a:ahLst/>
            <a:cxnLst/>
            <a:rect l="l" t="t" r="r" b="b"/>
            <a:pathLst>
              <a:path w="337820" h="3075940">
                <a:moveTo>
                  <a:pt x="0" y="426719"/>
                </a:moveTo>
                <a:lnTo>
                  <a:pt x="337565" y="426719"/>
                </a:lnTo>
              </a:path>
              <a:path w="337820" h="3075940">
                <a:moveTo>
                  <a:pt x="0" y="0"/>
                </a:moveTo>
                <a:lnTo>
                  <a:pt x="337565" y="0"/>
                </a:lnTo>
              </a:path>
              <a:path w="337820" h="3075940">
                <a:moveTo>
                  <a:pt x="0" y="868679"/>
                </a:moveTo>
                <a:lnTo>
                  <a:pt x="337565" y="868679"/>
                </a:lnTo>
              </a:path>
              <a:path w="337820" h="3075940">
                <a:moveTo>
                  <a:pt x="0" y="1309115"/>
                </a:moveTo>
                <a:lnTo>
                  <a:pt x="337565" y="1309115"/>
                </a:lnTo>
              </a:path>
              <a:path w="337820" h="3075940">
                <a:moveTo>
                  <a:pt x="0" y="1751075"/>
                </a:moveTo>
                <a:lnTo>
                  <a:pt x="337565" y="1751075"/>
                </a:lnTo>
              </a:path>
              <a:path w="337820" h="3075940">
                <a:moveTo>
                  <a:pt x="0" y="2193035"/>
                </a:moveTo>
                <a:lnTo>
                  <a:pt x="337565" y="2193035"/>
                </a:lnTo>
              </a:path>
              <a:path w="337820" h="3075940">
                <a:moveTo>
                  <a:pt x="0" y="2633472"/>
                </a:moveTo>
                <a:lnTo>
                  <a:pt x="337565" y="2633472"/>
                </a:lnTo>
              </a:path>
              <a:path w="337820" h="3075940">
                <a:moveTo>
                  <a:pt x="0" y="3075431"/>
                </a:moveTo>
                <a:lnTo>
                  <a:pt x="337565" y="3075431"/>
                </a:lnTo>
              </a:path>
            </a:pathLst>
          </a:custGeom>
          <a:ln w="15240">
            <a:solidFill>
              <a:srgbClr val="707379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50493" y="1238549"/>
            <a:ext cx="8201659" cy="4413250"/>
          </a:xfrm>
          <a:prstGeom prst="rect">
            <a:avLst/>
          </a:prstGeom>
        </p:spPr>
        <p:txBody>
          <a:bodyPr vert="horz" wrap="square" lIns="0" tIns="152400" rIns="0" bIns="0" rtlCol="0">
            <a:spAutoFit/>
          </a:bodyPr>
          <a:lstStyle/>
          <a:p>
            <a:pPr marL="393065" indent="-380365">
              <a:lnSpc>
                <a:spcPct val="100000"/>
              </a:lnSpc>
              <a:spcBef>
                <a:spcPts val="1200"/>
              </a:spcBef>
              <a:buChar char="•"/>
              <a:tabLst>
                <a:tab pos="393065" algn="l"/>
              </a:tabLst>
            </a:pPr>
            <a:r>
              <a:rPr sz="2400" dirty="0">
                <a:latin typeface="Arial MT"/>
                <a:cs typeface="Arial MT"/>
              </a:rPr>
              <a:t>We’ve</a:t>
            </a:r>
            <a:r>
              <a:rPr sz="2400" spc="-10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seen</a:t>
            </a:r>
            <a:r>
              <a:rPr sz="2400" spc="-8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parallel</a:t>
            </a:r>
            <a:r>
              <a:rPr sz="2400" spc="-6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vector</a:t>
            </a:r>
            <a:r>
              <a:rPr sz="2400" spc="-9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addition</a:t>
            </a:r>
            <a:r>
              <a:rPr sz="2400" spc="-75" dirty="0">
                <a:latin typeface="Arial MT"/>
                <a:cs typeface="Arial MT"/>
              </a:rPr>
              <a:t> </a:t>
            </a:r>
            <a:r>
              <a:rPr sz="2400" spc="-10" dirty="0">
                <a:latin typeface="Arial MT"/>
                <a:cs typeface="Arial MT"/>
              </a:rPr>
              <a:t>using:</a:t>
            </a:r>
            <a:endParaRPr sz="2400">
              <a:latin typeface="Arial MT"/>
              <a:cs typeface="Arial MT"/>
            </a:endParaRPr>
          </a:p>
          <a:p>
            <a:pPr marL="850265" lvl="1" indent="-368300">
              <a:lnSpc>
                <a:spcPct val="100000"/>
              </a:lnSpc>
              <a:spcBef>
                <a:spcPts val="1005"/>
              </a:spcBef>
              <a:buChar char="•"/>
              <a:tabLst>
                <a:tab pos="850265" algn="l"/>
              </a:tabLst>
            </a:pPr>
            <a:r>
              <a:rPr sz="2200" dirty="0">
                <a:latin typeface="Arial MT"/>
                <a:cs typeface="Arial MT"/>
              </a:rPr>
              <a:t>Many</a:t>
            </a:r>
            <a:r>
              <a:rPr sz="2200" spc="-4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blocks</a:t>
            </a:r>
            <a:r>
              <a:rPr sz="2200" spc="-60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with</a:t>
            </a:r>
            <a:r>
              <a:rPr sz="2200" spc="-60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one</a:t>
            </a:r>
            <a:r>
              <a:rPr sz="2200" spc="-60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thread</a:t>
            </a:r>
            <a:r>
              <a:rPr sz="2200" spc="-45" dirty="0">
                <a:latin typeface="Arial MT"/>
                <a:cs typeface="Arial MT"/>
              </a:rPr>
              <a:t> </a:t>
            </a:r>
            <a:r>
              <a:rPr sz="2200" spc="-20" dirty="0">
                <a:latin typeface="Arial MT"/>
                <a:cs typeface="Arial MT"/>
              </a:rPr>
              <a:t>each</a:t>
            </a:r>
            <a:endParaRPr sz="2200">
              <a:latin typeface="Arial MT"/>
              <a:cs typeface="Arial MT"/>
            </a:endParaRPr>
          </a:p>
          <a:p>
            <a:pPr marL="850265" lvl="1" indent="-368300">
              <a:lnSpc>
                <a:spcPct val="100000"/>
              </a:lnSpc>
              <a:spcBef>
                <a:spcPts val="994"/>
              </a:spcBef>
              <a:buChar char="•"/>
              <a:tabLst>
                <a:tab pos="850265" algn="l"/>
              </a:tabLst>
            </a:pPr>
            <a:r>
              <a:rPr sz="2200" dirty="0">
                <a:latin typeface="Arial MT"/>
                <a:cs typeface="Arial MT"/>
              </a:rPr>
              <a:t>One</a:t>
            </a:r>
            <a:r>
              <a:rPr sz="2200" spc="-4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block</a:t>
            </a:r>
            <a:r>
              <a:rPr sz="2200" spc="-60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with</a:t>
            </a:r>
            <a:r>
              <a:rPr sz="2200" spc="-5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many</a:t>
            </a:r>
            <a:r>
              <a:rPr sz="2200" spc="-35" dirty="0">
                <a:latin typeface="Arial MT"/>
                <a:cs typeface="Arial MT"/>
              </a:rPr>
              <a:t> </a:t>
            </a:r>
            <a:r>
              <a:rPr sz="2200" spc="-10" dirty="0">
                <a:latin typeface="Arial MT"/>
                <a:cs typeface="Arial MT"/>
              </a:rPr>
              <a:t>threads</a:t>
            </a:r>
            <a:endParaRPr sz="2200">
              <a:latin typeface="Arial MT"/>
              <a:cs typeface="Arial MT"/>
            </a:endParaRPr>
          </a:p>
          <a:p>
            <a:pPr lvl="1">
              <a:lnSpc>
                <a:spcPct val="100000"/>
              </a:lnSpc>
              <a:spcBef>
                <a:spcPts val="2345"/>
              </a:spcBef>
              <a:buFont typeface="Arial MT"/>
              <a:buChar char="•"/>
            </a:pPr>
            <a:endParaRPr sz="2200">
              <a:latin typeface="Arial MT"/>
              <a:cs typeface="Arial MT"/>
            </a:endParaRPr>
          </a:p>
          <a:p>
            <a:pPr marL="393065" indent="-380365">
              <a:lnSpc>
                <a:spcPct val="100000"/>
              </a:lnSpc>
              <a:spcBef>
                <a:spcPts val="5"/>
              </a:spcBef>
              <a:buChar char="•"/>
              <a:tabLst>
                <a:tab pos="393065" algn="l"/>
              </a:tabLst>
            </a:pPr>
            <a:r>
              <a:rPr sz="2400" dirty="0">
                <a:latin typeface="Arial MT"/>
                <a:cs typeface="Arial MT"/>
              </a:rPr>
              <a:t>Let’s</a:t>
            </a:r>
            <a:r>
              <a:rPr sz="2400" spc="-6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adapt</a:t>
            </a:r>
            <a:r>
              <a:rPr sz="2400" spc="-5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vector</a:t>
            </a:r>
            <a:r>
              <a:rPr sz="2400" spc="-6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addition</a:t>
            </a:r>
            <a:r>
              <a:rPr sz="2400" spc="-3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to</a:t>
            </a:r>
            <a:r>
              <a:rPr sz="2400" spc="-6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use</a:t>
            </a:r>
            <a:r>
              <a:rPr sz="2400" spc="-6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both</a:t>
            </a:r>
            <a:r>
              <a:rPr sz="2400" spc="-6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blocks</a:t>
            </a:r>
            <a:r>
              <a:rPr sz="2400" spc="-5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and</a:t>
            </a:r>
            <a:r>
              <a:rPr sz="2400" spc="-55" dirty="0">
                <a:latin typeface="Arial MT"/>
                <a:cs typeface="Arial MT"/>
              </a:rPr>
              <a:t> </a:t>
            </a:r>
            <a:r>
              <a:rPr sz="2400" spc="-10" dirty="0">
                <a:latin typeface="Arial MT"/>
                <a:cs typeface="Arial MT"/>
              </a:rPr>
              <a:t>threads</a:t>
            </a:r>
            <a:endParaRPr sz="24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120"/>
              </a:spcBef>
              <a:buFont typeface="Arial MT"/>
              <a:buChar char="•"/>
            </a:pPr>
            <a:endParaRPr sz="2400">
              <a:latin typeface="Arial MT"/>
              <a:cs typeface="Arial MT"/>
            </a:endParaRPr>
          </a:p>
          <a:p>
            <a:pPr marL="393065" indent="-380365">
              <a:lnSpc>
                <a:spcPct val="100000"/>
              </a:lnSpc>
              <a:spcBef>
                <a:spcPts val="5"/>
              </a:spcBef>
              <a:buChar char="•"/>
              <a:tabLst>
                <a:tab pos="393065" algn="l"/>
              </a:tabLst>
            </a:pPr>
            <a:r>
              <a:rPr sz="2400" dirty="0">
                <a:latin typeface="Arial MT"/>
                <a:cs typeface="Arial MT"/>
              </a:rPr>
              <a:t>Why?</a:t>
            </a:r>
            <a:r>
              <a:rPr sz="2400" spc="-4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We’ll</a:t>
            </a:r>
            <a:r>
              <a:rPr sz="2400" spc="-2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come</a:t>
            </a:r>
            <a:r>
              <a:rPr sz="2400" spc="-2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to</a:t>
            </a:r>
            <a:r>
              <a:rPr sz="2400" spc="-40" dirty="0">
                <a:latin typeface="Arial MT"/>
                <a:cs typeface="Arial MT"/>
              </a:rPr>
              <a:t> </a:t>
            </a:r>
            <a:r>
              <a:rPr sz="2400" spc="-10" dirty="0">
                <a:latin typeface="Arial MT"/>
                <a:cs typeface="Arial MT"/>
              </a:rPr>
              <a:t>that…</a:t>
            </a:r>
            <a:endParaRPr sz="24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125"/>
              </a:spcBef>
              <a:buFont typeface="Arial MT"/>
              <a:buChar char="•"/>
            </a:pPr>
            <a:endParaRPr sz="2400">
              <a:latin typeface="Arial MT"/>
              <a:cs typeface="Arial MT"/>
            </a:endParaRPr>
          </a:p>
          <a:p>
            <a:pPr marL="393065" indent="-380365">
              <a:lnSpc>
                <a:spcPct val="100000"/>
              </a:lnSpc>
              <a:buChar char="•"/>
              <a:tabLst>
                <a:tab pos="393065" algn="l"/>
              </a:tabLst>
            </a:pPr>
            <a:r>
              <a:rPr sz="2400" dirty="0">
                <a:latin typeface="Arial MT"/>
                <a:cs typeface="Arial MT"/>
              </a:rPr>
              <a:t>First</a:t>
            </a:r>
            <a:r>
              <a:rPr sz="2400" spc="-6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let’s</a:t>
            </a:r>
            <a:r>
              <a:rPr sz="2400" spc="-6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discuss</a:t>
            </a:r>
            <a:r>
              <a:rPr sz="2400" spc="-5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data</a:t>
            </a:r>
            <a:r>
              <a:rPr sz="2400" spc="-60" dirty="0">
                <a:latin typeface="Arial MT"/>
                <a:cs typeface="Arial MT"/>
              </a:rPr>
              <a:t> </a:t>
            </a:r>
            <a:r>
              <a:rPr sz="2400" spc="-10" dirty="0">
                <a:latin typeface="Arial MT"/>
                <a:cs typeface="Arial MT"/>
              </a:rPr>
              <a:t>indexing…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Combining</a:t>
            </a:r>
            <a:r>
              <a:rPr spc="-65" dirty="0"/>
              <a:t> </a:t>
            </a:r>
            <a:r>
              <a:rPr dirty="0"/>
              <a:t>Blocks</a:t>
            </a:r>
            <a:r>
              <a:rPr spc="-70" dirty="0"/>
              <a:t> </a:t>
            </a:r>
            <a:r>
              <a:rPr dirty="0"/>
              <a:t>and</a:t>
            </a:r>
            <a:r>
              <a:rPr spc="-65" dirty="0"/>
              <a:t> </a:t>
            </a:r>
            <a:r>
              <a:rPr spc="-10" dirty="0"/>
              <a:t>Threads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639567" y="3668158"/>
            <a:ext cx="481965" cy="589915"/>
            <a:chOff x="2639567" y="3668158"/>
            <a:chExt cx="481965" cy="5899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27786" y="3668158"/>
              <a:ext cx="296028" cy="551893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39567" y="3697211"/>
              <a:ext cx="481571" cy="560844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2766059" y="3686555"/>
              <a:ext cx="224154" cy="480059"/>
            </a:xfrm>
            <a:custGeom>
              <a:avLst/>
              <a:gdLst/>
              <a:ahLst/>
              <a:cxnLst/>
              <a:rect l="l" t="t" r="r" b="b"/>
              <a:pathLst>
                <a:path w="224155" h="480060">
                  <a:moveTo>
                    <a:pt x="0" y="442722"/>
                  </a:moveTo>
                  <a:lnTo>
                    <a:pt x="0" y="37338"/>
                  </a:lnTo>
                  <a:lnTo>
                    <a:pt x="2940" y="22824"/>
                  </a:lnTo>
                  <a:lnTo>
                    <a:pt x="10953" y="10953"/>
                  </a:lnTo>
                  <a:lnTo>
                    <a:pt x="22824" y="2940"/>
                  </a:lnTo>
                  <a:lnTo>
                    <a:pt x="37337" y="0"/>
                  </a:lnTo>
                  <a:lnTo>
                    <a:pt x="220090" y="0"/>
                  </a:lnTo>
                  <a:lnTo>
                    <a:pt x="222250" y="0"/>
                  </a:lnTo>
                  <a:lnTo>
                    <a:pt x="224027" y="1778"/>
                  </a:lnTo>
                  <a:lnTo>
                    <a:pt x="224027" y="3937"/>
                  </a:lnTo>
                  <a:lnTo>
                    <a:pt x="224027" y="476123"/>
                  </a:lnTo>
                  <a:lnTo>
                    <a:pt x="224027" y="478282"/>
                  </a:lnTo>
                  <a:lnTo>
                    <a:pt x="222250" y="480060"/>
                  </a:lnTo>
                  <a:lnTo>
                    <a:pt x="220090" y="480060"/>
                  </a:lnTo>
                  <a:lnTo>
                    <a:pt x="37337" y="480060"/>
                  </a:lnTo>
                  <a:lnTo>
                    <a:pt x="22824" y="477119"/>
                  </a:lnTo>
                  <a:lnTo>
                    <a:pt x="10953" y="469106"/>
                  </a:lnTo>
                  <a:lnTo>
                    <a:pt x="2940" y="457235"/>
                  </a:lnTo>
                  <a:lnTo>
                    <a:pt x="0" y="442722"/>
                  </a:lnTo>
                  <a:close/>
                </a:path>
              </a:pathLst>
            </a:custGeom>
            <a:ln w="9144">
              <a:solidFill>
                <a:srgbClr val="88AC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2807335" y="3771138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solidFill>
                  <a:srgbClr val="FF9933"/>
                </a:solidFill>
                <a:latin typeface="Arial MT"/>
                <a:cs typeface="Arial MT"/>
              </a:rPr>
              <a:t>0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2860548" y="3659111"/>
            <a:ext cx="7226934" cy="599440"/>
            <a:chOff x="2860548" y="3659111"/>
            <a:chExt cx="7226934" cy="599440"/>
          </a:xfrm>
        </p:grpSpPr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942844" y="3659111"/>
              <a:ext cx="315468" cy="569988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860548" y="3697211"/>
              <a:ext cx="481571" cy="56084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703177" y="3668158"/>
              <a:ext cx="297441" cy="551893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605772" y="3697211"/>
              <a:ext cx="481571" cy="560844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9741407" y="3686555"/>
              <a:ext cx="226060" cy="480059"/>
            </a:xfrm>
            <a:custGeom>
              <a:avLst/>
              <a:gdLst/>
              <a:ahLst/>
              <a:cxnLst/>
              <a:rect l="l" t="t" r="r" b="b"/>
              <a:pathLst>
                <a:path w="226059" h="480060">
                  <a:moveTo>
                    <a:pt x="225551" y="442468"/>
                  </a:moveTo>
                  <a:lnTo>
                    <a:pt x="225551" y="37592"/>
                  </a:lnTo>
                  <a:lnTo>
                    <a:pt x="222589" y="22985"/>
                  </a:lnTo>
                  <a:lnTo>
                    <a:pt x="214518" y="11033"/>
                  </a:lnTo>
                  <a:lnTo>
                    <a:pt x="202566" y="2962"/>
                  </a:lnTo>
                  <a:lnTo>
                    <a:pt x="187960" y="0"/>
                  </a:lnTo>
                  <a:lnTo>
                    <a:pt x="3937" y="0"/>
                  </a:lnTo>
                  <a:lnTo>
                    <a:pt x="1777" y="0"/>
                  </a:lnTo>
                  <a:lnTo>
                    <a:pt x="0" y="1778"/>
                  </a:lnTo>
                  <a:lnTo>
                    <a:pt x="0" y="3937"/>
                  </a:lnTo>
                  <a:lnTo>
                    <a:pt x="0" y="476123"/>
                  </a:lnTo>
                  <a:lnTo>
                    <a:pt x="0" y="478282"/>
                  </a:lnTo>
                  <a:lnTo>
                    <a:pt x="1777" y="480060"/>
                  </a:lnTo>
                  <a:lnTo>
                    <a:pt x="3937" y="480060"/>
                  </a:lnTo>
                  <a:lnTo>
                    <a:pt x="187960" y="480060"/>
                  </a:lnTo>
                  <a:lnTo>
                    <a:pt x="202566" y="477097"/>
                  </a:lnTo>
                  <a:lnTo>
                    <a:pt x="214518" y="469026"/>
                  </a:lnTo>
                  <a:lnTo>
                    <a:pt x="222589" y="457074"/>
                  </a:lnTo>
                  <a:lnTo>
                    <a:pt x="225551" y="442468"/>
                  </a:lnTo>
                  <a:close/>
                </a:path>
              </a:pathLst>
            </a:custGeom>
            <a:ln w="9144">
              <a:solidFill>
                <a:srgbClr val="88AC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9774173" y="3771138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solidFill>
                  <a:srgbClr val="C00000"/>
                </a:solidFill>
                <a:latin typeface="Arial MT"/>
                <a:cs typeface="Arial MT"/>
              </a:rPr>
              <a:t>7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3084576" y="3659111"/>
            <a:ext cx="6783705" cy="599440"/>
            <a:chOff x="3084576" y="3659111"/>
            <a:chExt cx="6783705" cy="599440"/>
          </a:xfrm>
        </p:grpSpPr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68396" y="3659111"/>
              <a:ext cx="315468" cy="569988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084576" y="3697211"/>
              <a:ext cx="481571" cy="560844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393948" y="3659111"/>
              <a:ext cx="313969" cy="569988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310128" y="3697211"/>
              <a:ext cx="481571" cy="560844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617976" y="3659111"/>
              <a:ext cx="315467" cy="569988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534156" y="3697211"/>
              <a:ext cx="481571" cy="560844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843528" y="3659111"/>
              <a:ext cx="315467" cy="569988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759708" y="3697211"/>
              <a:ext cx="481571" cy="560844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069080" y="3659111"/>
              <a:ext cx="313969" cy="569988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985260" y="3697211"/>
              <a:ext cx="481571" cy="560844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93108" y="3659111"/>
              <a:ext cx="315467" cy="569988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209288" y="3697211"/>
              <a:ext cx="481571" cy="560844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18660" y="3659111"/>
              <a:ext cx="315467" cy="569988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34840" y="3697211"/>
              <a:ext cx="481571" cy="560844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744211" y="3659111"/>
              <a:ext cx="313969" cy="569988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660392" y="3697211"/>
              <a:ext cx="481571" cy="560844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968240" y="3659111"/>
              <a:ext cx="315467" cy="569988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884420" y="3697211"/>
              <a:ext cx="481571" cy="560844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93792" y="3659111"/>
              <a:ext cx="315467" cy="569988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109972" y="3697211"/>
              <a:ext cx="481571" cy="560844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19344" y="3659111"/>
              <a:ext cx="313969" cy="569988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335524" y="3697211"/>
              <a:ext cx="481571" cy="560844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643372" y="3659111"/>
              <a:ext cx="315467" cy="569988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559552" y="3697211"/>
              <a:ext cx="481571" cy="560844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68924" y="3659111"/>
              <a:ext cx="315467" cy="569988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785104" y="3697211"/>
              <a:ext cx="481571" cy="560844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94476" y="3659111"/>
              <a:ext cx="313969" cy="569988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010655" y="3697211"/>
              <a:ext cx="481571" cy="560844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318504" y="3659111"/>
              <a:ext cx="315468" cy="569988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234683" y="3697211"/>
              <a:ext cx="481571" cy="560844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544055" y="3659111"/>
              <a:ext cx="313969" cy="569988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460235" y="3697211"/>
              <a:ext cx="481571" cy="560844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768084" y="3659111"/>
              <a:ext cx="315468" cy="569988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6685788" y="3697211"/>
              <a:ext cx="481571" cy="560844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993635" y="3659111"/>
              <a:ext cx="315468" cy="569988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6909816" y="3697211"/>
              <a:ext cx="481571" cy="560844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219188" y="3659111"/>
              <a:ext cx="313969" cy="569988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7135367" y="3697211"/>
              <a:ext cx="481571" cy="560844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43216" y="3659111"/>
              <a:ext cx="315468" cy="569988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7360920" y="3697211"/>
              <a:ext cx="481571" cy="560844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68767" y="3659111"/>
              <a:ext cx="315468" cy="569988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7584947" y="3697211"/>
              <a:ext cx="481571" cy="560844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894320" y="3659111"/>
              <a:ext cx="313969" cy="569988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810500" y="3697211"/>
              <a:ext cx="481571" cy="560844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118347" y="3659111"/>
              <a:ext cx="315468" cy="569988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8036052" y="3697211"/>
              <a:ext cx="481571" cy="560844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343900" y="3659111"/>
              <a:ext cx="315468" cy="569988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8305800" y="3742956"/>
              <a:ext cx="393242" cy="454139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569452" y="3659111"/>
              <a:ext cx="313969" cy="569988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8529828" y="3742956"/>
              <a:ext cx="393242" cy="454139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793479" y="3659111"/>
              <a:ext cx="315468" cy="569988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8755379" y="3742956"/>
              <a:ext cx="393242" cy="454139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19032" y="3659111"/>
              <a:ext cx="315468" cy="569988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8980932" y="3742956"/>
              <a:ext cx="393242" cy="454139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244584" y="3659111"/>
              <a:ext cx="313969" cy="569988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9204960" y="3742956"/>
              <a:ext cx="393242" cy="454139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68611" y="3659111"/>
              <a:ext cx="315468" cy="569988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9386316" y="3697211"/>
              <a:ext cx="481571" cy="560844"/>
            </a:xfrm>
            <a:prstGeom prst="rect">
              <a:avLst/>
            </a:prstGeom>
          </p:spPr>
        </p:pic>
      </p:grpSp>
      <p:graphicFrame>
        <p:nvGraphicFramePr>
          <p:cNvPr id="73" name="object 73"/>
          <p:cNvGraphicFramePr>
            <a:graphicFrameLocks noGrp="1"/>
          </p:cNvGraphicFramePr>
          <p:nvPr/>
        </p:nvGraphicFramePr>
        <p:xfrm>
          <a:off x="2985516" y="3681984"/>
          <a:ext cx="6750043" cy="4794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5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5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41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54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54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2415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54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4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2415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254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254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2415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2542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2542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224154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22542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224154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22542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22542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224154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22542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22542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224154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22542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22542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  <a:gridCol w="224154">
                  <a:extLst>
                    <a:ext uri="{9D8B030D-6E8A-4147-A177-3AD203B41FA5}">
                      <a16:colId xmlns:a16="http://schemas.microsoft.com/office/drawing/2014/main" val="20025"/>
                    </a:ext>
                  </a:extLst>
                </a:gridCol>
                <a:gridCol w="225425">
                  <a:extLst>
                    <a:ext uri="{9D8B030D-6E8A-4147-A177-3AD203B41FA5}">
                      <a16:colId xmlns:a16="http://schemas.microsoft.com/office/drawing/2014/main" val="20026"/>
                    </a:ext>
                  </a:extLst>
                </a:gridCol>
                <a:gridCol w="225425">
                  <a:extLst>
                    <a:ext uri="{9D8B030D-6E8A-4147-A177-3AD203B41FA5}">
                      <a16:colId xmlns:a16="http://schemas.microsoft.com/office/drawing/2014/main" val="20027"/>
                    </a:ext>
                  </a:extLst>
                </a:gridCol>
                <a:gridCol w="224154">
                  <a:extLst>
                    <a:ext uri="{9D8B030D-6E8A-4147-A177-3AD203B41FA5}">
                      <a16:colId xmlns:a16="http://schemas.microsoft.com/office/drawing/2014/main" val="20028"/>
                    </a:ext>
                  </a:extLst>
                </a:gridCol>
                <a:gridCol w="225425">
                  <a:extLst>
                    <a:ext uri="{9D8B030D-6E8A-4147-A177-3AD203B41FA5}">
                      <a16:colId xmlns:a16="http://schemas.microsoft.com/office/drawing/2014/main" val="20029"/>
                    </a:ext>
                  </a:extLst>
                </a:gridCol>
              </a:tblGrid>
              <a:tr h="479425">
                <a:tc>
                  <a:txBody>
                    <a:bodyPr/>
                    <a:lstStyle/>
                    <a:p>
                      <a:pPr marL="49530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1800" spc="-50" dirty="0">
                          <a:solidFill>
                            <a:srgbClr val="FF9933"/>
                          </a:solidFill>
                          <a:latin typeface="Arial MT"/>
                          <a:cs typeface="Arial MT"/>
                        </a:rPr>
                        <a:t>1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97155" marB="0">
                    <a:lnL w="9525">
                      <a:solidFill>
                        <a:srgbClr val="88AC00"/>
                      </a:solidFill>
                      <a:prstDash val="solid"/>
                    </a:lnL>
                    <a:lnR w="9525">
                      <a:solidFill>
                        <a:srgbClr val="88AC00"/>
                      </a:solidFill>
                      <a:prstDash val="solid"/>
                    </a:lnR>
                    <a:lnT w="9525">
                      <a:solidFill>
                        <a:srgbClr val="88AC00"/>
                      </a:solidFill>
                      <a:prstDash val="solid"/>
                    </a:lnT>
                    <a:lnB w="9525">
                      <a:solidFill>
                        <a:srgbClr val="88AC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1800" spc="-50" dirty="0">
                          <a:solidFill>
                            <a:srgbClr val="FF9933"/>
                          </a:solidFill>
                          <a:latin typeface="Arial MT"/>
                          <a:cs typeface="Arial MT"/>
                        </a:rPr>
                        <a:t>2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97155" marB="0">
                    <a:lnL w="9525">
                      <a:solidFill>
                        <a:srgbClr val="88AC00"/>
                      </a:solidFill>
                      <a:prstDash val="solid"/>
                    </a:lnL>
                    <a:lnR w="9525">
                      <a:solidFill>
                        <a:srgbClr val="88AC00"/>
                      </a:solidFill>
                      <a:prstDash val="solid"/>
                    </a:lnR>
                    <a:lnT w="9525">
                      <a:solidFill>
                        <a:srgbClr val="88AC00"/>
                      </a:solidFill>
                      <a:prstDash val="solid"/>
                    </a:lnT>
                    <a:lnB w="9525">
                      <a:solidFill>
                        <a:srgbClr val="88AC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1800" spc="-50" dirty="0">
                          <a:solidFill>
                            <a:srgbClr val="FF9933"/>
                          </a:solidFill>
                          <a:latin typeface="Arial MT"/>
                          <a:cs typeface="Arial MT"/>
                        </a:rPr>
                        <a:t>3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97155" marB="0">
                    <a:lnL w="9525">
                      <a:solidFill>
                        <a:srgbClr val="88AC00"/>
                      </a:solidFill>
                      <a:prstDash val="solid"/>
                    </a:lnL>
                    <a:lnR w="9525">
                      <a:solidFill>
                        <a:srgbClr val="88AC00"/>
                      </a:solidFill>
                      <a:prstDash val="solid"/>
                    </a:lnR>
                    <a:lnT w="9525">
                      <a:solidFill>
                        <a:srgbClr val="88AC00"/>
                      </a:solidFill>
                      <a:prstDash val="solid"/>
                    </a:lnT>
                    <a:lnB w="9525">
                      <a:solidFill>
                        <a:srgbClr val="88AC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9530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1800" spc="-50" dirty="0">
                          <a:solidFill>
                            <a:srgbClr val="FF9933"/>
                          </a:solidFill>
                          <a:latin typeface="Arial MT"/>
                          <a:cs typeface="Arial MT"/>
                        </a:rPr>
                        <a:t>4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97155" marB="0">
                    <a:lnL w="9525">
                      <a:solidFill>
                        <a:srgbClr val="88AC00"/>
                      </a:solidFill>
                      <a:prstDash val="solid"/>
                    </a:lnL>
                    <a:lnR w="9525">
                      <a:solidFill>
                        <a:srgbClr val="88AC00"/>
                      </a:solidFill>
                      <a:prstDash val="solid"/>
                    </a:lnR>
                    <a:lnT w="9525">
                      <a:solidFill>
                        <a:srgbClr val="88AC00"/>
                      </a:solidFill>
                      <a:prstDash val="solid"/>
                    </a:lnT>
                    <a:lnB w="9525">
                      <a:solidFill>
                        <a:srgbClr val="88AC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1800" spc="-50" dirty="0">
                          <a:solidFill>
                            <a:srgbClr val="FF9933"/>
                          </a:solidFill>
                          <a:latin typeface="Arial MT"/>
                          <a:cs typeface="Arial MT"/>
                        </a:rPr>
                        <a:t>5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97155" marB="0">
                    <a:lnL w="9525">
                      <a:solidFill>
                        <a:srgbClr val="88AC00"/>
                      </a:solidFill>
                      <a:prstDash val="solid"/>
                    </a:lnL>
                    <a:lnR w="9525">
                      <a:solidFill>
                        <a:srgbClr val="88AC00"/>
                      </a:solidFill>
                      <a:prstDash val="solid"/>
                    </a:lnR>
                    <a:lnT w="9525">
                      <a:solidFill>
                        <a:srgbClr val="88AC00"/>
                      </a:solidFill>
                      <a:prstDash val="solid"/>
                    </a:lnT>
                    <a:lnB w="9525">
                      <a:solidFill>
                        <a:srgbClr val="88AC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1800" spc="-50" dirty="0">
                          <a:solidFill>
                            <a:srgbClr val="FF9933"/>
                          </a:solidFill>
                          <a:latin typeface="Arial MT"/>
                          <a:cs typeface="Arial MT"/>
                        </a:rPr>
                        <a:t>6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97155" marB="0">
                    <a:lnL w="9525">
                      <a:solidFill>
                        <a:srgbClr val="88AC00"/>
                      </a:solidFill>
                      <a:prstDash val="solid"/>
                    </a:lnL>
                    <a:lnR w="9525">
                      <a:solidFill>
                        <a:srgbClr val="88AC00"/>
                      </a:solidFill>
                      <a:prstDash val="solid"/>
                    </a:lnR>
                    <a:lnT w="9525">
                      <a:solidFill>
                        <a:srgbClr val="88AC00"/>
                      </a:solidFill>
                      <a:prstDash val="solid"/>
                    </a:lnT>
                    <a:lnB w="9525">
                      <a:solidFill>
                        <a:srgbClr val="88AC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9530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1800" spc="-50" dirty="0">
                          <a:solidFill>
                            <a:srgbClr val="FF9933"/>
                          </a:solidFill>
                          <a:latin typeface="Arial MT"/>
                          <a:cs typeface="Arial MT"/>
                        </a:rPr>
                        <a:t>7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97155" marB="0">
                    <a:lnL w="9525">
                      <a:solidFill>
                        <a:srgbClr val="88AC00"/>
                      </a:solidFill>
                      <a:prstDash val="solid"/>
                    </a:lnL>
                    <a:lnR w="9525">
                      <a:solidFill>
                        <a:srgbClr val="88AC00"/>
                      </a:solidFill>
                      <a:prstDash val="solid"/>
                    </a:lnR>
                    <a:lnT w="9525">
                      <a:solidFill>
                        <a:srgbClr val="88AC00"/>
                      </a:solidFill>
                      <a:prstDash val="solid"/>
                    </a:lnT>
                    <a:lnB w="9525">
                      <a:solidFill>
                        <a:srgbClr val="88AC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9530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1800" spc="-50" dirty="0">
                          <a:solidFill>
                            <a:srgbClr val="62C7C7"/>
                          </a:solidFill>
                          <a:latin typeface="Arial MT"/>
                          <a:cs typeface="Arial MT"/>
                        </a:rPr>
                        <a:t>0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97155" marB="0">
                    <a:lnL w="9525">
                      <a:solidFill>
                        <a:srgbClr val="88AC00"/>
                      </a:solidFill>
                      <a:prstDash val="solid"/>
                    </a:lnL>
                    <a:lnR w="9525">
                      <a:solidFill>
                        <a:srgbClr val="88AC00"/>
                      </a:solidFill>
                      <a:prstDash val="solid"/>
                    </a:lnR>
                    <a:lnT w="9525">
                      <a:solidFill>
                        <a:srgbClr val="88AC00"/>
                      </a:solidFill>
                      <a:prstDash val="solid"/>
                    </a:lnT>
                    <a:lnB w="9525">
                      <a:solidFill>
                        <a:srgbClr val="88AC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1800" spc="-50" dirty="0">
                          <a:solidFill>
                            <a:srgbClr val="62C7C7"/>
                          </a:solidFill>
                          <a:latin typeface="Arial MT"/>
                          <a:cs typeface="Arial MT"/>
                        </a:rPr>
                        <a:t>1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97155" marB="0">
                    <a:lnL w="9525">
                      <a:solidFill>
                        <a:srgbClr val="88AC00"/>
                      </a:solidFill>
                      <a:prstDash val="solid"/>
                    </a:lnL>
                    <a:lnR w="9525">
                      <a:solidFill>
                        <a:srgbClr val="88AC00"/>
                      </a:solidFill>
                      <a:prstDash val="solid"/>
                    </a:lnR>
                    <a:lnT w="9525">
                      <a:solidFill>
                        <a:srgbClr val="88AC00"/>
                      </a:solidFill>
                      <a:prstDash val="solid"/>
                    </a:lnT>
                    <a:lnB w="9525">
                      <a:solidFill>
                        <a:srgbClr val="88AC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9530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1800" spc="-50" dirty="0">
                          <a:solidFill>
                            <a:srgbClr val="62C7C7"/>
                          </a:solidFill>
                          <a:latin typeface="Arial MT"/>
                          <a:cs typeface="Arial MT"/>
                        </a:rPr>
                        <a:t>2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97155" marB="0">
                    <a:lnL w="9525">
                      <a:solidFill>
                        <a:srgbClr val="88AC00"/>
                      </a:solidFill>
                      <a:prstDash val="solid"/>
                    </a:lnL>
                    <a:lnR w="9525">
                      <a:solidFill>
                        <a:srgbClr val="88AC00"/>
                      </a:solidFill>
                      <a:prstDash val="solid"/>
                    </a:lnR>
                    <a:lnT w="9525">
                      <a:solidFill>
                        <a:srgbClr val="88AC00"/>
                      </a:solidFill>
                      <a:prstDash val="solid"/>
                    </a:lnT>
                    <a:lnB w="9525">
                      <a:solidFill>
                        <a:srgbClr val="88AC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9530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1800" spc="-50" dirty="0">
                          <a:solidFill>
                            <a:srgbClr val="62C7C7"/>
                          </a:solidFill>
                          <a:latin typeface="Arial MT"/>
                          <a:cs typeface="Arial MT"/>
                        </a:rPr>
                        <a:t>3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97155" marB="0">
                    <a:lnL w="9525">
                      <a:solidFill>
                        <a:srgbClr val="88AC00"/>
                      </a:solidFill>
                      <a:prstDash val="solid"/>
                    </a:lnL>
                    <a:lnR w="9525">
                      <a:solidFill>
                        <a:srgbClr val="88AC00"/>
                      </a:solidFill>
                      <a:prstDash val="solid"/>
                    </a:lnR>
                    <a:lnT w="9525">
                      <a:solidFill>
                        <a:srgbClr val="88AC00"/>
                      </a:solidFill>
                      <a:prstDash val="solid"/>
                    </a:lnT>
                    <a:lnB w="9525">
                      <a:solidFill>
                        <a:srgbClr val="88AC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1800" spc="-50" dirty="0">
                          <a:solidFill>
                            <a:srgbClr val="62C7C7"/>
                          </a:solidFill>
                          <a:latin typeface="Arial MT"/>
                          <a:cs typeface="Arial MT"/>
                        </a:rPr>
                        <a:t>4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97155" marB="0">
                    <a:lnL w="9525">
                      <a:solidFill>
                        <a:srgbClr val="88AC00"/>
                      </a:solidFill>
                      <a:prstDash val="solid"/>
                    </a:lnL>
                    <a:lnR w="9525">
                      <a:solidFill>
                        <a:srgbClr val="88AC00"/>
                      </a:solidFill>
                      <a:prstDash val="solid"/>
                    </a:lnR>
                    <a:lnT w="9525">
                      <a:solidFill>
                        <a:srgbClr val="88AC00"/>
                      </a:solidFill>
                      <a:prstDash val="solid"/>
                    </a:lnT>
                    <a:lnB w="9525">
                      <a:solidFill>
                        <a:srgbClr val="88AC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9530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1800" spc="-50" dirty="0">
                          <a:solidFill>
                            <a:srgbClr val="62C7C7"/>
                          </a:solidFill>
                          <a:latin typeface="Arial MT"/>
                          <a:cs typeface="Arial MT"/>
                        </a:rPr>
                        <a:t>5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97155" marB="0">
                    <a:lnL w="9525">
                      <a:solidFill>
                        <a:srgbClr val="88AC00"/>
                      </a:solidFill>
                      <a:prstDash val="solid"/>
                    </a:lnL>
                    <a:lnR w="9525">
                      <a:solidFill>
                        <a:srgbClr val="88AC00"/>
                      </a:solidFill>
                      <a:prstDash val="solid"/>
                    </a:lnR>
                    <a:lnT w="9525">
                      <a:solidFill>
                        <a:srgbClr val="88AC00"/>
                      </a:solidFill>
                      <a:prstDash val="solid"/>
                    </a:lnT>
                    <a:lnB w="9525">
                      <a:solidFill>
                        <a:srgbClr val="88AC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9530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1800" spc="-50" dirty="0">
                          <a:solidFill>
                            <a:srgbClr val="62C7C7"/>
                          </a:solidFill>
                          <a:latin typeface="Arial MT"/>
                          <a:cs typeface="Arial MT"/>
                        </a:rPr>
                        <a:t>6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97155" marB="0">
                    <a:lnL w="9525">
                      <a:solidFill>
                        <a:srgbClr val="88AC00"/>
                      </a:solidFill>
                      <a:prstDash val="solid"/>
                    </a:lnL>
                    <a:lnR w="9525">
                      <a:solidFill>
                        <a:srgbClr val="88AC00"/>
                      </a:solidFill>
                      <a:prstDash val="solid"/>
                    </a:lnR>
                    <a:lnT w="9525">
                      <a:solidFill>
                        <a:srgbClr val="88AC00"/>
                      </a:solidFill>
                      <a:prstDash val="solid"/>
                    </a:lnT>
                    <a:lnB w="9525">
                      <a:solidFill>
                        <a:srgbClr val="88AC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1800" spc="-50" dirty="0">
                          <a:solidFill>
                            <a:srgbClr val="62C7C7"/>
                          </a:solidFill>
                          <a:latin typeface="Arial MT"/>
                          <a:cs typeface="Arial MT"/>
                        </a:rPr>
                        <a:t>7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97155" marB="0">
                    <a:lnL w="9525">
                      <a:solidFill>
                        <a:srgbClr val="88AC00"/>
                      </a:solidFill>
                      <a:prstDash val="solid"/>
                    </a:lnL>
                    <a:lnR w="9525">
                      <a:solidFill>
                        <a:srgbClr val="88AC00"/>
                      </a:solidFill>
                      <a:prstDash val="solid"/>
                    </a:lnR>
                    <a:lnT w="9525">
                      <a:solidFill>
                        <a:srgbClr val="88AC00"/>
                      </a:solidFill>
                      <a:prstDash val="solid"/>
                    </a:lnT>
                    <a:lnB w="9525">
                      <a:solidFill>
                        <a:srgbClr val="88AC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9530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1800" spc="-50" dirty="0">
                          <a:solidFill>
                            <a:srgbClr val="6F2F9F"/>
                          </a:solidFill>
                          <a:latin typeface="Arial MT"/>
                          <a:cs typeface="Arial MT"/>
                        </a:rPr>
                        <a:t>0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97155" marB="0">
                    <a:lnL w="9525">
                      <a:solidFill>
                        <a:srgbClr val="88AC00"/>
                      </a:solidFill>
                      <a:prstDash val="solid"/>
                    </a:lnL>
                    <a:lnR w="9525">
                      <a:solidFill>
                        <a:srgbClr val="88AC00"/>
                      </a:solidFill>
                      <a:prstDash val="solid"/>
                    </a:lnR>
                    <a:lnT w="9525">
                      <a:solidFill>
                        <a:srgbClr val="88AC00"/>
                      </a:solidFill>
                      <a:prstDash val="solid"/>
                    </a:lnT>
                    <a:lnB w="9525">
                      <a:solidFill>
                        <a:srgbClr val="88AC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9530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1800" spc="-50" dirty="0">
                          <a:solidFill>
                            <a:srgbClr val="6F2F9F"/>
                          </a:solidFill>
                          <a:latin typeface="Arial MT"/>
                          <a:cs typeface="Arial MT"/>
                        </a:rPr>
                        <a:t>1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97155" marB="0">
                    <a:lnL w="9525">
                      <a:solidFill>
                        <a:srgbClr val="88AC00"/>
                      </a:solidFill>
                      <a:prstDash val="solid"/>
                    </a:lnL>
                    <a:lnR w="9525">
                      <a:solidFill>
                        <a:srgbClr val="88AC00"/>
                      </a:solidFill>
                      <a:prstDash val="solid"/>
                    </a:lnR>
                    <a:lnT w="9525">
                      <a:solidFill>
                        <a:srgbClr val="88AC00"/>
                      </a:solidFill>
                      <a:prstDash val="solid"/>
                    </a:lnT>
                    <a:lnB w="9525">
                      <a:solidFill>
                        <a:srgbClr val="88AC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0165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1800" spc="-50" dirty="0">
                          <a:solidFill>
                            <a:srgbClr val="6F2F9F"/>
                          </a:solidFill>
                          <a:latin typeface="Arial MT"/>
                          <a:cs typeface="Arial MT"/>
                        </a:rPr>
                        <a:t>2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97155" marB="0">
                    <a:lnL w="9525">
                      <a:solidFill>
                        <a:srgbClr val="88AC00"/>
                      </a:solidFill>
                      <a:prstDash val="solid"/>
                    </a:lnL>
                    <a:lnR w="9525">
                      <a:solidFill>
                        <a:srgbClr val="88AC00"/>
                      </a:solidFill>
                      <a:prstDash val="solid"/>
                    </a:lnR>
                    <a:lnT w="9525">
                      <a:solidFill>
                        <a:srgbClr val="88AC00"/>
                      </a:solidFill>
                      <a:prstDash val="solid"/>
                    </a:lnT>
                    <a:lnB w="9525">
                      <a:solidFill>
                        <a:srgbClr val="88AC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0165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1800" spc="-50" dirty="0">
                          <a:solidFill>
                            <a:srgbClr val="6F2F9F"/>
                          </a:solidFill>
                          <a:latin typeface="Arial MT"/>
                          <a:cs typeface="Arial MT"/>
                        </a:rPr>
                        <a:t>3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97155" marB="0">
                    <a:lnL w="9525">
                      <a:solidFill>
                        <a:srgbClr val="88AC00"/>
                      </a:solidFill>
                      <a:prstDash val="solid"/>
                    </a:lnL>
                    <a:lnR w="9525">
                      <a:solidFill>
                        <a:srgbClr val="88AC00"/>
                      </a:solidFill>
                      <a:prstDash val="solid"/>
                    </a:lnR>
                    <a:lnT w="9525">
                      <a:solidFill>
                        <a:srgbClr val="88AC00"/>
                      </a:solidFill>
                      <a:prstDash val="solid"/>
                    </a:lnT>
                    <a:lnB w="9525">
                      <a:solidFill>
                        <a:srgbClr val="88AC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9530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1800" spc="-50" dirty="0">
                          <a:solidFill>
                            <a:srgbClr val="6F2F9F"/>
                          </a:solidFill>
                          <a:latin typeface="Arial MT"/>
                          <a:cs typeface="Arial MT"/>
                        </a:rPr>
                        <a:t>4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97155" marB="0">
                    <a:lnL w="9525">
                      <a:solidFill>
                        <a:srgbClr val="88AC00"/>
                      </a:solidFill>
                      <a:prstDash val="solid"/>
                    </a:lnL>
                    <a:lnR w="9525">
                      <a:solidFill>
                        <a:srgbClr val="88AC00"/>
                      </a:solidFill>
                      <a:prstDash val="solid"/>
                    </a:lnR>
                    <a:lnT w="9525">
                      <a:solidFill>
                        <a:srgbClr val="88AC00"/>
                      </a:solidFill>
                      <a:prstDash val="solid"/>
                    </a:lnT>
                    <a:lnB w="9525">
                      <a:solidFill>
                        <a:srgbClr val="88AC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0165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1800" spc="-50" dirty="0">
                          <a:solidFill>
                            <a:srgbClr val="6F2F9F"/>
                          </a:solidFill>
                          <a:latin typeface="Arial MT"/>
                          <a:cs typeface="Arial MT"/>
                        </a:rPr>
                        <a:t>5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97155" marB="0">
                    <a:lnL w="9525">
                      <a:solidFill>
                        <a:srgbClr val="88AC00"/>
                      </a:solidFill>
                      <a:prstDash val="solid"/>
                    </a:lnL>
                    <a:lnR w="9525">
                      <a:solidFill>
                        <a:srgbClr val="88AC00"/>
                      </a:solidFill>
                      <a:prstDash val="solid"/>
                    </a:lnR>
                    <a:lnT w="9525">
                      <a:solidFill>
                        <a:srgbClr val="88AC00"/>
                      </a:solidFill>
                      <a:prstDash val="solid"/>
                    </a:lnT>
                    <a:lnB w="9525">
                      <a:solidFill>
                        <a:srgbClr val="88AC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0165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1800" spc="-50" dirty="0">
                          <a:solidFill>
                            <a:srgbClr val="6F2F9F"/>
                          </a:solidFill>
                          <a:latin typeface="Arial MT"/>
                          <a:cs typeface="Arial MT"/>
                        </a:rPr>
                        <a:t>6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97155" marB="0">
                    <a:lnL w="9525">
                      <a:solidFill>
                        <a:srgbClr val="88AC00"/>
                      </a:solidFill>
                      <a:prstDash val="solid"/>
                    </a:lnL>
                    <a:lnR w="9525">
                      <a:solidFill>
                        <a:srgbClr val="88AC00"/>
                      </a:solidFill>
                      <a:prstDash val="solid"/>
                    </a:lnR>
                    <a:lnT w="9525">
                      <a:solidFill>
                        <a:srgbClr val="88AC00"/>
                      </a:solidFill>
                      <a:prstDash val="solid"/>
                    </a:lnT>
                    <a:lnB w="9525">
                      <a:solidFill>
                        <a:srgbClr val="88AC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9530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1800" spc="-50" dirty="0">
                          <a:solidFill>
                            <a:srgbClr val="6F2F9F"/>
                          </a:solidFill>
                          <a:latin typeface="Arial MT"/>
                          <a:cs typeface="Arial MT"/>
                        </a:rPr>
                        <a:t>7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97155" marB="0">
                    <a:lnL w="9525">
                      <a:solidFill>
                        <a:srgbClr val="88AC00"/>
                      </a:solidFill>
                      <a:prstDash val="solid"/>
                    </a:lnL>
                    <a:lnR w="9525">
                      <a:solidFill>
                        <a:srgbClr val="88AC00"/>
                      </a:solidFill>
                      <a:prstDash val="solid"/>
                    </a:lnR>
                    <a:lnT w="9525">
                      <a:solidFill>
                        <a:srgbClr val="88AC00"/>
                      </a:solidFill>
                      <a:prstDash val="solid"/>
                    </a:lnT>
                    <a:lnB w="9525">
                      <a:solidFill>
                        <a:srgbClr val="88AC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0165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1800" spc="-50" dirty="0">
                          <a:solidFill>
                            <a:srgbClr val="C00000"/>
                          </a:solidFill>
                          <a:latin typeface="Arial MT"/>
                          <a:cs typeface="Arial MT"/>
                        </a:rPr>
                        <a:t>0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97155" marB="0">
                    <a:lnL w="9525">
                      <a:solidFill>
                        <a:srgbClr val="88AC00"/>
                      </a:solidFill>
                      <a:prstDash val="solid"/>
                    </a:lnL>
                    <a:lnR w="9525">
                      <a:solidFill>
                        <a:srgbClr val="88AC00"/>
                      </a:solidFill>
                      <a:prstDash val="solid"/>
                    </a:lnR>
                    <a:lnT w="9525">
                      <a:solidFill>
                        <a:srgbClr val="88AC00"/>
                      </a:solidFill>
                      <a:prstDash val="solid"/>
                    </a:lnT>
                    <a:lnB w="9525">
                      <a:solidFill>
                        <a:srgbClr val="88AC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4135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400" spc="-50" dirty="0">
                          <a:solidFill>
                            <a:srgbClr val="C00000"/>
                          </a:solidFill>
                          <a:latin typeface="Arial MT"/>
                          <a:cs typeface="Arial MT"/>
                        </a:rPr>
                        <a:t>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128270" marB="0">
                    <a:lnL w="9525">
                      <a:solidFill>
                        <a:srgbClr val="88AC00"/>
                      </a:solidFill>
                      <a:prstDash val="solid"/>
                    </a:lnL>
                    <a:lnR w="9525">
                      <a:solidFill>
                        <a:srgbClr val="88AC00"/>
                      </a:solidFill>
                      <a:prstDash val="solid"/>
                    </a:lnR>
                    <a:lnT w="9525">
                      <a:solidFill>
                        <a:srgbClr val="88AC00"/>
                      </a:solidFill>
                      <a:prstDash val="solid"/>
                    </a:lnT>
                    <a:lnB w="9525">
                      <a:solidFill>
                        <a:srgbClr val="88AC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400" spc="-50" dirty="0">
                          <a:solidFill>
                            <a:srgbClr val="C00000"/>
                          </a:solidFill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128270" marB="0">
                    <a:lnL w="9525">
                      <a:solidFill>
                        <a:srgbClr val="88AC00"/>
                      </a:solidFill>
                      <a:prstDash val="solid"/>
                    </a:lnL>
                    <a:lnR w="9525">
                      <a:solidFill>
                        <a:srgbClr val="88AC00"/>
                      </a:solidFill>
                      <a:prstDash val="solid"/>
                    </a:lnR>
                    <a:lnT w="9525">
                      <a:solidFill>
                        <a:srgbClr val="88AC00"/>
                      </a:solidFill>
                      <a:prstDash val="solid"/>
                    </a:lnT>
                    <a:lnB w="9525">
                      <a:solidFill>
                        <a:srgbClr val="88AC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4769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400" spc="-50" dirty="0">
                          <a:solidFill>
                            <a:srgbClr val="C00000"/>
                          </a:solidFill>
                          <a:latin typeface="Arial MT"/>
                          <a:cs typeface="Arial MT"/>
                        </a:rPr>
                        <a:t>3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128270" marB="0">
                    <a:lnL w="9525">
                      <a:solidFill>
                        <a:srgbClr val="88AC00"/>
                      </a:solidFill>
                      <a:prstDash val="solid"/>
                    </a:lnL>
                    <a:lnR w="9525">
                      <a:solidFill>
                        <a:srgbClr val="88AC00"/>
                      </a:solidFill>
                      <a:prstDash val="solid"/>
                    </a:lnR>
                    <a:lnT w="9525">
                      <a:solidFill>
                        <a:srgbClr val="88AC00"/>
                      </a:solidFill>
                      <a:prstDash val="solid"/>
                    </a:lnT>
                    <a:lnB w="9525">
                      <a:solidFill>
                        <a:srgbClr val="88AC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4135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400" spc="-50" dirty="0">
                          <a:solidFill>
                            <a:srgbClr val="C00000"/>
                          </a:solidFill>
                          <a:latin typeface="Arial MT"/>
                          <a:cs typeface="Arial MT"/>
                        </a:rPr>
                        <a:t>4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128270" marB="0">
                    <a:lnL w="9525">
                      <a:solidFill>
                        <a:srgbClr val="88AC00"/>
                      </a:solidFill>
                      <a:prstDash val="solid"/>
                    </a:lnL>
                    <a:lnR w="9525">
                      <a:solidFill>
                        <a:srgbClr val="88AC00"/>
                      </a:solidFill>
                      <a:prstDash val="solid"/>
                    </a:lnR>
                    <a:lnT w="9525">
                      <a:solidFill>
                        <a:srgbClr val="88AC00"/>
                      </a:solidFill>
                      <a:prstDash val="solid"/>
                    </a:lnT>
                    <a:lnB w="9525">
                      <a:solidFill>
                        <a:srgbClr val="88AC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400" spc="-50" dirty="0">
                          <a:solidFill>
                            <a:srgbClr val="C00000"/>
                          </a:solidFill>
                          <a:latin typeface="Arial MT"/>
                          <a:cs typeface="Arial MT"/>
                        </a:rPr>
                        <a:t>5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128270" marB="0">
                    <a:lnL w="9525">
                      <a:solidFill>
                        <a:srgbClr val="88AC00"/>
                      </a:solidFill>
                      <a:prstDash val="solid"/>
                    </a:lnL>
                    <a:lnR w="9525">
                      <a:solidFill>
                        <a:srgbClr val="88AC00"/>
                      </a:solidFill>
                      <a:prstDash val="solid"/>
                    </a:lnR>
                    <a:lnT w="9525">
                      <a:solidFill>
                        <a:srgbClr val="88AC00"/>
                      </a:solidFill>
                      <a:prstDash val="solid"/>
                    </a:lnT>
                    <a:lnB w="9525">
                      <a:solidFill>
                        <a:srgbClr val="88AC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1800" spc="-50" dirty="0">
                          <a:solidFill>
                            <a:srgbClr val="C00000"/>
                          </a:solidFill>
                          <a:latin typeface="Arial MT"/>
                          <a:cs typeface="Arial MT"/>
                        </a:rPr>
                        <a:t>6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97155" marB="0">
                    <a:lnL w="9525">
                      <a:solidFill>
                        <a:srgbClr val="88AC00"/>
                      </a:solidFill>
                      <a:prstDash val="solid"/>
                    </a:lnL>
                    <a:lnR w="9525">
                      <a:solidFill>
                        <a:srgbClr val="88AC00"/>
                      </a:solidFill>
                      <a:prstDash val="solid"/>
                    </a:lnR>
                    <a:lnT w="9525">
                      <a:solidFill>
                        <a:srgbClr val="88AC00"/>
                      </a:solidFill>
                      <a:prstDash val="solid"/>
                    </a:lnT>
                    <a:lnB w="9525">
                      <a:solidFill>
                        <a:srgbClr val="88AC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4" name="object 74"/>
          <p:cNvSpPr txBox="1"/>
          <p:nvPr/>
        </p:nvSpPr>
        <p:spPr>
          <a:xfrm>
            <a:off x="850493" y="1227024"/>
            <a:ext cx="8745220" cy="1346200"/>
          </a:xfrm>
          <a:prstGeom prst="rect">
            <a:avLst/>
          </a:prstGeom>
        </p:spPr>
        <p:txBody>
          <a:bodyPr vert="horz" wrap="square" lIns="0" tIns="119380" rIns="0" bIns="0" rtlCol="0">
            <a:spAutoFit/>
          </a:bodyPr>
          <a:lstStyle/>
          <a:p>
            <a:pPr marL="393065" indent="-380365">
              <a:lnSpc>
                <a:spcPct val="100000"/>
              </a:lnSpc>
              <a:spcBef>
                <a:spcPts val="940"/>
              </a:spcBef>
              <a:buSzPct val="85714"/>
              <a:buChar char="•"/>
              <a:tabLst>
                <a:tab pos="393065" algn="l"/>
              </a:tabLst>
            </a:pPr>
            <a:r>
              <a:rPr sz="2800" dirty="0">
                <a:latin typeface="Arial MT"/>
                <a:cs typeface="Arial MT"/>
              </a:rPr>
              <a:t>No</a:t>
            </a:r>
            <a:r>
              <a:rPr sz="2800" spc="-6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longer</a:t>
            </a:r>
            <a:r>
              <a:rPr sz="2800" spc="-3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as</a:t>
            </a:r>
            <a:r>
              <a:rPr sz="2800" spc="-3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simple</a:t>
            </a:r>
            <a:r>
              <a:rPr sz="2800" spc="-4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as</a:t>
            </a:r>
            <a:r>
              <a:rPr sz="2800" spc="-3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using </a:t>
            </a:r>
            <a:r>
              <a:rPr sz="1800" b="1" spc="-10" dirty="0">
                <a:solidFill>
                  <a:srgbClr val="6FAC46"/>
                </a:solidFill>
                <a:latin typeface="Courier New"/>
                <a:cs typeface="Courier New"/>
              </a:rPr>
              <a:t>blockIdx.x</a:t>
            </a:r>
            <a:r>
              <a:rPr sz="1800" b="1" spc="-350" dirty="0">
                <a:solidFill>
                  <a:srgbClr val="6FAC46"/>
                </a:solidFill>
                <a:latin typeface="Courier New"/>
                <a:cs typeface="Courier New"/>
              </a:rPr>
              <a:t> </a:t>
            </a:r>
            <a:r>
              <a:rPr sz="2800" dirty="0">
                <a:latin typeface="Arial MT"/>
                <a:cs typeface="Arial MT"/>
              </a:rPr>
              <a:t>and</a:t>
            </a:r>
            <a:r>
              <a:rPr sz="2800" spc="-35" dirty="0">
                <a:latin typeface="Arial MT"/>
                <a:cs typeface="Arial MT"/>
              </a:rPr>
              <a:t> </a:t>
            </a:r>
            <a:r>
              <a:rPr sz="1800" b="1" spc="-10" dirty="0">
                <a:solidFill>
                  <a:srgbClr val="6FAC46"/>
                </a:solidFill>
                <a:latin typeface="Courier New"/>
                <a:cs typeface="Courier New"/>
              </a:rPr>
              <a:t>threadIdx.x</a:t>
            </a:r>
            <a:endParaRPr sz="1800">
              <a:latin typeface="Courier New"/>
              <a:cs typeface="Courier New"/>
            </a:endParaRPr>
          </a:p>
          <a:p>
            <a:pPr marL="850900" marR="20320" lvl="1" indent="-368935">
              <a:lnSpc>
                <a:spcPts val="2590"/>
              </a:lnSpc>
              <a:spcBef>
                <a:spcPts val="1050"/>
              </a:spcBef>
              <a:buSzPct val="91666"/>
              <a:buChar char="•"/>
              <a:tabLst>
                <a:tab pos="850900" algn="l"/>
              </a:tabLst>
            </a:pPr>
            <a:r>
              <a:rPr sz="2400" dirty="0">
                <a:latin typeface="Arial MT"/>
                <a:cs typeface="Arial MT"/>
              </a:rPr>
              <a:t>Consider</a:t>
            </a:r>
            <a:r>
              <a:rPr sz="2400" spc="-5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indexing</a:t>
            </a:r>
            <a:r>
              <a:rPr sz="2400" spc="-3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an</a:t>
            </a:r>
            <a:r>
              <a:rPr sz="2400" spc="-7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array</a:t>
            </a:r>
            <a:r>
              <a:rPr sz="2400" spc="-8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with</a:t>
            </a:r>
            <a:r>
              <a:rPr sz="2400" spc="-7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one</a:t>
            </a:r>
            <a:r>
              <a:rPr sz="2400" spc="-7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element</a:t>
            </a:r>
            <a:r>
              <a:rPr sz="2400" spc="-6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per</a:t>
            </a:r>
            <a:r>
              <a:rPr sz="2400" spc="-7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thread</a:t>
            </a:r>
            <a:r>
              <a:rPr sz="2400" spc="-85" dirty="0">
                <a:latin typeface="Arial MT"/>
                <a:cs typeface="Arial MT"/>
              </a:rPr>
              <a:t> </a:t>
            </a:r>
            <a:r>
              <a:rPr sz="2400" spc="-25" dirty="0">
                <a:latin typeface="Arial MT"/>
                <a:cs typeface="Arial MT"/>
              </a:rPr>
              <a:t>(8 </a:t>
            </a:r>
            <a:r>
              <a:rPr sz="2400" spc="-10" dirty="0">
                <a:latin typeface="Arial MT"/>
                <a:cs typeface="Arial MT"/>
              </a:rPr>
              <a:t>threads/block)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850493" y="4443669"/>
            <a:ext cx="10516870" cy="1309370"/>
          </a:xfrm>
          <a:prstGeom prst="rect">
            <a:avLst/>
          </a:prstGeom>
        </p:spPr>
        <p:txBody>
          <a:bodyPr vert="horz" wrap="square" lIns="0" tIns="98425" rIns="0" bIns="0" rtlCol="0">
            <a:spAutoFit/>
          </a:bodyPr>
          <a:lstStyle/>
          <a:p>
            <a:pPr marL="2070100">
              <a:lnSpc>
                <a:spcPct val="100000"/>
              </a:lnSpc>
              <a:spcBef>
                <a:spcPts val="775"/>
              </a:spcBef>
              <a:tabLst>
                <a:tab pos="3870325" algn="l"/>
                <a:tab pos="5670550" algn="l"/>
                <a:tab pos="7470775" algn="l"/>
              </a:tabLst>
            </a:pPr>
            <a:r>
              <a:rPr sz="1400" b="1" dirty="0">
                <a:solidFill>
                  <a:srgbClr val="FF9933"/>
                </a:solidFill>
                <a:latin typeface="Courier New"/>
                <a:cs typeface="Courier New"/>
              </a:rPr>
              <a:t>blockIdx.x</a:t>
            </a:r>
            <a:r>
              <a:rPr sz="1400" b="1" spc="-50" dirty="0">
                <a:solidFill>
                  <a:srgbClr val="FF9933"/>
                </a:solidFill>
                <a:latin typeface="Courier New"/>
                <a:cs typeface="Courier New"/>
              </a:rPr>
              <a:t> </a:t>
            </a:r>
            <a:r>
              <a:rPr sz="1400" b="1" dirty="0">
                <a:solidFill>
                  <a:srgbClr val="FF9933"/>
                </a:solidFill>
                <a:latin typeface="Courier New"/>
                <a:cs typeface="Courier New"/>
              </a:rPr>
              <a:t>=</a:t>
            </a:r>
            <a:r>
              <a:rPr sz="1400" b="1" spc="-30" dirty="0">
                <a:solidFill>
                  <a:srgbClr val="FF9933"/>
                </a:solidFill>
                <a:latin typeface="Courier New"/>
                <a:cs typeface="Courier New"/>
              </a:rPr>
              <a:t> </a:t>
            </a:r>
            <a:r>
              <a:rPr sz="1400" b="1" spc="-50" dirty="0">
                <a:solidFill>
                  <a:srgbClr val="FF9933"/>
                </a:solidFill>
                <a:latin typeface="Courier New"/>
                <a:cs typeface="Courier New"/>
              </a:rPr>
              <a:t>0</a:t>
            </a:r>
            <a:r>
              <a:rPr sz="1400" b="1" dirty="0">
                <a:solidFill>
                  <a:srgbClr val="FF9933"/>
                </a:solidFill>
                <a:latin typeface="Courier New"/>
                <a:cs typeface="Courier New"/>
              </a:rPr>
              <a:t>	</a:t>
            </a:r>
            <a:r>
              <a:rPr sz="1400" b="1" dirty="0">
                <a:solidFill>
                  <a:srgbClr val="62C7C7"/>
                </a:solidFill>
                <a:latin typeface="Courier New"/>
                <a:cs typeface="Courier New"/>
              </a:rPr>
              <a:t>blockIdx.x</a:t>
            </a:r>
            <a:r>
              <a:rPr sz="1400" b="1" spc="-60" dirty="0">
                <a:solidFill>
                  <a:srgbClr val="62C7C7"/>
                </a:solidFill>
                <a:latin typeface="Courier New"/>
                <a:cs typeface="Courier New"/>
              </a:rPr>
              <a:t> </a:t>
            </a:r>
            <a:r>
              <a:rPr sz="1400" b="1" dirty="0">
                <a:solidFill>
                  <a:srgbClr val="62C7C7"/>
                </a:solidFill>
                <a:latin typeface="Courier New"/>
                <a:cs typeface="Courier New"/>
              </a:rPr>
              <a:t>=</a:t>
            </a:r>
            <a:r>
              <a:rPr sz="1400" b="1" spc="-30" dirty="0">
                <a:solidFill>
                  <a:srgbClr val="62C7C7"/>
                </a:solidFill>
                <a:latin typeface="Courier New"/>
                <a:cs typeface="Courier New"/>
              </a:rPr>
              <a:t> </a:t>
            </a:r>
            <a:r>
              <a:rPr sz="1400" b="1" spc="-50" dirty="0">
                <a:solidFill>
                  <a:srgbClr val="62C7C7"/>
                </a:solidFill>
                <a:latin typeface="Courier New"/>
                <a:cs typeface="Courier New"/>
              </a:rPr>
              <a:t>1</a:t>
            </a:r>
            <a:r>
              <a:rPr sz="1400" b="1" dirty="0">
                <a:solidFill>
                  <a:srgbClr val="62C7C7"/>
                </a:solidFill>
                <a:latin typeface="Courier New"/>
                <a:cs typeface="Courier New"/>
              </a:rPr>
              <a:t>	</a:t>
            </a:r>
            <a:r>
              <a:rPr sz="1400" b="1" dirty="0">
                <a:solidFill>
                  <a:srgbClr val="6F2F9F"/>
                </a:solidFill>
                <a:latin typeface="Courier New"/>
                <a:cs typeface="Courier New"/>
              </a:rPr>
              <a:t>blockIdx.x</a:t>
            </a:r>
            <a:r>
              <a:rPr sz="1400" b="1" spc="-60" dirty="0">
                <a:solidFill>
                  <a:srgbClr val="6F2F9F"/>
                </a:solidFill>
                <a:latin typeface="Courier New"/>
                <a:cs typeface="Courier New"/>
              </a:rPr>
              <a:t> </a:t>
            </a:r>
            <a:r>
              <a:rPr sz="1400" b="1" dirty="0">
                <a:solidFill>
                  <a:srgbClr val="6F2F9F"/>
                </a:solidFill>
                <a:latin typeface="Courier New"/>
                <a:cs typeface="Courier New"/>
              </a:rPr>
              <a:t>=</a:t>
            </a:r>
            <a:r>
              <a:rPr sz="1400" b="1" spc="-30" dirty="0">
                <a:solidFill>
                  <a:srgbClr val="6F2F9F"/>
                </a:solidFill>
                <a:latin typeface="Courier New"/>
                <a:cs typeface="Courier New"/>
              </a:rPr>
              <a:t> </a:t>
            </a:r>
            <a:r>
              <a:rPr sz="1400" b="1" spc="-50" dirty="0">
                <a:solidFill>
                  <a:srgbClr val="6F2F9F"/>
                </a:solidFill>
                <a:latin typeface="Courier New"/>
                <a:cs typeface="Courier New"/>
              </a:rPr>
              <a:t>2</a:t>
            </a:r>
            <a:r>
              <a:rPr sz="1400" b="1" dirty="0">
                <a:solidFill>
                  <a:srgbClr val="6F2F9F"/>
                </a:solidFill>
                <a:latin typeface="Courier New"/>
                <a:cs typeface="Courier New"/>
              </a:rPr>
              <a:t>	</a:t>
            </a:r>
            <a:r>
              <a:rPr sz="1400" b="1" dirty="0">
                <a:solidFill>
                  <a:srgbClr val="C00000"/>
                </a:solidFill>
                <a:latin typeface="Courier New"/>
                <a:cs typeface="Courier New"/>
              </a:rPr>
              <a:t>blockIdx.x</a:t>
            </a:r>
            <a:r>
              <a:rPr sz="1400" b="1" spc="-50" dirty="0">
                <a:solidFill>
                  <a:srgbClr val="C00000"/>
                </a:solidFill>
                <a:latin typeface="Courier New"/>
                <a:cs typeface="Courier New"/>
              </a:rPr>
              <a:t> </a:t>
            </a:r>
            <a:r>
              <a:rPr sz="1400" b="1" dirty="0">
                <a:solidFill>
                  <a:srgbClr val="C00000"/>
                </a:solidFill>
                <a:latin typeface="Courier New"/>
                <a:cs typeface="Courier New"/>
              </a:rPr>
              <a:t>=</a:t>
            </a:r>
            <a:r>
              <a:rPr sz="1400" b="1" spc="-30" dirty="0">
                <a:solidFill>
                  <a:srgbClr val="C00000"/>
                </a:solidFill>
                <a:latin typeface="Courier New"/>
                <a:cs typeface="Courier New"/>
              </a:rPr>
              <a:t> </a:t>
            </a:r>
            <a:r>
              <a:rPr sz="1400" b="1" spc="-50" dirty="0">
                <a:solidFill>
                  <a:srgbClr val="C00000"/>
                </a:solidFill>
                <a:latin typeface="Courier New"/>
                <a:cs typeface="Courier New"/>
              </a:rPr>
              <a:t>3</a:t>
            </a:r>
            <a:endParaRPr sz="1400">
              <a:latin typeface="Courier New"/>
              <a:cs typeface="Courier New"/>
            </a:endParaRPr>
          </a:p>
          <a:p>
            <a:pPr marL="393065" indent="-380365">
              <a:lnSpc>
                <a:spcPct val="100000"/>
              </a:lnSpc>
              <a:spcBef>
                <a:spcPts val="1335"/>
              </a:spcBef>
              <a:buSzPct val="85714"/>
              <a:buChar char="•"/>
              <a:tabLst>
                <a:tab pos="393065" algn="l"/>
              </a:tabLst>
            </a:pPr>
            <a:r>
              <a:rPr sz="2800" dirty="0">
                <a:latin typeface="Arial MT"/>
                <a:cs typeface="Arial MT"/>
              </a:rPr>
              <a:t>With</a:t>
            </a:r>
            <a:r>
              <a:rPr sz="2800" spc="-6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M</a:t>
            </a:r>
            <a:r>
              <a:rPr sz="2800" spc="-4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threads/block</a:t>
            </a:r>
            <a:r>
              <a:rPr sz="2800" spc="-6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a</a:t>
            </a:r>
            <a:r>
              <a:rPr sz="2800" spc="-6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unique</a:t>
            </a:r>
            <a:r>
              <a:rPr sz="2800" spc="-6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index</a:t>
            </a:r>
            <a:r>
              <a:rPr sz="2800" spc="-5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for</a:t>
            </a:r>
            <a:r>
              <a:rPr sz="2800" spc="-6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each</a:t>
            </a:r>
            <a:r>
              <a:rPr sz="2800" spc="-6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thread</a:t>
            </a:r>
            <a:r>
              <a:rPr sz="2800" spc="-6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is</a:t>
            </a:r>
            <a:r>
              <a:rPr sz="2800" spc="-6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given</a:t>
            </a:r>
            <a:r>
              <a:rPr sz="2800" spc="-55" dirty="0">
                <a:latin typeface="Arial MT"/>
                <a:cs typeface="Arial MT"/>
              </a:rPr>
              <a:t> </a:t>
            </a:r>
            <a:r>
              <a:rPr sz="2800" spc="-25" dirty="0">
                <a:latin typeface="Arial MT"/>
                <a:cs typeface="Arial MT"/>
              </a:rPr>
              <a:t>by:</a:t>
            </a:r>
            <a:endParaRPr sz="2800">
              <a:latin typeface="Arial MT"/>
              <a:cs typeface="Arial MT"/>
            </a:endParaRPr>
          </a:p>
          <a:p>
            <a:pPr marL="850900">
              <a:lnSpc>
                <a:spcPct val="100000"/>
              </a:lnSpc>
              <a:spcBef>
                <a:spcPts val="655"/>
              </a:spcBef>
            </a:pPr>
            <a:r>
              <a:rPr sz="2000" b="1" dirty="0">
                <a:solidFill>
                  <a:srgbClr val="89AC00"/>
                </a:solidFill>
                <a:latin typeface="Courier New"/>
                <a:cs typeface="Courier New"/>
              </a:rPr>
              <a:t>int</a:t>
            </a:r>
            <a:r>
              <a:rPr sz="2000" b="1" spc="-35" dirty="0">
                <a:solidFill>
                  <a:srgbClr val="89AC00"/>
                </a:solidFill>
                <a:latin typeface="Courier New"/>
                <a:cs typeface="Courier New"/>
              </a:rPr>
              <a:t> </a:t>
            </a:r>
            <a:r>
              <a:rPr sz="2000" b="1" dirty="0">
                <a:latin typeface="Courier New"/>
                <a:cs typeface="Courier New"/>
              </a:rPr>
              <a:t>index</a:t>
            </a:r>
            <a:r>
              <a:rPr sz="2000" b="1" spc="-25" dirty="0">
                <a:latin typeface="Courier New"/>
                <a:cs typeface="Courier New"/>
              </a:rPr>
              <a:t> </a:t>
            </a:r>
            <a:r>
              <a:rPr sz="2000" b="1" dirty="0">
                <a:latin typeface="Courier New"/>
                <a:cs typeface="Courier New"/>
              </a:rPr>
              <a:t>=</a:t>
            </a:r>
            <a:r>
              <a:rPr sz="2000" b="1" spc="-20" dirty="0">
                <a:latin typeface="Courier New"/>
                <a:cs typeface="Courier New"/>
              </a:rPr>
              <a:t> </a:t>
            </a:r>
            <a:r>
              <a:rPr sz="2000" b="1" dirty="0">
                <a:latin typeface="Courier New"/>
                <a:cs typeface="Courier New"/>
              </a:rPr>
              <a:t>threadIdx.x</a:t>
            </a:r>
            <a:r>
              <a:rPr sz="2000" b="1" spc="-25" dirty="0">
                <a:latin typeface="Courier New"/>
                <a:cs typeface="Courier New"/>
              </a:rPr>
              <a:t> </a:t>
            </a:r>
            <a:r>
              <a:rPr sz="2000" b="1" dirty="0">
                <a:latin typeface="Courier New"/>
                <a:cs typeface="Courier New"/>
              </a:rPr>
              <a:t>+</a:t>
            </a:r>
            <a:r>
              <a:rPr sz="2000" b="1" spc="-15" dirty="0">
                <a:latin typeface="Courier New"/>
                <a:cs typeface="Courier New"/>
              </a:rPr>
              <a:t> </a:t>
            </a:r>
            <a:r>
              <a:rPr sz="2000" b="1" dirty="0">
                <a:latin typeface="Courier New"/>
                <a:cs typeface="Courier New"/>
              </a:rPr>
              <a:t>blockIdx.x</a:t>
            </a:r>
            <a:r>
              <a:rPr sz="2000" b="1" spc="-25" dirty="0">
                <a:latin typeface="Courier New"/>
                <a:cs typeface="Courier New"/>
              </a:rPr>
              <a:t> </a:t>
            </a:r>
            <a:r>
              <a:rPr sz="2000" b="1" dirty="0">
                <a:latin typeface="Courier New"/>
                <a:cs typeface="Courier New"/>
              </a:rPr>
              <a:t>*</a:t>
            </a:r>
            <a:r>
              <a:rPr sz="2000" b="1" spc="-20" dirty="0">
                <a:latin typeface="Courier New"/>
                <a:cs typeface="Courier New"/>
              </a:rPr>
              <a:t> </a:t>
            </a:r>
            <a:r>
              <a:rPr sz="2000" b="1" spc="-25" dirty="0">
                <a:latin typeface="Courier New"/>
                <a:cs typeface="Courier New"/>
              </a:rPr>
              <a:t>M;</a:t>
            </a:r>
            <a:endParaRPr sz="2000">
              <a:latin typeface="Courier New"/>
              <a:cs typeface="Courier New"/>
            </a:endParaRPr>
          </a:p>
        </p:txBody>
      </p:sp>
      <p:sp>
        <p:nvSpPr>
          <p:cNvPr id="76" name="object 7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Indexing</a:t>
            </a:r>
            <a:r>
              <a:rPr spc="-25" dirty="0"/>
              <a:t> </a:t>
            </a:r>
            <a:r>
              <a:rPr dirty="0"/>
              <a:t>Arrays</a:t>
            </a:r>
            <a:r>
              <a:rPr spc="-50" dirty="0"/>
              <a:t> </a:t>
            </a:r>
            <a:r>
              <a:rPr dirty="0"/>
              <a:t>with</a:t>
            </a:r>
            <a:r>
              <a:rPr spc="-40" dirty="0"/>
              <a:t> </a:t>
            </a:r>
            <a:r>
              <a:rPr dirty="0"/>
              <a:t>Blocks</a:t>
            </a:r>
            <a:r>
              <a:rPr spc="-25" dirty="0"/>
              <a:t> </a:t>
            </a:r>
            <a:r>
              <a:rPr dirty="0"/>
              <a:t>and</a:t>
            </a:r>
            <a:r>
              <a:rPr spc="-30" dirty="0"/>
              <a:t> </a:t>
            </a:r>
            <a:r>
              <a:rPr spc="-10" dirty="0"/>
              <a:t>Threads</a:t>
            </a:r>
          </a:p>
        </p:txBody>
      </p:sp>
      <p:sp>
        <p:nvSpPr>
          <p:cNvPr id="77" name="object 77"/>
          <p:cNvSpPr txBox="1"/>
          <p:nvPr/>
        </p:nvSpPr>
        <p:spPr>
          <a:xfrm>
            <a:off x="2981070" y="3328161"/>
            <a:ext cx="136652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10" dirty="0">
                <a:solidFill>
                  <a:srgbClr val="FF9933"/>
                </a:solidFill>
                <a:latin typeface="Courier New"/>
                <a:cs typeface="Courier New"/>
              </a:rPr>
              <a:t>threadIdx.x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78" name="object 78"/>
          <p:cNvSpPr txBox="1"/>
          <p:nvPr/>
        </p:nvSpPr>
        <p:spPr>
          <a:xfrm>
            <a:off x="4781550" y="3320923"/>
            <a:ext cx="136652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10" dirty="0">
                <a:solidFill>
                  <a:srgbClr val="62C7C7"/>
                </a:solidFill>
                <a:latin typeface="Courier New"/>
                <a:cs typeface="Courier New"/>
              </a:rPr>
              <a:t>threadIdx.x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79" name="object 79"/>
          <p:cNvSpPr txBox="1"/>
          <p:nvPr/>
        </p:nvSpPr>
        <p:spPr>
          <a:xfrm>
            <a:off x="6581902" y="3328161"/>
            <a:ext cx="136652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10" dirty="0">
                <a:solidFill>
                  <a:srgbClr val="6F2F9F"/>
                </a:solidFill>
                <a:latin typeface="Courier New"/>
                <a:cs typeface="Courier New"/>
              </a:rPr>
              <a:t>threadIdx.x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80" name="object 80"/>
          <p:cNvSpPr txBox="1"/>
          <p:nvPr/>
        </p:nvSpPr>
        <p:spPr>
          <a:xfrm>
            <a:off x="8382381" y="3320923"/>
            <a:ext cx="136652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10" dirty="0">
                <a:solidFill>
                  <a:srgbClr val="C00000"/>
                </a:solidFill>
                <a:latin typeface="Courier New"/>
                <a:cs typeface="Courier New"/>
              </a:rPr>
              <a:t>threadIdx.x</a:t>
            </a:r>
            <a:endParaRPr sz="1600">
              <a:latin typeface="Courier New"/>
              <a:cs typeface="Courier New"/>
            </a:endParaRPr>
          </a:p>
        </p:txBody>
      </p:sp>
      <p:grpSp>
        <p:nvGrpSpPr>
          <p:cNvPr id="81" name="object 81"/>
          <p:cNvGrpSpPr/>
          <p:nvPr/>
        </p:nvGrpSpPr>
        <p:grpSpPr>
          <a:xfrm>
            <a:off x="2761488" y="4181855"/>
            <a:ext cx="7210425" cy="234950"/>
            <a:chOff x="2761488" y="4181855"/>
            <a:chExt cx="7210425" cy="234950"/>
          </a:xfrm>
        </p:grpSpPr>
        <p:sp>
          <p:nvSpPr>
            <p:cNvPr id="82" name="object 82"/>
            <p:cNvSpPr/>
            <p:nvPr/>
          </p:nvSpPr>
          <p:spPr>
            <a:xfrm>
              <a:off x="2766060" y="4186427"/>
              <a:ext cx="1800225" cy="226060"/>
            </a:xfrm>
            <a:custGeom>
              <a:avLst/>
              <a:gdLst/>
              <a:ahLst/>
              <a:cxnLst/>
              <a:rect l="l" t="t" r="r" b="b"/>
              <a:pathLst>
                <a:path w="1800225" h="226060">
                  <a:moveTo>
                    <a:pt x="1799843" y="0"/>
                  </a:moveTo>
                  <a:lnTo>
                    <a:pt x="1792777" y="43874"/>
                  </a:lnTo>
                  <a:lnTo>
                    <a:pt x="1773507" y="79724"/>
                  </a:lnTo>
                  <a:lnTo>
                    <a:pt x="1744926" y="103905"/>
                  </a:lnTo>
                  <a:lnTo>
                    <a:pt x="1709927" y="112776"/>
                  </a:lnTo>
                  <a:lnTo>
                    <a:pt x="989838" y="112776"/>
                  </a:lnTo>
                  <a:lnTo>
                    <a:pt x="954839" y="121646"/>
                  </a:lnTo>
                  <a:lnTo>
                    <a:pt x="926258" y="145827"/>
                  </a:lnTo>
                  <a:lnTo>
                    <a:pt x="906988" y="181677"/>
                  </a:lnTo>
                  <a:lnTo>
                    <a:pt x="899922" y="225552"/>
                  </a:lnTo>
                  <a:lnTo>
                    <a:pt x="892855" y="181677"/>
                  </a:lnTo>
                  <a:lnTo>
                    <a:pt x="873585" y="145827"/>
                  </a:lnTo>
                  <a:lnTo>
                    <a:pt x="845004" y="121646"/>
                  </a:lnTo>
                  <a:lnTo>
                    <a:pt x="810005" y="112776"/>
                  </a:lnTo>
                  <a:lnTo>
                    <a:pt x="89915" y="112776"/>
                  </a:lnTo>
                  <a:lnTo>
                    <a:pt x="54917" y="103905"/>
                  </a:lnTo>
                  <a:lnTo>
                    <a:pt x="26336" y="79724"/>
                  </a:lnTo>
                  <a:lnTo>
                    <a:pt x="7066" y="43874"/>
                  </a:lnTo>
                  <a:lnTo>
                    <a:pt x="0" y="0"/>
                  </a:lnTo>
                </a:path>
              </a:pathLst>
            </a:custGeom>
            <a:ln w="9144">
              <a:solidFill>
                <a:srgbClr val="FF99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4565904" y="4186427"/>
              <a:ext cx="1800225" cy="226060"/>
            </a:xfrm>
            <a:custGeom>
              <a:avLst/>
              <a:gdLst/>
              <a:ahLst/>
              <a:cxnLst/>
              <a:rect l="l" t="t" r="r" b="b"/>
              <a:pathLst>
                <a:path w="1800225" h="226060">
                  <a:moveTo>
                    <a:pt x="1799844" y="0"/>
                  </a:moveTo>
                  <a:lnTo>
                    <a:pt x="1792777" y="43874"/>
                  </a:lnTo>
                  <a:lnTo>
                    <a:pt x="1773507" y="79724"/>
                  </a:lnTo>
                  <a:lnTo>
                    <a:pt x="1744926" y="103905"/>
                  </a:lnTo>
                  <a:lnTo>
                    <a:pt x="1709928" y="112776"/>
                  </a:lnTo>
                  <a:lnTo>
                    <a:pt x="989838" y="112776"/>
                  </a:lnTo>
                  <a:lnTo>
                    <a:pt x="954839" y="121646"/>
                  </a:lnTo>
                  <a:lnTo>
                    <a:pt x="926258" y="145827"/>
                  </a:lnTo>
                  <a:lnTo>
                    <a:pt x="906988" y="181677"/>
                  </a:lnTo>
                  <a:lnTo>
                    <a:pt x="899922" y="225552"/>
                  </a:lnTo>
                  <a:lnTo>
                    <a:pt x="892855" y="181677"/>
                  </a:lnTo>
                  <a:lnTo>
                    <a:pt x="873585" y="145827"/>
                  </a:lnTo>
                  <a:lnTo>
                    <a:pt x="845004" y="121646"/>
                  </a:lnTo>
                  <a:lnTo>
                    <a:pt x="810006" y="112776"/>
                  </a:lnTo>
                  <a:lnTo>
                    <a:pt x="89916" y="112776"/>
                  </a:lnTo>
                  <a:lnTo>
                    <a:pt x="54917" y="103905"/>
                  </a:lnTo>
                  <a:lnTo>
                    <a:pt x="26336" y="79724"/>
                  </a:lnTo>
                  <a:lnTo>
                    <a:pt x="7066" y="43874"/>
                  </a:lnTo>
                  <a:lnTo>
                    <a:pt x="0" y="0"/>
                  </a:lnTo>
                </a:path>
              </a:pathLst>
            </a:custGeom>
            <a:ln w="9144">
              <a:solidFill>
                <a:srgbClr val="62C7C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6365747" y="4186427"/>
              <a:ext cx="1800225" cy="226060"/>
            </a:xfrm>
            <a:custGeom>
              <a:avLst/>
              <a:gdLst/>
              <a:ahLst/>
              <a:cxnLst/>
              <a:rect l="l" t="t" r="r" b="b"/>
              <a:pathLst>
                <a:path w="1800225" h="226060">
                  <a:moveTo>
                    <a:pt x="1799844" y="0"/>
                  </a:moveTo>
                  <a:lnTo>
                    <a:pt x="1792777" y="43874"/>
                  </a:lnTo>
                  <a:lnTo>
                    <a:pt x="1773507" y="79724"/>
                  </a:lnTo>
                  <a:lnTo>
                    <a:pt x="1744926" y="103905"/>
                  </a:lnTo>
                  <a:lnTo>
                    <a:pt x="1709927" y="112776"/>
                  </a:lnTo>
                  <a:lnTo>
                    <a:pt x="989837" y="112776"/>
                  </a:lnTo>
                  <a:lnTo>
                    <a:pt x="954839" y="121646"/>
                  </a:lnTo>
                  <a:lnTo>
                    <a:pt x="926258" y="145827"/>
                  </a:lnTo>
                  <a:lnTo>
                    <a:pt x="906988" y="181677"/>
                  </a:lnTo>
                  <a:lnTo>
                    <a:pt x="899922" y="225552"/>
                  </a:lnTo>
                  <a:lnTo>
                    <a:pt x="892855" y="181677"/>
                  </a:lnTo>
                  <a:lnTo>
                    <a:pt x="873585" y="145827"/>
                  </a:lnTo>
                  <a:lnTo>
                    <a:pt x="845004" y="121646"/>
                  </a:lnTo>
                  <a:lnTo>
                    <a:pt x="810005" y="112776"/>
                  </a:lnTo>
                  <a:lnTo>
                    <a:pt x="89915" y="112776"/>
                  </a:lnTo>
                  <a:lnTo>
                    <a:pt x="54917" y="103905"/>
                  </a:lnTo>
                  <a:lnTo>
                    <a:pt x="26336" y="79724"/>
                  </a:lnTo>
                  <a:lnTo>
                    <a:pt x="7066" y="43874"/>
                  </a:lnTo>
                  <a:lnTo>
                    <a:pt x="0" y="0"/>
                  </a:lnTo>
                </a:path>
              </a:pathLst>
            </a:custGeom>
            <a:ln w="9144">
              <a:solidFill>
                <a:srgbClr val="6F2F9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8165591" y="4186427"/>
              <a:ext cx="1801495" cy="226060"/>
            </a:xfrm>
            <a:custGeom>
              <a:avLst/>
              <a:gdLst/>
              <a:ahLst/>
              <a:cxnLst/>
              <a:rect l="l" t="t" r="r" b="b"/>
              <a:pathLst>
                <a:path w="1801495" h="226060">
                  <a:moveTo>
                    <a:pt x="1801367" y="0"/>
                  </a:moveTo>
                  <a:lnTo>
                    <a:pt x="1794301" y="43874"/>
                  </a:lnTo>
                  <a:lnTo>
                    <a:pt x="1775031" y="79724"/>
                  </a:lnTo>
                  <a:lnTo>
                    <a:pt x="1746450" y="103905"/>
                  </a:lnTo>
                  <a:lnTo>
                    <a:pt x="1711452" y="112776"/>
                  </a:lnTo>
                  <a:lnTo>
                    <a:pt x="990600" y="112776"/>
                  </a:lnTo>
                  <a:lnTo>
                    <a:pt x="955601" y="121646"/>
                  </a:lnTo>
                  <a:lnTo>
                    <a:pt x="927020" y="145827"/>
                  </a:lnTo>
                  <a:lnTo>
                    <a:pt x="907750" y="181677"/>
                  </a:lnTo>
                  <a:lnTo>
                    <a:pt x="900683" y="225552"/>
                  </a:lnTo>
                  <a:lnTo>
                    <a:pt x="893617" y="181677"/>
                  </a:lnTo>
                  <a:lnTo>
                    <a:pt x="874347" y="145827"/>
                  </a:lnTo>
                  <a:lnTo>
                    <a:pt x="845766" y="121646"/>
                  </a:lnTo>
                  <a:lnTo>
                    <a:pt x="810767" y="112776"/>
                  </a:lnTo>
                  <a:lnTo>
                    <a:pt x="89915" y="112776"/>
                  </a:lnTo>
                  <a:lnTo>
                    <a:pt x="54917" y="103905"/>
                  </a:lnTo>
                  <a:lnTo>
                    <a:pt x="26336" y="79724"/>
                  </a:lnTo>
                  <a:lnTo>
                    <a:pt x="7066" y="43874"/>
                  </a:lnTo>
                  <a:lnTo>
                    <a:pt x="0" y="0"/>
                  </a:lnTo>
                </a:path>
              </a:pathLst>
            </a:custGeom>
            <a:ln w="9144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50493" y="1378458"/>
            <a:ext cx="66249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065" indent="-380365">
              <a:lnSpc>
                <a:spcPct val="100000"/>
              </a:lnSpc>
              <a:spcBef>
                <a:spcPts val="100"/>
              </a:spcBef>
              <a:buChar char="•"/>
              <a:tabLst>
                <a:tab pos="393065" algn="l"/>
              </a:tabLst>
            </a:pPr>
            <a:r>
              <a:rPr sz="2400" dirty="0">
                <a:latin typeface="Arial MT"/>
                <a:cs typeface="Arial MT"/>
              </a:rPr>
              <a:t>Which</a:t>
            </a:r>
            <a:r>
              <a:rPr sz="2400" spc="-7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thread</a:t>
            </a:r>
            <a:r>
              <a:rPr sz="2400" spc="-6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will</a:t>
            </a:r>
            <a:r>
              <a:rPr sz="2400" spc="-4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operate</a:t>
            </a:r>
            <a:r>
              <a:rPr sz="2400" spc="-5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on</a:t>
            </a:r>
            <a:r>
              <a:rPr sz="2400" spc="-6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the</a:t>
            </a:r>
            <a:r>
              <a:rPr sz="2400" spc="-6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red</a:t>
            </a:r>
            <a:r>
              <a:rPr sz="2400" spc="-75" dirty="0">
                <a:latin typeface="Arial MT"/>
                <a:cs typeface="Arial MT"/>
              </a:rPr>
              <a:t> </a:t>
            </a:r>
            <a:r>
              <a:rPr sz="2400" spc="-10" dirty="0">
                <a:latin typeface="Arial MT"/>
                <a:cs typeface="Arial MT"/>
              </a:rPr>
              <a:t>element?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Indexing</a:t>
            </a:r>
            <a:r>
              <a:rPr spc="-30" dirty="0"/>
              <a:t> </a:t>
            </a:r>
            <a:r>
              <a:rPr dirty="0"/>
              <a:t>Arrays:</a:t>
            </a:r>
            <a:r>
              <a:rPr spc="-55" dirty="0"/>
              <a:t> </a:t>
            </a:r>
            <a:r>
              <a:rPr spc="-10" dirty="0"/>
              <a:t>Example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903982" y="5354828"/>
            <a:ext cx="6275070" cy="1122680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580"/>
              </a:spcBef>
            </a:pPr>
            <a:r>
              <a:rPr sz="2000" b="1" dirty="0">
                <a:solidFill>
                  <a:srgbClr val="89AC00"/>
                </a:solidFill>
                <a:latin typeface="Courier New"/>
                <a:cs typeface="Courier New"/>
              </a:rPr>
              <a:t>int</a:t>
            </a:r>
            <a:r>
              <a:rPr sz="2000" b="1" spc="-35" dirty="0">
                <a:solidFill>
                  <a:srgbClr val="89AC00"/>
                </a:solidFill>
                <a:latin typeface="Courier New"/>
                <a:cs typeface="Courier New"/>
              </a:rPr>
              <a:t> </a:t>
            </a:r>
            <a:r>
              <a:rPr sz="2000" b="1" dirty="0">
                <a:latin typeface="Courier New"/>
                <a:cs typeface="Courier New"/>
              </a:rPr>
              <a:t>index</a:t>
            </a:r>
            <a:r>
              <a:rPr sz="2000" b="1" spc="-25" dirty="0">
                <a:latin typeface="Courier New"/>
                <a:cs typeface="Courier New"/>
              </a:rPr>
              <a:t> </a:t>
            </a:r>
            <a:r>
              <a:rPr sz="2000" b="1" dirty="0">
                <a:latin typeface="Courier New"/>
                <a:cs typeface="Courier New"/>
              </a:rPr>
              <a:t>=</a:t>
            </a:r>
            <a:r>
              <a:rPr sz="2000" b="1" spc="-20" dirty="0">
                <a:latin typeface="Courier New"/>
                <a:cs typeface="Courier New"/>
              </a:rPr>
              <a:t> </a:t>
            </a:r>
            <a:r>
              <a:rPr sz="2000" b="1" dirty="0">
                <a:latin typeface="Courier New"/>
                <a:cs typeface="Courier New"/>
              </a:rPr>
              <a:t>threadIdx.x</a:t>
            </a:r>
            <a:r>
              <a:rPr sz="2000" b="1" spc="-25" dirty="0">
                <a:latin typeface="Courier New"/>
                <a:cs typeface="Courier New"/>
              </a:rPr>
              <a:t> </a:t>
            </a:r>
            <a:r>
              <a:rPr sz="2000" b="1" dirty="0">
                <a:latin typeface="Courier New"/>
                <a:cs typeface="Courier New"/>
              </a:rPr>
              <a:t>+</a:t>
            </a:r>
            <a:r>
              <a:rPr sz="2000" b="1" spc="-20" dirty="0">
                <a:latin typeface="Courier New"/>
                <a:cs typeface="Courier New"/>
              </a:rPr>
              <a:t> </a:t>
            </a:r>
            <a:r>
              <a:rPr sz="2000" b="1" dirty="0">
                <a:latin typeface="Courier New"/>
                <a:cs typeface="Courier New"/>
              </a:rPr>
              <a:t>blockIdx.x</a:t>
            </a:r>
            <a:r>
              <a:rPr sz="2000" b="1" spc="-20" dirty="0">
                <a:latin typeface="Courier New"/>
                <a:cs typeface="Courier New"/>
              </a:rPr>
              <a:t> </a:t>
            </a:r>
            <a:r>
              <a:rPr sz="2000" b="1" dirty="0">
                <a:latin typeface="Courier New"/>
                <a:cs typeface="Courier New"/>
              </a:rPr>
              <a:t>*</a:t>
            </a:r>
            <a:r>
              <a:rPr sz="2000" b="1" spc="-20" dirty="0">
                <a:latin typeface="Courier New"/>
                <a:cs typeface="Courier New"/>
              </a:rPr>
              <a:t> </a:t>
            </a:r>
            <a:r>
              <a:rPr sz="2000" b="1" spc="-25" dirty="0">
                <a:latin typeface="Courier New"/>
                <a:cs typeface="Courier New"/>
              </a:rPr>
              <a:t>M;</a:t>
            </a:r>
            <a:endParaRPr sz="2000">
              <a:latin typeface="Courier New"/>
              <a:cs typeface="Courier New"/>
            </a:endParaRPr>
          </a:p>
          <a:p>
            <a:pPr marR="6350" algn="r">
              <a:lnSpc>
                <a:spcPct val="100000"/>
              </a:lnSpc>
              <a:spcBef>
                <a:spcPts val="480"/>
              </a:spcBef>
              <a:tabLst>
                <a:tab pos="1066165" algn="l"/>
                <a:tab pos="2132965" algn="l"/>
                <a:tab pos="3047365" algn="l"/>
                <a:tab pos="4114165" algn="l"/>
              </a:tabLst>
            </a:pPr>
            <a:r>
              <a:rPr sz="2000" b="1" spc="-50" dirty="0">
                <a:latin typeface="Courier New"/>
                <a:cs typeface="Courier New"/>
              </a:rPr>
              <a:t>=</a:t>
            </a:r>
            <a:r>
              <a:rPr sz="2000" b="1" dirty="0">
                <a:latin typeface="Courier New"/>
                <a:cs typeface="Courier New"/>
              </a:rPr>
              <a:t>	</a:t>
            </a:r>
            <a:r>
              <a:rPr sz="2000" b="1" spc="-50" dirty="0">
                <a:latin typeface="Courier New"/>
                <a:cs typeface="Courier New"/>
              </a:rPr>
              <a:t>5</a:t>
            </a:r>
            <a:r>
              <a:rPr sz="2000" b="1" dirty="0">
                <a:latin typeface="Courier New"/>
                <a:cs typeface="Courier New"/>
              </a:rPr>
              <a:t>	</a:t>
            </a:r>
            <a:r>
              <a:rPr sz="2000" b="1" spc="-50" dirty="0">
                <a:latin typeface="Courier New"/>
                <a:cs typeface="Courier New"/>
              </a:rPr>
              <a:t>+</a:t>
            </a:r>
            <a:r>
              <a:rPr sz="2000" b="1" dirty="0">
                <a:latin typeface="Courier New"/>
                <a:cs typeface="Courier New"/>
              </a:rPr>
              <a:t>	</a:t>
            </a:r>
            <a:r>
              <a:rPr sz="2000" b="1" spc="-50" dirty="0">
                <a:latin typeface="Courier New"/>
                <a:cs typeface="Courier New"/>
              </a:rPr>
              <a:t>2</a:t>
            </a:r>
            <a:r>
              <a:rPr sz="2000" b="1" dirty="0">
                <a:latin typeface="Courier New"/>
                <a:cs typeface="Courier New"/>
              </a:rPr>
              <a:t>	*</a:t>
            </a:r>
            <a:r>
              <a:rPr sz="2000" b="1" spc="-15" dirty="0">
                <a:latin typeface="Courier New"/>
                <a:cs typeface="Courier New"/>
              </a:rPr>
              <a:t> </a:t>
            </a:r>
            <a:r>
              <a:rPr sz="2000" b="1" spc="-25" dirty="0">
                <a:latin typeface="Courier New"/>
                <a:cs typeface="Courier New"/>
              </a:rPr>
              <a:t>8;</a:t>
            </a:r>
            <a:endParaRPr sz="2000">
              <a:latin typeface="Courier New"/>
              <a:cs typeface="Courier New"/>
            </a:endParaRPr>
          </a:p>
          <a:p>
            <a:pPr marL="1536700">
              <a:lnSpc>
                <a:spcPct val="100000"/>
              </a:lnSpc>
              <a:spcBef>
                <a:spcPts val="480"/>
              </a:spcBef>
            </a:pPr>
            <a:r>
              <a:rPr sz="2000" b="1" dirty="0">
                <a:latin typeface="Courier New"/>
                <a:cs typeface="Courier New"/>
              </a:rPr>
              <a:t>=</a:t>
            </a:r>
            <a:r>
              <a:rPr sz="2000" b="1" spc="-5" dirty="0">
                <a:latin typeface="Courier New"/>
                <a:cs typeface="Courier New"/>
              </a:rPr>
              <a:t> </a:t>
            </a:r>
            <a:r>
              <a:rPr sz="2000" b="1" spc="-25" dirty="0">
                <a:latin typeface="Courier New"/>
                <a:cs typeface="Courier New"/>
              </a:rPr>
              <a:t>21;</a:t>
            </a:r>
            <a:endParaRPr sz="2000">
              <a:latin typeface="Courier New"/>
              <a:cs typeface="Courier New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2435351" y="4018775"/>
            <a:ext cx="7315834" cy="758190"/>
            <a:chOff x="2435351" y="4018775"/>
            <a:chExt cx="7315834" cy="75819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58038" y="4027822"/>
              <a:ext cx="296028" cy="551893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35351" y="4123982"/>
              <a:ext cx="349034" cy="400773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2496311" y="4046219"/>
              <a:ext cx="224154" cy="480059"/>
            </a:xfrm>
            <a:custGeom>
              <a:avLst/>
              <a:gdLst/>
              <a:ahLst/>
              <a:cxnLst/>
              <a:rect l="l" t="t" r="r" b="b"/>
              <a:pathLst>
                <a:path w="224155" h="480060">
                  <a:moveTo>
                    <a:pt x="0" y="442721"/>
                  </a:moveTo>
                  <a:lnTo>
                    <a:pt x="0" y="37337"/>
                  </a:lnTo>
                  <a:lnTo>
                    <a:pt x="2940" y="22824"/>
                  </a:lnTo>
                  <a:lnTo>
                    <a:pt x="10953" y="10953"/>
                  </a:lnTo>
                  <a:lnTo>
                    <a:pt x="22824" y="2940"/>
                  </a:lnTo>
                  <a:lnTo>
                    <a:pt x="37337" y="0"/>
                  </a:lnTo>
                  <a:lnTo>
                    <a:pt x="220090" y="0"/>
                  </a:lnTo>
                  <a:lnTo>
                    <a:pt x="222250" y="0"/>
                  </a:lnTo>
                  <a:lnTo>
                    <a:pt x="224027" y="1777"/>
                  </a:lnTo>
                  <a:lnTo>
                    <a:pt x="224027" y="3936"/>
                  </a:lnTo>
                  <a:lnTo>
                    <a:pt x="224027" y="476122"/>
                  </a:lnTo>
                  <a:lnTo>
                    <a:pt x="224027" y="478281"/>
                  </a:lnTo>
                  <a:lnTo>
                    <a:pt x="222250" y="480059"/>
                  </a:lnTo>
                  <a:lnTo>
                    <a:pt x="220090" y="480059"/>
                  </a:lnTo>
                  <a:lnTo>
                    <a:pt x="37337" y="480059"/>
                  </a:lnTo>
                  <a:lnTo>
                    <a:pt x="22824" y="477119"/>
                  </a:lnTo>
                  <a:lnTo>
                    <a:pt x="10953" y="469106"/>
                  </a:lnTo>
                  <a:lnTo>
                    <a:pt x="2940" y="457235"/>
                  </a:lnTo>
                  <a:lnTo>
                    <a:pt x="0" y="442721"/>
                  </a:lnTo>
                  <a:close/>
                </a:path>
              </a:pathLst>
            </a:custGeom>
            <a:ln w="9144">
              <a:solidFill>
                <a:srgbClr val="7B7B7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73095" y="4018775"/>
              <a:ext cx="315468" cy="569988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656331" y="4123982"/>
              <a:ext cx="349034" cy="400773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2720339" y="4046219"/>
              <a:ext cx="226060" cy="480059"/>
            </a:xfrm>
            <a:custGeom>
              <a:avLst/>
              <a:gdLst/>
              <a:ahLst/>
              <a:cxnLst/>
              <a:rect l="l" t="t" r="r" b="b"/>
              <a:pathLst>
                <a:path w="226060" h="480060">
                  <a:moveTo>
                    <a:pt x="0" y="480059"/>
                  </a:moveTo>
                  <a:lnTo>
                    <a:pt x="225551" y="480059"/>
                  </a:lnTo>
                  <a:lnTo>
                    <a:pt x="225551" y="0"/>
                  </a:lnTo>
                  <a:lnTo>
                    <a:pt x="0" y="0"/>
                  </a:lnTo>
                  <a:lnTo>
                    <a:pt x="0" y="480059"/>
                  </a:lnTo>
                  <a:close/>
                </a:path>
              </a:pathLst>
            </a:custGeom>
            <a:ln w="9143">
              <a:solidFill>
                <a:srgbClr val="7B7B7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433386" y="4027822"/>
              <a:ext cx="296028" cy="551893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401556" y="4123982"/>
              <a:ext cx="349034" cy="400773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9471659" y="4046219"/>
              <a:ext cx="224154" cy="480059"/>
            </a:xfrm>
            <a:custGeom>
              <a:avLst/>
              <a:gdLst/>
              <a:ahLst/>
              <a:cxnLst/>
              <a:rect l="l" t="t" r="r" b="b"/>
              <a:pathLst>
                <a:path w="224154" h="480060">
                  <a:moveTo>
                    <a:pt x="224028" y="442721"/>
                  </a:moveTo>
                  <a:lnTo>
                    <a:pt x="224028" y="37337"/>
                  </a:lnTo>
                  <a:lnTo>
                    <a:pt x="221087" y="22824"/>
                  </a:lnTo>
                  <a:lnTo>
                    <a:pt x="213074" y="10953"/>
                  </a:lnTo>
                  <a:lnTo>
                    <a:pt x="201203" y="2940"/>
                  </a:lnTo>
                  <a:lnTo>
                    <a:pt x="186690" y="0"/>
                  </a:lnTo>
                  <a:lnTo>
                    <a:pt x="3937" y="0"/>
                  </a:lnTo>
                  <a:lnTo>
                    <a:pt x="1778" y="0"/>
                  </a:lnTo>
                  <a:lnTo>
                    <a:pt x="0" y="1777"/>
                  </a:lnTo>
                  <a:lnTo>
                    <a:pt x="0" y="3936"/>
                  </a:lnTo>
                  <a:lnTo>
                    <a:pt x="0" y="476122"/>
                  </a:lnTo>
                  <a:lnTo>
                    <a:pt x="0" y="478281"/>
                  </a:lnTo>
                  <a:lnTo>
                    <a:pt x="1778" y="480059"/>
                  </a:lnTo>
                  <a:lnTo>
                    <a:pt x="3937" y="480059"/>
                  </a:lnTo>
                  <a:lnTo>
                    <a:pt x="186690" y="480059"/>
                  </a:lnTo>
                  <a:lnTo>
                    <a:pt x="201203" y="477119"/>
                  </a:lnTo>
                  <a:lnTo>
                    <a:pt x="213074" y="469106"/>
                  </a:lnTo>
                  <a:lnTo>
                    <a:pt x="221087" y="457235"/>
                  </a:lnTo>
                  <a:lnTo>
                    <a:pt x="224028" y="442721"/>
                  </a:lnTo>
                  <a:close/>
                </a:path>
              </a:pathLst>
            </a:custGeom>
            <a:ln w="9144">
              <a:solidFill>
                <a:srgbClr val="7B7B7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898647" y="4018775"/>
              <a:ext cx="313969" cy="569988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881883" y="4123982"/>
              <a:ext cx="349034" cy="400773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2945891" y="4046219"/>
              <a:ext cx="224154" cy="480059"/>
            </a:xfrm>
            <a:custGeom>
              <a:avLst/>
              <a:gdLst/>
              <a:ahLst/>
              <a:cxnLst/>
              <a:rect l="l" t="t" r="r" b="b"/>
              <a:pathLst>
                <a:path w="224155" h="480060">
                  <a:moveTo>
                    <a:pt x="0" y="480059"/>
                  </a:moveTo>
                  <a:lnTo>
                    <a:pt x="224028" y="480059"/>
                  </a:lnTo>
                  <a:lnTo>
                    <a:pt x="224028" y="0"/>
                  </a:lnTo>
                  <a:lnTo>
                    <a:pt x="0" y="0"/>
                  </a:lnTo>
                  <a:lnTo>
                    <a:pt x="0" y="480059"/>
                  </a:lnTo>
                  <a:close/>
                </a:path>
              </a:pathLst>
            </a:custGeom>
            <a:ln w="9144">
              <a:solidFill>
                <a:srgbClr val="7B7B7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22675" y="4018775"/>
              <a:ext cx="315467" cy="569988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107435" y="4123982"/>
              <a:ext cx="349034" cy="400773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3169919" y="4046219"/>
              <a:ext cx="226060" cy="480059"/>
            </a:xfrm>
            <a:custGeom>
              <a:avLst/>
              <a:gdLst/>
              <a:ahLst/>
              <a:cxnLst/>
              <a:rect l="l" t="t" r="r" b="b"/>
              <a:pathLst>
                <a:path w="226060" h="480060">
                  <a:moveTo>
                    <a:pt x="0" y="480059"/>
                  </a:moveTo>
                  <a:lnTo>
                    <a:pt x="225552" y="480059"/>
                  </a:lnTo>
                  <a:lnTo>
                    <a:pt x="225552" y="0"/>
                  </a:lnTo>
                  <a:lnTo>
                    <a:pt x="0" y="0"/>
                  </a:lnTo>
                  <a:lnTo>
                    <a:pt x="0" y="480059"/>
                  </a:lnTo>
                  <a:close/>
                </a:path>
              </a:pathLst>
            </a:custGeom>
            <a:ln w="9144">
              <a:solidFill>
                <a:srgbClr val="7B7B7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348227" y="4018775"/>
              <a:ext cx="315467" cy="569988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331463" y="4123982"/>
              <a:ext cx="349034" cy="400773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3395471" y="4046219"/>
              <a:ext cx="226060" cy="480059"/>
            </a:xfrm>
            <a:custGeom>
              <a:avLst/>
              <a:gdLst/>
              <a:ahLst/>
              <a:cxnLst/>
              <a:rect l="l" t="t" r="r" b="b"/>
              <a:pathLst>
                <a:path w="226060" h="480060">
                  <a:moveTo>
                    <a:pt x="0" y="480059"/>
                  </a:moveTo>
                  <a:lnTo>
                    <a:pt x="225551" y="480059"/>
                  </a:lnTo>
                  <a:lnTo>
                    <a:pt x="225551" y="0"/>
                  </a:lnTo>
                  <a:lnTo>
                    <a:pt x="0" y="0"/>
                  </a:lnTo>
                  <a:lnTo>
                    <a:pt x="0" y="480059"/>
                  </a:lnTo>
                  <a:close/>
                </a:path>
              </a:pathLst>
            </a:custGeom>
            <a:ln w="9143">
              <a:solidFill>
                <a:srgbClr val="7B7B7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73779" y="4018775"/>
              <a:ext cx="313969" cy="569988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557015" y="4123982"/>
              <a:ext cx="349034" cy="400773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3621023" y="4046219"/>
              <a:ext cx="224154" cy="480059"/>
            </a:xfrm>
            <a:custGeom>
              <a:avLst/>
              <a:gdLst/>
              <a:ahLst/>
              <a:cxnLst/>
              <a:rect l="l" t="t" r="r" b="b"/>
              <a:pathLst>
                <a:path w="224154" h="480060">
                  <a:moveTo>
                    <a:pt x="0" y="480059"/>
                  </a:moveTo>
                  <a:lnTo>
                    <a:pt x="224027" y="480059"/>
                  </a:lnTo>
                  <a:lnTo>
                    <a:pt x="224027" y="0"/>
                  </a:lnTo>
                  <a:lnTo>
                    <a:pt x="0" y="0"/>
                  </a:lnTo>
                  <a:lnTo>
                    <a:pt x="0" y="480059"/>
                  </a:lnTo>
                  <a:close/>
                </a:path>
              </a:pathLst>
            </a:custGeom>
            <a:ln w="9144">
              <a:solidFill>
                <a:srgbClr val="7B7B7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797807" y="4018775"/>
              <a:ext cx="315467" cy="569988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782567" y="4123982"/>
              <a:ext cx="349034" cy="400773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3845051" y="4046219"/>
              <a:ext cx="226060" cy="480059"/>
            </a:xfrm>
            <a:custGeom>
              <a:avLst/>
              <a:gdLst/>
              <a:ahLst/>
              <a:cxnLst/>
              <a:rect l="l" t="t" r="r" b="b"/>
              <a:pathLst>
                <a:path w="226060" h="480060">
                  <a:moveTo>
                    <a:pt x="0" y="480059"/>
                  </a:moveTo>
                  <a:lnTo>
                    <a:pt x="225551" y="480059"/>
                  </a:lnTo>
                  <a:lnTo>
                    <a:pt x="225551" y="0"/>
                  </a:lnTo>
                  <a:lnTo>
                    <a:pt x="0" y="0"/>
                  </a:lnTo>
                  <a:lnTo>
                    <a:pt x="0" y="480059"/>
                  </a:lnTo>
                  <a:close/>
                </a:path>
              </a:pathLst>
            </a:custGeom>
            <a:ln w="9143">
              <a:solidFill>
                <a:srgbClr val="7B7B7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023359" y="4018775"/>
              <a:ext cx="315467" cy="569988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006595" y="4123982"/>
              <a:ext cx="349034" cy="400773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4070603" y="4046219"/>
              <a:ext cx="226060" cy="480059"/>
            </a:xfrm>
            <a:custGeom>
              <a:avLst/>
              <a:gdLst/>
              <a:ahLst/>
              <a:cxnLst/>
              <a:rect l="l" t="t" r="r" b="b"/>
              <a:pathLst>
                <a:path w="226060" h="480060">
                  <a:moveTo>
                    <a:pt x="0" y="480059"/>
                  </a:moveTo>
                  <a:lnTo>
                    <a:pt x="225551" y="480059"/>
                  </a:lnTo>
                  <a:lnTo>
                    <a:pt x="225551" y="0"/>
                  </a:lnTo>
                  <a:lnTo>
                    <a:pt x="0" y="0"/>
                  </a:lnTo>
                  <a:lnTo>
                    <a:pt x="0" y="480059"/>
                  </a:lnTo>
                  <a:close/>
                </a:path>
              </a:pathLst>
            </a:custGeom>
            <a:ln w="9143">
              <a:solidFill>
                <a:srgbClr val="7B7B7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48911" y="4018775"/>
              <a:ext cx="313969" cy="569988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232147" y="4123982"/>
              <a:ext cx="349034" cy="400773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4296155" y="4046219"/>
              <a:ext cx="224154" cy="480059"/>
            </a:xfrm>
            <a:custGeom>
              <a:avLst/>
              <a:gdLst/>
              <a:ahLst/>
              <a:cxnLst/>
              <a:rect l="l" t="t" r="r" b="b"/>
              <a:pathLst>
                <a:path w="224154" h="480060">
                  <a:moveTo>
                    <a:pt x="0" y="480059"/>
                  </a:moveTo>
                  <a:lnTo>
                    <a:pt x="224027" y="480059"/>
                  </a:lnTo>
                  <a:lnTo>
                    <a:pt x="224027" y="0"/>
                  </a:lnTo>
                  <a:lnTo>
                    <a:pt x="0" y="0"/>
                  </a:lnTo>
                  <a:lnTo>
                    <a:pt x="0" y="480059"/>
                  </a:lnTo>
                  <a:close/>
                </a:path>
              </a:pathLst>
            </a:custGeom>
            <a:ln w="9144">
              <a:solidFill>
                <a:srgbClr val="7B7B7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6" name="object 3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72939" y="4018775"/>
              <a:ext cx="315467" cy="569988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457700" y="4123982"/>
              <a:ext cx="349034" cy="400773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4520183" y="4046219"/>
              <a:ext cx="226060" cy="480059"/>
            </a:xfrm>
            <a:custGeom>
              <a:avLst/>
              <a:gdLst/>
              <a:ahLst/>
              <a:cxnLst/>
              <a:rect l="l" t="t" r="r" b="b"/>
              <a:pathLst>
                <a:path w="226060" h="480060">
                  <a:moveTo>
                    <a:pt x="0" y="480059"/>
                  </a:moveTo>
                  <a:lnTo>
                    <a:pt x="225551" y="480059"/>
                  </a:lnTo>
                  <a:lnTo>
                    <a:pt x="225551" y="0"/>
                  </a:lnTo>
                  <a:lnTo>
                    <a:pt x="0" y="0"/>
                  </a:lnTo>
                  <a:lnTo>
                    <a:pt x="0" y="480059"/>
                  </a:lnTo>
                  <a:close/>
                </a:path>
              </a:pathLst>
            </a:custGeom>
            <a:ln w="9143">
              <a:solidFill>
                <a:srgbClr val="7B7B7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9" name="object 3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98491" y="4018775"/>
              <a:ext cx="315467" cy="569988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681727" y="4123982"/>
              <a:ext cx="349034" cy="400773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4745735" y="4046219"/>
              <a:ext cx="226060" cy="480059"/>
            </a:xfrm>
            <a:custGeom>
              <a:avLst/>
              <a:gdLst/>
              <a:ahLst/>
              <a:cxnLst/>
              <a:rect l="l" t="t" r="r" b="b"/>
              <a:pathLst>
                <a:path w="226060" h="480060">
                  <a:moveTo>
                    <a:pt x="0" y="480059"/>
                  </a:moveTo>
                  <a:lnTo>
                    <a:pt x="225551" y="480059"/>
                  </a:lnTo>
                  <a:lnTo>
                    <a:pt x="225551" y="0"/>
                  </a:lnTo>
                  <a:lnTo>
                    <a:pt x="0" y="0"/>
                  </a:lnTo>
                  <a:lnTo>
                    <a:pt x="0" y="480059"/>
                  </a:lnTo>
                  <a:close/>
                </a:path>
              </a:pathLst>
            </a:custGeom>
            <a:ln w="9143">
              <a:solidFill>
                <a:srgbClr val="7B7B7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2" name="object 4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924044" y="4018775"/>
              <a:ext cx="313969" cy="569988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907279" y="4123982"/>
              <a:ext cx="349034" cy="400773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4971287" y="4046219"/>
              <a:ext cx="224154" cy="480059"/>
            </a:xfrm>
            <a:custGeom>
              <a:avLst/>
              <a:gdLst/>
              <a:ahLst/>
              <a:cxnLst/>
              <a:rect l="l" t="t" r="r" b="b"/>
              <a:pathLst>
                <a:path w="224154" h="480060">
                  <a:moveTo>
                    <a:pt x="0" y="480059"/>
                  </a:moveTo>
                  <a:lnTo>
                    <a:pt x="224027" y="480059"/>
                  </a:lnTo>
                  <a:lnTo>
                    <a:pt x="224027" y="0"/>
                  </a:lnTo>
                  <a:lnTo>
                    <a:pt x="0" y="0"/>
                  </a:lnTo>
                  <a:lnTo>
                    <a:pt x="0" y="480059"/>
                  </a:lnTo>
                  <a:close/>
                </a:path>
              </a:pathLst>
            </a:custGeom>
            <a:ln w="9144">
              <a:solidFill>
                <a:srgbClr val="7B7B7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5" name="object 4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48072" y="4018775"/>
              <a:ext cx="315467" cy="569988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132831" y="4123982"/>
              <a:ext cx="349034" cy="400773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5195316" y="4046219"/>
              <a:ext cx="226060" cy="480059"/>
            </a:xfrm>
            <a:custGeom>
              <a:avLst/>
              <a:gdLst/>
              <a:ahLst/>
              <a:cxnLst/>
              <a:rect l="l" t="t" r="r" b="b"/>
              <a:pathLst>
                <a:path w="226060" h="480060">
                  <a:moveTo>
                    <a:pt x="0" y="480059"/>
                  </a:moveTo>
                  <a:lnTo>
                    <a:pt x="225551" y="480059"/>
                  </a:lnTo>
                  <a:lnTo>
                    <a:pt x="225551" y="0"/>
                  </a:lnTo>
                  <a:lnTo>
                    <a:pt x="0" y="0"/>
                  </a:lnTo>
                  <a:lnTo>
                    <a:pt x="0" y="480059"/>
                  </a:lnTo>
                  <a:close/>
                </a:path>
              </a:pathLst>
            </a:custGeom>
            <a:ln w="9143">
              <a:solidFill>
                <a:srgbClr val="7B7B7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8" name="object 4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73623" y="4018775"/>
              <a:ext cx="315467" cy="569988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356859" y="4123982"/>
              <a:ext cx="349034" cy="400773"/>
            </a:xfrm>
            <a:prstGeom prst="rect">
              <a:avLst/>
            </a:prstGeom>
          </p:spPr>
        </p:pic>
        <p:sp>
          <p:nvSpPr>
            <p:cNvPr id="50" name="object 50"/>
            <p:cNvSpPr/>
            <p:nvPr/>
          </p:nvSpPr>
          <p:spPr>
            <a:xfrm>
              <a:off x="5420867" y="4046219"/>
              <a:ext cx="226060" cy="480059"/>
            </a:xfrm>
            <a:custGeom>
              <a:avLst/>
              <a:gdLst/>
              <a:ahLst/>
              <a:cxnLst/>
              <a:rect l="l" t="t" r="r" b="b"/>
              <a:pathLst>
                <a:path w="226060" h="480060">
                  <a:moveTo>
                    <a:pt x="0" y="480059"/>
                  </a:moveTo>
                  <a:lnTo>
                    <a:pt x="225551" y="480059"/>
                  </a:lnTo>
                  <a:lnTo>
                    <a:pt x="225551" y="0"/>
                  </a:lnTo>
                  <a:lnTo>
                    <a:pt x="0" y="0"/>
                  </a:lnTo>
                  <a:lnTo>
                    <a:pt x="0" y="480059"/>
                  </a:lnTo>
                  <a:close/>
                </a:path>
              </a:pathLst>
            </a:custGeom>
            <a:ln w="9143">
              <a:solidFill>
                <a:srgbClr val="7B7B7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1" name="object 5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599175" y="4018775"/>
              <a:ext cx="313969" cy="569988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582411" y="4123982"/>
              <a:ext cx="349034" cy="400773"/>
            </a:xfrm>
            <a:prstGeom prst="rect">
              <a:avLst/>
            </a:prstGeom>
          </p:spPr>
        </p:pic>
        <p:sp>
          <p:nvSpPr>
            <p:cNvPr id="53" name="object 53"/>
            <p:cNvSpPr/>
            <p:nvPr/>
          </p:nvSpPr>
          <p:spPr>
            <a:xfrm>
              <a:off x="5646419" y="4046219"/>
              <a:ext cx="224154" cy="480059"/>
            </a:xfrm>
            <a:custGeom>
              <a:avLst/>
              <a:gdLst/>
              <a:ahLst/>
              <a:cxnLst/>
              <a:rect l="l" t="t" r="r" b="b"/>
              <a:pathLst>
                <a:path w="224154" h="480060">
                  <a:moveTo>
                    <a:pt x="0" y="480059"/>
                  </a:moveTo>
                  <a:lnTo>
                    <a:pt x="224027" y="480059"/>
                  </a:lnTo>
                  <a:lnTo>
                    <a:pt x="224027" y="0"/>
                  </a:lnTo>
                  <a:lnTo>
                    <a:pt x="0" y="0"/>
                  </a:lnTo>
                  <a:lnTo>
                    <a:pt x="0" y="480059"/>
                  </a:lnTo>
                  <a:close/>
                </a:path>
              </a:pathLst>
            </a:custGeom>
            <a:ln w="9144">
              <a:solidFill>
                <a:srgbClr val="7B7B7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4" name="object 5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23204" y="4018775"/>
              <a:ext cx="315467" cy="569988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5807963" y="4123982"/>
              <a:ext cx="349034" cy="400773"/>
            </a:xfrm>
            <a:prstGeom prst="rect">
              <a:avLst/>
            </a:prstGeom>
          </p:spPr>
        </p:pic>
        <p:sp>
          <p:nvSpPr>
            <p:cNvPr id="56" name="object 56"/>
            <p:cNvSpPr/>
            <p:nvPr/>
          </p:nvSpPr>
          <p:spPr>
            <a:xfrm>
              <a:off x="5870448" y="4046219"/>
              <a:ext cx="226060" cy="480059"/>
            </a:xfrm>
            <a:custGeom>
              <a:avLst/>
              <a:gdLst/>
              <a:ahLst/>
              <a:cxnLst/>
              <a:rect l="l" t="t" r="r" b="b"/>
              <a:pathLst>
                <a:path w="226060" h="480060">
                  <a:moveTo>
                    <a:pt x="0" y="480059"/>
                  </a:moveTo>
                  <a:lnTo>
                    <a:pt x="225551" y="480059"/>
                  </a:lnTo>
                  <a:lnTo>
                    <a:pt x="225551" y="0"/>
                  </a:lnTo>
                  <a:lnTo>
                    <a:pt x="0" y="0"/>
                  </a:lnTo>
                  <a:lnTo>
                    <a:pt x="0" y="480059"/>
                  </a:lnTo>
                  <a:close/>
                </a:path>
              </a:pathLst>
            </a:custGeom>
            <a:ln w="9143">
              <a:solidFill>
                <a:srgbClr val="7B7B7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7" name="object 5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48755" y="4018775"/>
              <a:ext cx="315467" cy="569988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031992" y="4123982"/>
              <a:ext cx="349034" cy="400773"/>
            </a:xfrm>
            <a:prstGeom prst="rect">
              <a:avLst/>
            </a:prstGeom>
          </p:spPr>
        </p:pic>
        <p:sp>
          <p:nvSpPr>
            <p:cNvPr id="59" name="object 59"/>
            <p:cNvSpPr/>
            <p:nvPr/>
          </p:nvSpPr>
          <p:spPr>
            <a:xfrm>
              <a:off x="6095999" y="4046219"/>
              <a:ext cx="226060" cy="480059"/>
            </a:xfrm>
            <a:custGeom>
              <a:avLst/>
              <a:gdLst/>
              <a:ahLst/>
              <a:cxnLst/>
              <a:rect l="l" t="t" r="r" b="b"/>
              <a:pathLst>
                <a:path w="226060" h="480060">
                  <a:moveTo>
                    <a:pt x="0" y="480059"/>
                  </a:moveTo>
                  <a:lnTo>
                    <a:pt x="225551" y="480059"/>
                  </a:lnTo>
                  <a:lnTo>
                    <a:pt x="225551" y="0"/>
                  </a:lnTo>
                  <a:lnTo>
                    <a:pt x="0" y="0"/>
                  </a:lnTo>
                  <a:lnTo>
                    <a:pt x="0" y="480059"/>
                  </a:lnTo>
                  <a:close/>
                </a:path>
              </a:pathLst>
            </a:custGeom>
            <a:ln w="9143">
              <a:solidFill>
                <a:srgbClr val="7B7B7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0" name="object 6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74307" y="4018775"/>
              <a:ext cx="313969" cy="569988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6257543" y="4123982"/>
              <a:ext cx="349034" cy="400773"/>
            </a:xfrm>
            <a:prstGeom prst="rect">
              <a:avLst/>
            </a:prstGeom>
          </p:spPr>
        </p:pic>
        <p:sp>
          <p:nvSpPr>
            <p:cNvPr id="62" name="object 62"/>
            <p:cNvSpPr/>
            <p:nvPr/>
          </p:nvSpPr>
          <p:spPr>
            <a:xfrm>
              <a:off x="6321551" y="4046219"/>
              <a:ext cx="224154" cy="480059"/>
            </a:xfrm>
            <a:custGeom>
              <a:avLst/>
              <a:gdLst/>
              <a:ahLst/>
              <a:cxnLst/>
              <a:rect l="l" t="t" r="r" b="b"/>
              <a:pathLst>
                <a:path w="224154" h="480060">
                  <a:moveTo>
                    <a:pt x="0" y="480059"/>
                  </a:moveTo>
                  <a:lnTo>
                    <a:pt x="224027" y="480059"/>
                  </a:lnTo>
                  <a:lnTo>
                    <a:pt x="224027" y="0"/>
                  </a:lnTo>
                  <a:lnTo>
                    <a:pt x="0" y="0"/>
                  </a:lnTo>
                  <a:lnTo>
                    <a:pt x="0" y="480059"/>
                  </a:lnTo>
                  <a:close/>
                </a:path>
              </a:pathLst>
            </a:custGeom>
            <a:ln w="9144">
              <a:solidFill>
                <a:srgbClr val="7B7B7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3" name="object 6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498336" y="4018775"/>
              <a:ext cx="315467" cy="569988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6483095" y="4123982"/>
              <a:ext cx="349034" cy="400773"/>
            </a:xfrm>
            <a:prstGeom prst="rect">
              <a:avLst/>
            </a:prstGeom>
          </p:spPr>
        </p:pic>
        <p:sp>
          <p:nvSpPr>
            <p:cNvPr id="65" name="object 65"/>
            <p:cNvSpPr/>
            <p:nvPr/>
          </p:nvSpPr>
          <p:spPr>
            <a:xfrm>
              <a:off x="6545580" y="4046219"/>
              <a:ext cx="226060" cy="480059"/>
            </a:xfrm>
            <a:custGeom>
              <a:avLst/>
              <a:gdLst/>
              <a:ahLst/>
              <a:cxnLst/>
              <a:rect l="l" t="t" r="r" b="b"/>
              <a:pathLst>
                <a:path w="226059" h="480060">
                  <a:moveTo>
                    <a:pt x="0" y="480059"/>
                  </a:moveTo>
                  <a:lnTo>
                    <a:pt x="225551" y="480059"/>
                  </a:lnTo>
                  <a:lnTo>
                    <a:pt x="225551" y="0"/>
                  </a:lnTo>
                  <a:lnTo>
                    <a:pt x="0" y="0"/>
                  </a:lnTo>
                  <a:lnTo>
                    <a:pt x="0" y="480059"/>
                  </a:lnTo>
                  <a:close/>
                </a:path>
              </a:pathLst>
            </a:custGeom>
            <a:ln w="9143">
              <a:solidFill>
                <a:srgbClr val="7B7B7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6" name="object 6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723887" y="4018775"/>
              <a:ext cx="315468" cy="569988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6707123" y="4123982"/>
              <a:ext cx="349034" cy="400773"/>
            </a:xfrm>
            <a:prstGeom prst="rect">
              <a:avLst/>
            </a:prstGeom>
          </p:spPr>
        </p:pic>
        <p:sp>
          <p:nvSpPr>
            <p:cNvPr id="68" name="object 68"/>
            <p:cNvSpPr/>
            <p:nvPr/>
          </p:nvSpPr>
          <p:spPr>
            <a:xfrm>
              <a:off x="6771131" y="4046219"/>
              <a:ext cx="226060" cy="480059"/>
            </a:xfrm>
            <a:custGeom>
              <a:avLst/>
              <a:gdLst/>
              <a:ahLst/>
              <a:cxnLst/>
              <a:rect l="l" t="t" r="r" b="b"/>
              <a:pathLst>
                <a:path w="226059" h="480060">
                  <a:moveTo>
                    <a:pt x="0" y="480059"/>
                  </a:moveTo>
                  <a:lnTo>
                    <a:pt x="225551" y="480059"/>
                  </a:lnTo>
                  <a:lnTo>
                    <a:pt x="225551" y="0"/>
                  </a:lnTo>
                  <a:lnTo>
                    <a:pt x="0" y="0"/>
                  </a:lnTo>
                  <a:lnTo>
                    <a:pt x="0" y="480059"/>
                  </a:lnTo>
                  <a:close/>
                </a:path>
              </a:pathLst>
            </a:custGeom>
            <a:ln w="9143">
              <a:solidFill>
                <a:srgbClr val="7B7B7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9" name="object 6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949439" y="4018775"/>
              <a:ext cx="313969" cy="569988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6932675" y="4123982"/>
              <a:ext cx="349034" cy="400773"/>
            </a:xfrm>
            <a:prstGeom prst="rect">
              <a:avLst/>
            </a:prstGeom>
          </p:spPr>
        </p:pic>
        <p:sp>
          <p:nvSpPr>
            <p:cNvPr id="71" name="object 71"/>
            <p:cNvSpPr/>
            <p:nvPr/>
          </p:nvSpPr>
          <p:spPr>
            <a:xfrm>
              <a:off x="6996683" y="4046219"/>
              <a:ext cx="224154" cy="480059"/>
            </a:xfrm>
            <a:custGeom>
              <a:avLst/>
              <a:gdLst/>
              <a:ahLst/>
              <a:cxnLst/>
              <a:rect l="l" t="t" r="r" b="b"/>
              <a:pathLst>
                <a:path w="224154" h="480060">
                  <a:moveTo>
                    <a:pt x="0" y="480059"/>
                  </a:moveTo>
                  <a:lnTo>
                    <a:pt x="224027" y="480059"/>
                  </a:lnTo>
                  <a:lnTo>
                    <a:pt x="224027" y="0"/>
                  </a:lnTo>
                  <a:lnTo>
                    <a:pt x="0" y="0"/>
                  </a:lnTo>
                  <a:lnTo>
                    <a:pt x="0" y="480059"/>
                  </a:lnTo>
                  <a:close/>
                </a:path>
              </a:pathLst>
            </a:custGeom>
            <a:ln w="9144">
              <a:solidFill>
                <a:srgbClr val="7B7B7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2" name="object 72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7173467" y="4018775"/>
              <a:ext cx="315468" cy="569988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7156704" y="4123982"/>
              <a:ext cx="349034" cy="400773"/>
            </a:xfrm>
            <a:prstGeom prst="rect">
              <a:avLst/>
            </a:prstGeom>
          </p:spPr>
        </p:pic>
        <p:sp>
          <p:nvSpPr>
            <p:cNvPr id="74" name="object 74"/>
            <p:cNvSpPr/>
            <p:nvPr/>
          </p:nvSpPr>
          <p:spPr>
            <a:xfrm>
              <a:off x="7220711" y="4046219"/>
              <a:ext cx="226060" cy="480059"/>
            </a:xfrm>
            <a:custGeom>
              <a:avLst/>
              <a:gdLst/>
              <a:ahLst/>
              <a:cxnLst/>
              <a:rect l="l" t="t" r="r" b="b"/>
              <a:pathLst>
                <a:path w="226059" h="480060">
                  <a:moveTo>
                    <a:pt x="225551" y="0"/>
                  </a:moveTo>
                  <a:lnTo>
                    <a:pt x="0" y="0"/>
                  </a:lnTo>
                  <a:lnTo>
                    <a:pt x="0" y="480059"/>
                  </a:lnTo>
                  <a:lnTo>
                    <a:pt x="225551" y="480059"/>
                  </a:lnTo>
                  <a:lnTo>
                    <a:pt x="225551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7220711" y="4046219"/>
              <a:ext cx="226060" cy="480059"/>
            </a:xfrm>
            <a:custGeom>
              <a:avLst/>
              <a:gdLst/>
              <a:ahLst/>
              <a:cxnLst/>
              <a:rect l="l" t="t" r="r" b="b"/>
              <a:pathLst>
                <a:path w="226059" h="480060">
                  <a:moveTo>
                    <a:pt x="0" y="480059"/>
                  </a:moveTo>
                  <a:lnTo>
                    <a:pt x="225551" y="480059"/>
                  </a:lnTo>
                  <a:lnTo>
                    <a:pt x="225551" y="0"/>
                  </a:lnTo>
                  <a:lnTo>
                    <a:pt x="0" y="0"/>
                  </a:lnTo>
                  <a:lnTo>
                    <a:pt x="0" y="480059"/>
                  </a:lnTo>
                  <a:close/>
                </a:path>
              </a:pathLst>
            </a:custGeom>
            <a:ln w="9143">
              <a:solidFill>
                <a:srgbClr val="7B7B7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6" name="object 7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399019" y="4018775"/>
              <a:ext cx="315468" cy="569988"/>
            </a:xfrm>
            <a:prstGeom prst="rect">
              <a:avLst/>
            </a:prstGeom>
          </p:spPr>
        </p:pic>
        <p:pic>
          <p:nvPicPr>
            <p:cNvPr id="77" name="object 77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7382255" y="4123982"/>
              <a:ext cx="349034" cy="400773"/>
            </a:xfrm>
            <a:prstGeom prst="rect">
              <a:avLst/>
            </a:prstGeom>
          </p:spPr>
        </p:pic>
        <p:sp>
          <p:nvSpPr>
            <p:cNvPr id="78" name="object 78"/>
            <p:cNvSpPr/>
            <p:nvPr/>
          </p:nvSpPr>
          <p:spPr>
            <a:xfrm>
              <a:off x="7446263" y="4046219"/>
              <a:ext cx="226060" cy="480059"/>
            </a:xfrm>
            <a:custGeom>
              <a:avLst/>
              <a:gdLst/>
              <a:ahLst/>
              <a:cxnLst/>
              <a:rect l="l" t="t" r="r" b="b"/>
              <a:pathLst>
                <a:path w="226059" h="480060">
                  <a:moveTo>
                    <a:pt x="0" y="480059"/>
                  </a:moveTo>
                  <a:lnTo>
                    <a:pt x="225551" y="480059"/>
                  </a:lnTo>
                  <a:lnTo>
                    <a:pt x="225551" y="0"/>
                  </a:lnTo>
                  <a:lnTo>
                    <a:pt x="0" y="0"/>
                  </a:lnTo>
                  <a:lnTo>
                    <a:pt x="0" y="480059"/>
                  </a:lnTo>
                  <a:close/>
                </a:path>
              </a:pathLst>
            </a:custGeom>
            <a:ln w="9143">
              <a:solidFill>
                <a:srgbClr val="7B7B7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9" name="object 7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24572" y="4018775"/>
              <a:ext cx="313969" cy="569988"/>
            </a:xfrm>
            <a:prstGeom prst="rect">
              <a:avLst/>
            </a:prstGeom>
          </p:spPr>
        </p:pic>
        <p:pic>
          <p:nvPicPr>
            <p:cNvPr id="80" name="object 8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607807" y="4123982"/>
              <a:ext cx="349034" cy="400773"/>
            </a:xfrm>
            <a:prstGeom prst="rect">
              <a:avLst/>
            </a:prstGeom>
          </p:spPr>
        </p:pic>
        <p:sp>
          <p:nvSpPr>
            <p:cNvPr id="81" name="object 81"/>
            <p:cNvSpPr/>
            <p:nvPr/>
          </p:nvSpPr>
          <p:spPr>
            <a:xfrm>
              <a:off x="7671816" y="4046219"/>
              <a:ext cx="224154" cy="480059"/>
            </a:xfrm>
            <a:custGeom>
              <a:avLst/>
              <a:gdLst/>
              <a:ahLst/>
              <a:cxnLst/>
              <a:rect l="l" t="t" r="r" b="b"/>
              <a:pathLst>
                <a:path w="224154" h="480060">
                  <a:moveTo>
                    <a:pt x="0" y="480059"/>
                  </a:moveTo>
                  <a:lnTo>
                    <a:pt x="224027" y="480059"/>
                  </a:lnTo>
                  <a:lnTo>
                    <a:pt x="224027" y="0"/>
                  </a:lnTo>
                  <a:lnTo>
                    <a:pt x="0" y="0"/>
                  </a:lnTo>
                  <a:lnTo>
                    <a:pt x="0" y="480059"/>
                  </a:lnTo>
                  <a:close/>
                </a:path>
              </a:pathLst>
            </a:custGeom>
            <a:ln w="9144">
              <a:solidFill>
                <a:srgbClr val="7B7B7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2" name="object 8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848599" y="4018775"/>
              <a:ext cx="315468" cy="569988"/>
            </a:xfrm>
            <a:prstGeom prst="rect">
              <a:avLst/>
            </a:prstGeom>
          </p:spPr>
        </p:pic>
        <p:pic>
          <p:nvPicPr>
            <p:cNvPr id="83" name="object 83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7831836" y="4123982"/>
              <a:ext cx="349034" cy="400773"/>
            </a:xfrm>
            <a:prstGeom prst="rect">
              <a:avLst/>
            </a:prstGeom>
          </p:spPr>
        </p:pic>
        <p:sp>
          <p:nvSpPr>
            <p:cNvPr id="84" name="object 84"/>
            <p:cNvSpPr/>
            <p:nvPr/>
          </p:nvSpPr>
          <p:spPr>
            <a:xfrm>
              <a:off x="7895843" y="4046219"/>
              <a:ext cx="226060" cy="480059"/>
            </a:xfrm>
            <a:custGeom>
              <a:avLst/>
              <a:gdLst/>
              <a:ahLst/>
              <a:cxnLst/>
              <a:rect l="l" t="t" r="r" b="b"/>
              <a:pathLst>
                <a:path w="226059" h="480060">
                  <a:moveTo>
                    <a:pt x="0" y="480059"/>
                  </a:moveTo>
                  <a:lnTo>
                    <a:pt x="225551" y="480059"/>
                  </a:lnTo>
                  <a:lnTo>
                    <a:pt x="225551" y="0"/>
                  </a:lnTo>
                  <a:lnTo>
                    <a:pt x="0" y="0"/>
                  </a:lnTo>
                  <a:lnTo>
                    <a:pt x="0" y="480059"/>
                  </a:lnTo>
                  <a:close/>
                </a:path>
              </a:pathLst>
            </a:custGeom>
            <a:ln w="9143">
              <a:solidFill>
                <a:srgbClr val="7B7B7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5" name="object 8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074151" y="4018775"/>
              <a:ext cx="315468" cy="569988"/>
            </a:xfrm>
            <a:prstGeom prst="rect">
              <a:avLst/>
            </a:prstGeom>
          </p:spPr>
        </p:pic>
        <p:pic>
          <p:nvPicPr>
            <p:cNvPr id="86" name="object 86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8057387" y="4123982"/>
              <a:ext cx="349034" cy="400773"/>
            </a:xfrm>
            <a:prstGeom prst="rect">
              <a:avLst/>
            </a:prstGeom>
          </p:spPr>
        </p:pic>
        <p:sp>
          <p:nvSpPr>
            <p:cNvPr id="87" name="object 87"/>
            <p:cNvSpPr/>
            <p:nvPr/>
          </p:nvSpPr>
          <p:spPr>
            <a:xfrm>
              <a:off x="8121395" y="4046219"/>
              <a:ext cx="226060" cy="480059"/>
            </a:xfrm>
            <a:custGeom>
              <a:avLst/>
              <a:gdLst/>
              <a:ahLst/>
              <a:cxnLst/>
              <a:rect l="l" t="t" r="r" b="b"/>
              <a:pathLst>
                <a:path w="226059" h="480060">
                  <a:moveTo>
                    <a:pt x="0" y="480059"/>
                  </a:moveTo>
                  <a:lnTo>
                    <a:pt x="225551" y="480059"/>
                  </a:lnTo>
                  <a:lnTo>
                    <a:pt x="225551" y="0"/>
                  </a:lnTo>
                  <a:lnTo>
                    <a:pt x="0" y="0"/>
                  </a:lnTo>
                  <a:lnTo>
                    <a:pt x="0" y="480059"/>
                  </a:lnTo>
                  <a:close/>
                </a:path>
              </a:pathLst>
            </a:custGeom>
            <a:ln w="9143">
              <a:solidFill>
                <a:srgbClr val="7B7B7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8" name="object 8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299704" y="4018775"/>
              <a:ext cx="313969" cy="569988"/>
            </a:xfrm>
            <a:prstGeom prst="rect">
              <a:avLst/>
            </a:prstGeom>
          </p:spPr>
        </p:pic>
        <p:pic>
          <p:nvPicPr>
            <p:cNvPr id="89" name="object 89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8282939" y="4123982"/>
              <a:ext cx="349034" cy="400773"/>
            </a:xfrm>
            <a:prstGeom prst="rect">
              <a:avLst/>
            </a:prstGeom>
          </p:spPr>
        </p:pic>
        <p:sp>
          <p:nvSpPr>
            <p:cNvPr id="90" name="object 90"/>
            <p:cNvSpPr/>
            <p:nvPr/>
          </p:nvSpPr>
          <p:spPr>
            <a:xfrm>
              <a:off x="8346948" y="4046219"/>
              <a:ext cx="224154" cy="480059"/>
            </a:xfrm>
            <a:custGeom>
              <a:avLst/>
              <a:gdLst/>
              <a:ahLst/>
              <a:cxnLst/>
              <a:rect l="l" t="t" r="r" b="b"/>
              <a:pathLst>
                <a:path w="224154" h="480060">
                  <a:moveTo>
                    <a:pt x="0" y="480059"/>
                  </a:moveTo>
                  <a:lnTo>
                    <a:pt x="224027" y="480059"/>
                  </a:lnTo>
                  <a:lnTo>
                    <a:pt x="224027" y="0"/>
                  </a:lnTo>
                  <a:lnTo>
                    <a:pt x="0" y="0"/>
                  </a:lnTo>
                  <a:lnTo>
                    <a:pt x="0" y="480059"/>
                  </a:lnTo>
                  <a:close/>
                </a:path>
              </a:pathLst>
            </a:custGeom>
            <a:ln w="9144">
              <a:solidFill>
                <a:srgbClr val="7B7B7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1" name="object 9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523731" y="4018775"/>
              <a:ext cx="315468" cy="569988"/>
            </a:xfrm>
            <a:prstGeom prst="rect">
              <a:avLst/>
            </a:prstGeom>
          </p:spPr>
        </p:pic>
        <p:pic>
          <p:nvPicPr>
            <p:cNvPr id="92" name="object 92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8506967" y="4123982"/>
              <a:ext cx="349034" cy="400773"/>
            </a:xfrm>
            <a:prstGeom prst="rect">
              <a:avLst/>
            </a:prstGeom>
          </p:spPr>
        </p:pic>
        <p:sp>
          <p:nvSpPr>
            <p:cNvPr id="93" name="object 93"/>
            <p:cNvSpPr/>
            <p:nvPr/>
          </p:nvSpPr>
          <p:spPr>
            <a:xfrm>
              <a:off x="8570975" y="4046219"/>
              <a:ext cx="226060" cy="480059"/>
            </a:xfrm>
            <a:custGeom>
              <a:avLst/>
              <a:gdLst/>
              <a:ahLst/>
              <a:cxnLst/>
              <a:rect l="l" t="t" r="r" b="b"/>
              <a:pathLst>
                <a:path w="226059" h="480060">
                  <a:moveTo>
                    <a:pt x="0" y="480059"/>
                  </a:moveTo>
                  <a:lnTo>
                    <a:pt x="225551" y="480059"/>
                  </a:lnTo>
                  <a:lnTo>
                    <a:pt x="225551" y="0"/>
                  </a:lnTo>
                  <a:lnTo>
                    <a:pt x="0" y="0"/>
                  </a:lnTo>
                  <a:lnTo>
                    <a:pt x="0" y="480059"/>
                  </a:lnTo>
                  <a:close/>
                </a:path>
              </a:pathLst>
            </a:custGeom>
            <a:ln w="9143">
              <a:solidFill>
                <a:srgbClr val="7B7B7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4" name="object 9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749283" y="4018775"/>
              <a:ext cx="315468" cy="569988"/>
            </a:xfrm>
            <a:prstGeom prst="rect">
              <a:avLst/>
            </a:prstGeom>
          </p:spPr>
        </p:pic>
        <p:pic>
          <p:nvPicPr>
            <p:cNvPr id="95" name="object 95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8732519" y="4123982"/>
              <a:ext cx="349034" cy="400773"/>
            </a:xfrm>
            <a:prstGeom prst="rect">
              <a:avLst/>
            </a:prstGeom>
          </p:spPr>
        </p:pic>
        <p:sp>
          <p:nvSpPr>
            <p:cNvPr id="96" name="object 96"/>
            <p:cNvSpPr/>
            <p:nvPr/>
          </p:nvSpPr>
          <p:spPr>
            <a:xfrm>
              <a:off x="8796527" y="4046219"/>
              <a:ext cx="226060" cy="480059"/>
            </a:xfrm>
            <a:custGeom>
              <a:avLst/>
              <a:gdLst/>
              <a:ahLst/>
              <a:cxnLst/>
              <a:rect l="l" t="t" r="r" b="b"/>
              <a:pathLst>
                <a:path w="226059" h="480060">
                  <a:moveTo>
                    <a:pt x="0" y="480059"/>
                  </a:moveTo>
                  <a:lnTo>
                    <a:pt x="225551" y="480059"/>
                  </a:lnTo>
                  <a:lnTo>
                    <a:pt x="225551" y="0"/>
                  </a:lnTo>
                  <a:lnTo>
                    <a:pt x="0" y="0"/>
                  </a:lnTo>
                  <a:lnTo>
                    <a:pt x="0" y="480059"/>
                  </a:lnTo>
                  <a:close/>
                </a:path>
              </a:pathLst>
            </a:custGeom>
            <a:ln w="9143">
              <a:solidFill>
                <a:srgbClr val="7B7B7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7" name="object 9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74835" y="4018775"/>
              <a:ext cx="313969" cy="569988"/>
            </a:xfrm>
            <a:prstGeom prst="rect">
              <a:avLst/>
            </a:prstGeom>
          </p:spPr>
        </p:pic>
        <p:pic>
          <p:nvPicPr>
            <p:cNvPr id="98" name="object 98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8958071" y="4123982"/>
              <a:ext cx="349034" cy="400773"/>
            </a:xfrm>
            <a:prstGeom prst="rect">
              <a:avLst/>
            </a:prstGeom>
          </p:spPr>
        </p:pic>
        <p:sp>
          <p:nvSpPr>
            <p:cNvPr id="99" name="object 99"/>
            <p:cNvSpPr/>
            <p:nvPr/>
          </p:nvSpPr>
          <p:spPr>
            <a:xfrm>
              <a:off x="9022080" y="4046219"/>
              <a:ext cx="224154" cy="480059"/>
            </a:xfrm>
            <a:custGeom>
              <a:avLst/>
              <a:gdLst/>
              <a:ahLst/>
              <a:cxnLst/>
              <a:rect l="l" t="t" r="r" b="b"/>
              <a:pathLst>
                <a:path w="224154" h="480060">
                  <a:moveTo>
                    <a:pt x="0" y="480059"/>
                  </a:moveTo>
                  <a:lnTo>
                    <a:pt x="224027" y="480059"/>
                  </a:lnTo>
                  <a:lnTo>
                    <a:pt x="224027" y="0"/>
                  </a:lnTo>
                  <a:lnTo>
                    <a:pt x="0" y="0"/>
                  </a:lnTo>
                  <a:lnTo>
                    <a:pt x="0" y="480059"/>
                  </a:lnTo>
                  <a:close/>
                </a:path>
              </a:pathLst>
            </a:custGeom>
            <a:ln w="9144">
              <a:solidFill>
                <a:srgbClr val="7B7B7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0" name="object 10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98863" y="4018775"/>
              <a:ext cx="315468" cy="569988"/>
            </a:xfrm>
            <a:prstGeom prst="rect">
              <a:avLst/>
            </a:prstGeom>
          </p:spPr>
        </p:pic>
        <p:pic>
          <p:nvPicPr>
            <p:cNvPr id="101" name="object 101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9182099" y="4123982"/>
              <a:ext cx="349034" cy="400773"/>
            </a:xfrm>
            <a:prstGeom prst="rect">
              <a:avLst/>
            </a:prstGeom>
          </p:spPr>
        </p:pic>
        <p:sp>
          <p:nvSpPr>
            <p:cNvPr id="102" name="object 102"/>
            <p:cNvSpPr/>
            <p:nvPr/>
          </p:nvSpPr>
          <p:spPr>
            <a:xfrm>
              <a:off x="9246108" y="4046219"/>
              <a:ext cx="226060" cy="480059"/>
            </a:xfrm>
            <a:custGeom>
              <a:avLst/>
              <a:gdLst/>
              <a:ahLst/>
              <a:cxnLst/>
              <a:rect l="l" t="t" r="r" b="b"/>
              <a:pathLst>
                <a:path w="226059" h="480060">
                  <a:moveTo>
                    <a:pt x="0" y="480059"/>
                  </a:moveTo>
                  <a:lnTo>
                    <a:pt x="225551" y="480059"/>
                  </a:lnTo>
                  <a:lnTo>
                    <a:pt x="225551" y="0"/>
                  </a:lnTo>
                  <a:lnTo>
                    <a:pt x="0" y="0"/>
                  </a:lnTo>
                  <a:lnTo>
                    <a:pt x="0" y="480059"/>
                  </a:lnTo>
                  <a:close/>
                </a:path>
              </a:pathLst>
            </a:custGeom>
            <a:ln w="9143">
              <a:solidFill>
                <a:srgbClr val="7B7B7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6095999" y="4546091"/>
              <a:ext cx="1800225" cy="226060"/>
            </a:xfrm>
            <a:custGeom>
              <a:avLst/>
              <a:gdLst/>
              <a:ahLst/>
              <a:cxnLst/>
              <a:rect l="l" t="t" r="r" b="b"/>
              <a:pathLst>
                <a:path w="1800225" h="226060">
                  <a:moveTo>
                    <a:pt x="1799844" y="0"/>
                  </a:moveTo>
                  <a:lnTo>
                    <a:pt x="1792777" y="43874"/>
                  </a:lnTo>
                  <a:lnTo>
                    <a:pt x="1773507" y="79724"/>
                  </a:lnTo>
                  <a:lnTo>
                    <a:pt x="1744926" y="103905"/>
                  </a:lnTo>
                  <a:lnTo>
                    <a:pt x="1709927" y="112775"/>
                  </a:lnTo>
                  <a:lnTo>
                    <a:pt x="989838" y="112775"/>
                  </a:lnTo>
                  <a:lnTo>
                    <a:pt x="954839" y="121646"/>
                  </a:lnTo>
                  <a:lnTo>
                    <a:pt x="926258" y="145827"/>
                  </a:lnTo>
                  <a:lnTo>
                    <a:pt x="906988" y="181677"/>
                  </a:lnTo>
                  <a:lnTo>
                    <a:pt x="899922" y="225551"/>
                  </a:lnTo>
                  <a:lnTo>
                    <a:pt x="892855" y="181677"/>
                  </a:lnTo>
                  <a:lnTo>
                    <a:pt x="873585" y="145827"/>
                  </a:lnTo>
                  <a:lnTo>
                    <a:pt x="845004" y="121646"/>
                  </a:lnTo>
                  <a:lnTo>
                    <a:pt x="810005" y="112775"/>
                  </a:lnTo>
                  <a:lnTo>
                    <a:pt x="89915" y="112775"/>
                  </a:lnTo>
                  <a:lnTo>
                    <a:pt x="54917" y="103905"/>
                  </a:lnTo>
                  <a:lnTo>
                    <a:pt x="26336" y="79724"/>
                  </a:lnTo>
                  <a:lnTo>
                    <a:pt x="7066" y="43874"/>
                  </a:lnTo>
                  <a:lnTo>
                    <a:pt x="0" y="0"/>
                  </a:lnTo>
                </a:path>
              </a:pathLst>
            </a:custGeom>
            <a:ln w="9144">
              <a:solidFill>
                <a:srgbClr val="6F2F9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4" name="object 104"/>
          <p:cNvSpPr txBox="1"/>
          <p:nvPr/>
        </p:nvSpPr>
        <p:spPr>
          <a:xfrm>
            <a:off x="2557017" y="4178045"/>
            <a:ext cx="7077075" cy="792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33679" algn="l"/>
                <a:tab pos="459105" algn="l"/>
                <a:tab pos="683895" algn="l"/>
                <a:tab pos="909319" algn="l"/>
                <a:tab pos="1134110" algn="l"/>
                <a:tab pos="1359535" algn="l"/>
                <a:tab pos="1584325" algn="l"/>
                <a:tab pos="1809750" algn="l"/>
                <a:tab pos="2034539" algn="l"/>
                <a:tab pos="2259965" algn="l"/>
                <a:tab pos="2484755" algn="l"/>
                <a:tab pos="2709545" algn="l"/>
                <a:tab pos="2934970" algn="l"/>
                <a:tab pos="3159760" algn="l"/>
                <a:tab pos="3384550" algn="l"/>
                <a:tab pos="3609975" algn="l"/>
                <a:tab pos="3834765" algn="l"/>
                <a:tab pos="4059554" algn="l"/>
                <a:tab pos="4284980" algn="l"/>
                <a:tab pos="4509770" algn="l"/>
                <a:tab pos="4735195" algn="l"/>
                <a:tab pos="4959985" algn="l"/>
                <a:tab pos="5185410" algn="l"/>
                <a:tab pos="5410200" algn="l"/>
                <a:tab pos="5635625" algn="l"/>
                <a:tab pos="5860415" algn="l"/>
                <a:tab pos="6085205" algn="l"/>
                <a:tab pos="6310630" algn="l"/>
                <a:tab pos="6535420" algn="l"/>
                <a:tab pos="6760845" algn="l"/>
                <a:tab pos="6979284" algn="l"/>
              </a:tabLst>
            </a:pPr>
            <a:r>
              <a:rPr sz="1200" spc="-50" dirty="0">
                <a:solidFill>
                  <a:srgbClr val="FF9933"/>
                </a:solidFill>
                <a:latin typeface="Arial MT"/>
                <a:cs typeface="Arial MT"/>
              </a:rPr>
              <a:t>0</a:t>
            </a:r>
            <a:r>
              <a:rPr sz="1200" dirty="0">
                <a:solidFill>
                  <a:srgbClr val="FF9933"/>
                </a:solidFill>
                <a:latin typeface="Arial MT"/>
                <a:cs typeface="Arial MT"/>
              </a:rPr>
              <a:t>	</a:t>
            </a:r>
            <a:r>
              <a:rPr sz="1200" spc="-50" dirty="0">
                <a:solidFill>
                  <a:srgbClr val="FF9933"/>
                </a:solidFill>
                <a:latin typeface="Arial MT"/>
                <a:cs typeface="Arial MT"/>
              </a:rPr>
              <a:t>1</a:t>
            </a:r>
            <a:r>
              <a:rPr sz="1200" dirty="0">
                <a:solidFill>
                  <a:srgbClr val="FF9933"/>
                </a:solidFill>
                <a:latin typeface="Arial MT"/>
                <a:cs typeface="Arial MT"/>
              </a:rPr>
              <a:t>	</a:t>
            </a:r>
            <a:r>
              <a:rPr sz="1200" spc="-50" dirty="0">
                <a:solidFill>
                  <a:srgbClr val="FF9933"/>
                </a:solidFill>
                <a:latin typeface="Arial MT"/>
                <a:cs typeface="Arial MT"/>
              </a:rPr>
              <a:t>2</a:t>
            </a:r>
            <a:r>
              <a:rPr sz="1200" dirty="0">
                <a:solidFill>
                  <a:srgbClr val="FF9933"/>
                </a:solidFill>
                <a:latin typeface="Arial MT"/>
                <a:cs typeface="Arial MT"/>
              </a:rPr>
              <a:t>	</a:t>
            </a:r>
            <a:r>
              <a:rPr sz="1200" spc="-50" dirty="0">
                <a:solidFill>
                  <a:srgbClr val="FF9933"/>
                </a:solidFill>
                <a:latin typeface="Arial MT"/>
                <a:cs typeface="Arial MT"/>
              </a:rPr>
              <a:t>3</a:t>
            </a:r>
            <a:r>
              <a:rPr sz="1200" dirty="0">
                <a:solidFill>
                  <a:srgbClr val="FF9933"/>
                </a:solidFill>
                <a:latin typeface="Arial MT"/>
                <a:cs typeface="Arial MT"/>
              </a:rPr>
              <a:t>	</a:t>
            </a:r>
            <a:r>
              <a:rPr sz="1200" spc="-50" dirty="0">
                <a:solidFill>
                  <a:srgbClr val="FF9933"/>
                </a:solidFill>
                <a:latin typeface="Arial MT"/>
                <a:cs typeface="Arial MT"/>
              </a:rPr>
              <a:t>4</a:t>
            </a:r>
            <a:r>
              <a:rPr sz="1200" dirty="0">
                <a:solidFill>
                  <a:srgbClr val="FF9933"/>
                </a:solidFill>
                <a:latin typeface="Arial MT"/>
                <a:cs typeface="Arial MT"/>
              </a:rPr>
              <a:t>	</a:t>
            </a:r>
            <a:r>
              <a:rPr sz="1200" spc="-50" dirty="0">
                <a:solidFill>
                  <a:srgbClr val="FF9933"/>
                </a:solidFill>
                <a:latin typeface="Arial MT"/>
                <a:cs typeface="Arial MT"/>
              </a:rPr>
              <a:t>5</a:t>
            </a:r>
            <a:r>
              <a:rPr sz="1200" dirty="0">
                <a:solidFill>
                  <a:srgbClr val="FF9933"/>
                </a:solidFill>
                <a:latin typeface="Arial MT"/>
                <a:cs typeface="Arial MT"/>
              </a:rPr>
              <a:t>	</a:t>
            </a:r>
            <a:r>
              <a:rPr sz="1200" spc="-50" dirty="0">
                <a:solidFill>
                  <a:srgbClr val="FF9933"/>
                </a:solidFill>
                <a:latin typeface="Arial MT"/>
                <a:cs typeface="Arial MT"/>
              </a:rPr>
              <a:t>6</a:t>
            </a:r>
            <a:r>
              <a:rPr sz="1200" dirty="0">
                <a:solidFill>
                  <a:srgbClr val="FF9933"/>
                </a:solidFill>
                <a:latin typeface="Arial MT"/>
                <a:cs typeface="Arial MT"/>
              </a:rPr>
              <a:t>	</a:t>
            </a:r>
            <a:r>
              <a:rPr sz="1200" spc="-50" dirty="0">
                <a:solidFill>
                  <a:srgbClr val="FF9933"/>
                </a:solidFill>
                <a:latin typeface="Arial MT"/>
                <a:cs typeface="Arial MT"/>
              </a:rPr>
              <a:t>7</a:t>
            </a:r>
            <a:r>
              <a:rPr sz="1200" dirty="0">
                <a:solidFill>
                  <a:srgbClr val="FF9933"/>
                </a:solidFill>
                <a:latin typeface="Arial MT"/>
                <a:cs typeface="Arial MT"/>
              </a:rPr>
              <a:t>	</a:t>
            </a:r>
            <a:r>
              <a:rPr sz="1200" spc="-50" dirty="0">
                <a:solidFill>
                  <a:srgbClr val="62C7C7"/>
                </a:solidFill>
                <a:latin typeface="Arial MT"/>
                <a:cs typeface="Arial MT"/>
              </a:rPr>
              <a:t>0</a:t>
            </a:r>
            <a:r>
              <a:rPr sz="1200" dirty="0">
                <a:solidFill>
                  <a:srgbClr val="62C7C7"/>
                </a:solidFill>
                <a:latin typeface="Arial MT"/>
                <a:cs typeface="Arial MT"/>
              </a:rPr>
              <a:t>	</a:t>
            </a:r>
            <a:r>
              <a:rPr sz="1200" spc="-50" dirty="0">
                <a:solidFill>
                  <a:srgbClr val="62C7C7"/>
                </a:solidFill>
                <a:latin typeface="Arial MT"/>
                <a:cs typeface="Arial MT"/>
              </a:rPr>
              <a:t>1</a:t>
            </a:r>
            <a:r>
              <a:rPr sz="1200" dirty="0">
                <a:solidFill>
                  <a:srgbClr val="62C7C7"/>
                </a:solidFill>
                <a:latin typeface="Arial MT"/>
                <a:cs typeface="Arial MT"/>
              </a:rPr>
              <a:t>	</a:t>
            </a:r>
            <a:r>
              <a:rPr sz="1200" spc="-50" dirty="0">
                <a:solidFill>
                  <a:srgbClr val="62C7C7"/>
                </a:solidFill>
                <a:latin typeface="Arial MT"/>
                <a:cs typeface="Arial MT"/>
              </a:rPr>
              <a:t>2</a:t>
            </a:r>
            <a:r>
              <a:rPr sz="1200" dirty="0">
                <a:solidFill>
                  <a:srgbClr val="62C7C7"/>
                </a:solidFill>
                <a:latin typeface="Arial MT"/>
                <a:cs typeface="Arial MT"/>
              </a:rPr>
              <a:t>	</a:t>
            </a:r>
            <a:r>
              <a:rPr sz="1200" spc="-50" dirty="0">
                <a:solidFill>
                  <a:srgbClr val="62C7C7"/>
                </a:solidFill>
                <a:latin typeface="Arial MT"/>
                <a:cs typeface="Arial MT"/>
              </a:rPr>
              <a:t>3</a:t>
            </a:r>
            <a:r>
              <a:rPr sz="1200" dirty="0">
                <a:solidFill>
                  <a:srgbClr val="62C7C7"/>
                </a:solidFill>
                <a:latin typeface="Arial MT"/>
                <a:cs typeface="Arial MT"/>
              </a:rPr>
              <a:t>	</a:t>
            </a:r>
            <a:r>
              <a:rPr sz="1200" spc="-50" dirty="0">
                <a:solidFill>
                  <a:srgbClr val="62C7C7"/>
                </a:solidFill>
                <a:latin typeface="Arial MT"/>
                <a:cs typeface="Arial MT"/>
              </a:rPr>
              <a:t>4</a:t>
            </a:r>
            <a:r>
              <a:rPr sz="1200" dirty="0">
                <a:solidFill>
                  <a:srgbClr val="62C7C7"/>
                </a:solidFill>
                <a:latin typeface="Arial MT"/>
                <a:cs typeface="Arial MT"/>
              </a:rPr>
              <a:t>	</a:t>
            </a:r>
            <a:r>
              <a:rPr sz="1200" spc="-50" dirty="0">
                <a:solidFill>
                  <a:srgbClr val="62C7C7"/>
                </a:solidFill>
                <a:latin typeface="Arial MT"/>
                <a:cs typeface="Arial MT"/>
              </a:rPr>
              <a:t>5</a:t>
            </a:r>
            <a:r>
              <a:rPr sz="1200" dirty="0">
                <a:solidFill>
                  <a:srgbClr val="62C7C7"/>
                </a:solidFill>
                <a:latin typeface="Arial MT"/>
                <a:cs typeface="Arial MT"/>
              </a:rPr>
              <a:t>	</a:t>
            </a:r>
            <a:r>
              <a:rPr sz="1200" spc="-50" dirty="0">
                <a:solidFill>
                  <a:srgbClr val="62C7C7"/>
                </a:solidFill>
                <a:latin typeface="Arial MT"/>
                <a:cs typeface="Arial MT"/>
              </a:rPr>
              <a:t>6</a:t>
            </a:r>
            <a:r>
              <a:rPr sz="1200" dirty="0">
                <a:solidFill>
                  <a:srgbClr val="62C7C7"/>
                </a:solidFill>
                <a:latin typeface="Arial MT"/>
                <a:cs typeface="Arial MT"/>
              </a:rPr>
              <a:t>	</a:t>
            </a:r>
            <a:r>
              <a:rPr sz="1200" spc="-50" dirty="0">
                <a:solidFill>
                  <a:srgbClr val="62C7C7"/>
                </a:solidFill>
                <a:latin typeface="Arial MT"/>
                <a:cs typeface="Arial MT"/>
              </a:rPr>
              <a:t>7</a:t>
            </a:r>
            <a:r>
              <a:rPr sz="1200" dirty="0">
                <a:solidFill>
                  <a:srgbClr val="62C7C7"/>
                </a:solidFill>
                <a:latin typeface="Arial MT"/>
                <a:cs typeface="Arial MT"/>
              </a:rPr>
              <a:t>	</a:t>
            </a:r>
            <a:r>
              <a:rPr sz="1200" spc="-50" dirty="0">
                <a:solidFill>
                  <a:srgbClr val="6F2F9F"/>
                </a:solidFill>
                <a:latin typeface="Arial MT"/>
                <a:cs typeface="Arial MT"/>
              </a:rPr>
              <a:t>0</a:t>
            </a:r>
            <a:r>
              <a:rPr sz="1200" dirty="0">
                <a:solidFill>
                  <a:srgbClr val="6F2F9F"/>
                </a:solidFill>
                <a:latin typeface="Arial MT"/>
                <a:cs typeface="Arial MT"/>
              </a:rPr>
              <a:t>	</a:t>
            </a:r>
            <a:r>
              <a:rPr sz="1200" spc="-50" dirty="0">
                <a:solidFill>
                  <a:srgbClr val="6F2F9F"/>
                </a:solidFill>
                <a:latin typeface="Arial MT"/>
                <a:cs typeface="Arial MT"/>
              </a:rPr>
              <a:t>1</a:t>
            </a:r>
            <a:r>
              <a:rPr sz="1200" dirty="0">
                <a:solidFill>
                  <a:srgbClr val="6F2F9F"/>
                </a:solidFill>
                <a:latin typeface="Arial MT"/>
                <a:cs typeface="Arial MT"/>
              </a:rPr>
              <a:t>	</a:t>
            </a:r>
            <a:r>
              <a:rPr sz="1200" spc="-50" dirty="0">
                <a:solidFill>
                  <a:srgbClr val="6F2F9F"/>
                </a:solidFill>
                <a:latin typeface="Arial MT"/>
                <a:cs typeface="Arial MT"/>
              </a:rPr>
              <a:t>2</a:t>
            </a:r>
            <a:r>
              <a:rPr sz="1200" dirty="0">
                <a:solidFill>
                  <a:srgbClr val="6F2F9F"/>
                </a:solidFill>
                <a:latin typeface="Arial MT"/>
                <a:cs typeface="Arial MT"/>
              </a:rPr>
              <a:t>	</a:t>
            </a:r>
            <a:r>
              <a:rPr sz="1200" spc="-50" dirty="0">
                <a:solidFill>
                  <a:srgbClr val="6F2F9F"/>
                </a:solidFill>
                <a:latin typeface="Arial MT"/>
                <a:cs typeface="Arial MT"/>
              </a:rPr>
              <a:t>3</a:t>
            </a:r>
            <a:r>
              <a:rPr sz="1200" dirty="0">
                <a:solidFill>
                  <a:srgbClr val="6F2F9F"/>
                </a:solidFill>
                <a:latin typeface="Arial MT"/>
                <a:cs typeface="Arial MT"/>
              </a:rPr>
              <a:t>	</a:t>
            </a:r>
            <a:r>
              <a:rPr sz="1200" spc="-50" dirty="0">
                <a:solidFill>
                  <a:srgbClr val="6F2F9F"/>
                </a:solidFill>
                <a:latin typeface="Arial MT"/>
                <a:cs typeface="Arial MT"/>
              </a:rPr>
              <a:t>4</a:t>
            </a:r>
            <a:r>
              <a:rPr sz="1200" dirty="0">
                <a:solidFill>
                  <a:srgbClr val="6F2F9F"/>
                </a:solidFill>
                <a:latin typeface="Arial MT"/>
                <a:cs typeface="Arial MT"/>
              </a:rPr>
              <a:t>	</a:t>
            </a:r>
            <a:r>
              <a:rPr sz="1200" spc="-50" dirty="0">
                <a:solidFill>
                  <a:srgbClr val="FFFFFF"/>
                </a:solidFill>
                <a:latin typeface="Arial MT"/>
                <a:cs typeface="Arial MT"/>
              </a:rPr>
              <a:t>5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	</a:t>
            </a:r>
            <a:r>
              <a:rPr sz="1200" spc="-50" dirty="0">
                <a:solidFill>
                  <a:srgbClr val="6F2F9F"/>
                </a:solidFill>
                <a:latin typeface="Arial MT"/>
                <a:cs typeface="Arial MT"/>
              </a:rPr>
              <a:t>6</a:t>
            </a:r>
            <a:r>
              <a:rPr sz="1200" dirty="0">
                <a:solidFill>
                  <a:srgbClr val="6F2F9F"/>
                </a:solidFill>
                <a:latin typeface="Arial MT"/>
                <a:cs typeface="Arial MT"/>
              </a:rPr>
              <a:t>	</a:t>
            </a:r>
            <a:r>
              <a:rPr sz="1200" spc="-50" dirty="0">
                <a:solidFill>
                  <a:srgbClr val="6F2F9F"/>
                </a:solidFill>
                <a:latin typeface="Arial MT"/>
                <a:cs typeface="Arial MT"/>
              </a:rPr>
              <a:t>7</a:t>
            </a:r>
            <a:r>
              <a:rPr sz="1200" dirty="0">
                <a:solidFill>
                  <a:srgbClr val="6F2F9F"/>
                </a:solidFill>
                <a:latin typeface="Arial MT"/>
                <a:cs typeface="Arial MT"/>
              </a:rPr>
              <a:t>	</a:t>
            </a:r>
            <a:r>
              <a:rPr sz="1200" spc="-50" dirty="0">
                <a:solidFill>
                  <a:srgbClr val="C00000"/>
                </a:solidFill>
                <a:latin typeface="Arial MT"/>
                <a:cs typeface="Arial MT"/>
              </a:rPr>
              <a:t>0</a:t>
            </a:r>
            <a:r>
              <a:rPr sz="1200" dirty="0">
                <a:solidFill>
                  <a:srgbClr val="C00000"/>
                </a:solidFill>
                <a:latin typeface="Arial MT"/>
                <a:cs typeface="Arial MT"/>
              </a:rPr>
              <a:t>	</a:t>
            </a:r>
            <a:r>
              <a:rPr sz="1200" spc="-50" dirty="0">
                <a:solidFill>
                  <a:srgbClr val="C00000"/>
                </a:solidFill>
                <a:latin typeface="Arial MT"/>
                <a:cs typeface="Arial MT"/>
              </a:rPr>
              <a:t>1</a:t>
            </a:r>
            <a:r>
              <a:rPr sz="1200" dirty="0">
                <a:solidFill>
                  <a:srgbClr val="C00000"/>
                </a:solidFill>
                <a:latin typeface="Arial MT"/>
                <a:cs typeface="Arial MT"/>
              </a:rPr>
              <a:t>	</a:t>
            </a:r>
            <a:r>
              <a:rPr sz="1200" spc="-50" dirty="0">
                <a:solidFill>
                  <a:srgbClr val="C00000"/>
                </a:solidFill>
                <a:latin typeface="Arial MT"/>
                <a:cs typeface="Arial MT"/>
              </a:rPr>
              <a:t>2</a:t>
            </a:r>
            <a:r>
              <a:rPr sz="1200" dirty="0">
                <a:solidFill>
                  <a:srgbClr val="C00000"/>
                </a:solidFill>
                <a:latin typeface="Arial MT"/>
                <a:cs typeface="Arial MT"/>
              </a:rPr>
              <a:t>	</a:t>
            </a:r>
            <a:r>
              <a:rPr sz="1200" spc="-50" dirty="0">
                <a:solidFill>
                  <a:srgbClr val="C00000"/>
                </a:solidFill>
                <a:latin typeface="Arial MT"/>
                <a:cs typeface="Arial MT"/>
              </a:rPr>
              <a:t>3</a:t>
            </a:r>
            <a:r>
              <a:rPr sz="1200" dirty="0">
                <a:solidFill>
                  <a:srgbClr val="C00000"/>
                </a:solidFill>
                <a:latin typeface="Arial MT"/>
                <a:cs typeface="Arial MT"/>
              </a:rPr>
              <a:t>	</a:t>
            </a:r>
            <a:r>
              <a:rPr sz="1200" spc="-50" dirty="0">
                <a:solidFill>
                  <a:srgbClr val="C00000"/>
                </a:solidFill>
                <a:latin typeface="Arial MT"/>
                <a:cs typeface="Arial MT"/>
              </a:rPr>
              <a:t>4</a:t>
            </a:r>
            <a:r>
              <a:rPr sz="1200" dirty="0">
                <a:solidFill>
                  <a:srgbClr val="C00000"/>
                </a:solidFill>
                <a:latin typeface="Arial MT"/>
                <a:cs typeface="Arial MT"/>
              </a:rPr>
              <a:t>	</a:t>
            </a:r>
            <a:r>
              <a:rPr sz="1200" spc="-50" dirty="0">
                <a:solidFill>
                  <a:srgbClr val="C00000"/>
                </a:solidFill>
                <a:latin typeface="Arial MT"/>
                <a:cs typeface="Arial MT"/>
              </a:rPr>
              <a:t>5</a:t>
            </a:r>
            <a:r>
              <a:rPr sz="1200" dirty="0">
                <a:solidFill>
                  <a:srgbClr val="C00000"/>
                </a:solidFill>
                <a:latin typeface="Arial MT"/>
                <a:cs typeface="Arial MT"/>
              </a:rPr>
              <a:t>	</a:t>
            </a:r>
            <a:r>
              <a:rPr sz="1200" spc="-50" dirty="0">
                <a:solidFill>
                  <a:srgbClr val="C00000"/>
                </a:solidFill>
                <a:latin typeface="Arial MT"/>
                <a:cs typeface="Arial MT"/>
              </a:rPr>
              <a:t>6</a:t>
            </a:r>
            <a:r>
              <a:rPr sz="1200" dirty="0">
                <a:solidFill>
                  <a:srgbClr val="C00000"/>
                </a:solidFill>
                <a:latin typeface="Arial MT"/>
                <a:cs typeface="Arial MT"/>
              </a:rPr>
              <a:t>	</a:t>
            </a:r>
            <a:r>
              <a:rPr sz="1200" spc="-50" dirty="0">
                <a:solidFill>
                  <a:srgbClr val="C00000"/>
                </a:solidFill>
                <a:latin typeface="Arial MT"/>
                <a:cs typeface="Arial MT"/>
              </a:rPr>
              <a:t>7</a:t>
            </a:r>
            <a:endParaRPr sz="12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12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55"/>
              </a:spcBef>
            </a:pPr>
            <a:endParaRPr sz="1200">
              <a:latin typeface="Arial MT"/>
              <a:cs typeface="Arial MT"/>
            </a:endParaRPr>
          </a:p>
          <a:p>
            <a:pPr marL="3694429">
              <a:lnSpc>
                <a:spcPct val="100000"/>
              </a:lnSpc>
            </a:pPr>
            <a:r>
              <a:rPr sz="1400" b="1" dirty="0">
                <a:solidFill>
                  <a:srgbClr val="6F2F9F"/>
                </a:solidFill>
                <a:latin typeface="Courier New"/>
                <a:cs typeface="Courier New"/>
              </a:rPr>
              <a:t>blockIdx.x</a:t>
            </a:r>
            <a:r>
              <a:rPr sz="1400" b="1" spc="-50" dirty="0">
                <a:solidFill>
                  <a:srgbClr val="6F2F9F"/>
                </a:solidFill>
                <a:latin typeface="Courier New"/>
                <a:cs typeface="Courier New"/>
              </a:rPr>
              <a:t> </a:t>
            </a:r>
            <a:r>
              <a:rPr sz="1400" b="1" dirty="0">
                <a:solidFill>
                  <a:srgbClr val="6F2F9F"/>
                </a:solidFill>
                <a:latin typeface="Courier New"/>
                <a:cs typeface="Courier New"/>
              </a:rPr>
              <a:t>=</a:t>
            </a:r>
            <a:r>
              <a:rPr sz="1400" b="1" spc="-30" dirty="0">
                <a:solidFill>
                  <a:srgbClr val="6F2F9F"/>
                </a:solidFill>
                <a:latin typeface="Courier New"/>
                <a:cs typeface="Courier New"/>
              </a:rPr>
              <a:t> </a:t>
            </a:r>
            <a:r>
              <a:rPr sz="1400" b="1" spc="-50" dirty="0">
                <a:solidFill>
                  <a:srgbClr val="6F2F9F"/>
                </a:solidFill>
                <a:latin typeface="Courier New"/>
                <a:cs typeface="Courier New"/>
              </a:rPr>
              <a:t>2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105" name="object 105"/>
          <p:cNvSpPr txBox="1"/>
          <p:nvPr/>
        </p:nvSpPr>
        <p:spPr>
          <a:xfrm>
            <a:off x="6866635" y="3486403"/>
            <a:ext cx="185737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dirty="0">
                <a:solidFill>
                  <a:srgbClr val="6F2F9F"/>
                </a:solidFill>
                <a:latin typeface="Courier New"/>
                <a:cs typeface="Courier New"/>
              </a:rPr>
              <a:t>threadIdx.x</a:t>
            </a:r>
            <a:r>
              <a:rPr sz="1600" b="1" spc="-45" dirty="0">
                <a:solidFill>
                  <a:srgbClr val="6F2F9F"/>
                </a:solidFill>
                <a:latin typeface="Courier New"/>
                <a:cs typeface="Courier New"/>
              </a:rPr>
              <a:t> </a:t>
            </a:r>
            <a:r>
              <a:rPr sz="1600" b="1" dirty="0">
                <a:solidFill>
                  <a:srgbClr val="6F2F9F"/>
                </a:solidFill>
                <a:latin typeface="Courier New"/>
                <a:cs typeface="Courier New"/>
              </a:rPr>
              <a:t>=</a:t>
            </a:r>
            <a:r>
              <a:rPr sz="1600" b="1" spc="-65" dirty="0">
                <a:solidFill>
                  <a:srgbClr val="6F2F9F"/>
                </a:solidFill>
                <a:latin typeface="Courier New"/>
                <a:cs typeface="Courier New"/>
              </a:rPr>
              <a:t> </a:t>
            </a:r>
            <a:r>
              <a:rPr sz="1600" b="1" spc="-50" dirty="0">
                <a:solidFill>
                  <a:srgbClr val="6F2F9F"/>
                </a:solidFill>
                <a:latin typeface="Courier New"/>
                <a:cs typeface="Courier New"/>
              </a:rPr>
              <a:t>5</a:t>
            </a:r>
            <a:endParaRPr sz="1600">
              <a:latin typeface="Courier New"/>
              <a:cs typeface="Courier New"/>
            </a:endParaRPr>
          </a:p>
        </p:txBody>
      </p:sp>
      <p:grpSp>
        <p:nvGrpSpPr>
          <p:cNvPr id="106" name="object 106"/>
          <p:cNvGrpSpPr/>
          <p:nvPr/>
        </p:nvGrpSpPr>
        <p:grpSpPr>
          <a:xfrm>
            <a:off x="2449067" y="2631935"/>
            <a:ext cx="7326630" cy="570230"/>
            <a:chOff x="2449067" y="2631935"/>
            <a:chExt cx="7326630" cy="570230"/>
          </a:xfrm>
        </p:grpSpPr>
        <p:pic>
          <p:nvPicPr>
            <p:cNvPr id="107" name="object 10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58038" y="2640982"/>
              <a:ext cx="296028" cy="551893"/>
            </a:xfrm>
            <a:prstGeom prst="rect">
              <a:avLst/>
            </a:prstGeom>
          </p:spPr>
        </p:pic>
        <p:sp>
          <p:nvSpPr>
            <p:cNvPr id="108" name="object 108"/>
            <p:cNvSpPr/>
            <p:nvPr/>
          </p:nvSpPr>
          <p:spPr>
            <a:xfrm>
              <a:off x="2496311" y="2659379"/>
              <a:ext cx="224154" cy="480059"/>
            </a:xfrm>
            <a:custGeom>
              <a:avLst/>
              <a:gdLst/>
              <a:ahLst/>
              <a:cxnLst/>
              <a:rect l="l" t="t" r="r" b="b"/>
              <a:pathLst>
                <a:path w="224155" h="480060">
                  <a:moveTo>
                    <a:pt x="0" y="442722"/>
                  </a:moveTo>
                  <a:lnTo>
                    <a:pt x="0" y="37337"/>
                  </a:lnTo>
                  <a:lnTo>
                    <a:pt x="2940" y="22824"/>
                  </a:lnTo>
                  <a:lnTo>
                    <a:pt x="10953" y="10953"/>
                  </a:lnTo>
                  <a:lnTo>
                    <a:pt x="22824" y="2940"/>
                  </a:lnTo>
                  <a:lnTo>
                    <a:pt x="37337" y="0"/>
                  </a:lnTo>
                  <a:lnTo>
                    <a:pt x="220090" y="0"/>
                  </a:lnTo>
                  <a:lnTo>
                    <a:pt x="222250" y="0"/>
                  </a:lnTo>
                  <a:lnTo>
                    <a:pt x="224027" y="1778"/>
                  </a:lnTo>
                  <a:lnTo>
                    <a:pt x="224027" y="3937"/>
                  </a:lnTo>
                  <a:lnTo>
                    <a:pt x="224027" y="476123"/>
                  </a:lnTo>
                  <a:lnTo>
                    <a:pt x="224027" y="478282"/>
                  </a:lnTo>
                  <a:lnTo>
                    <a:pt x="222250" y="480060"/>
                  </a:lnTo>
                  <a:lnTo>
                    <a:pt x="220090" y="480060"/>
                  </a:lnTo>
                  <a:lnTo>
                    <a:pt x="37337" y="480060"/>
                  </a:lnTo>
                  <a:lnTo>
                    <a:pt x="22824" y="477119"/>
                  </a:lnTo>
                  <a:lnTo>
                    <a:pt x="10953" y="469106"/>
                  </a:lnTo>
                  <a:lnTo>
                    <a:pt x="2940" y="457235"/>
                  </a:lnTo>
                  <a:lnTo>
                    <a:pt x="0" y="442722"/>
                  </a:lnTo>
                  <a:close/>
                </a:path>
              </a:pathLst>
            </a:custGeom>
            <a:ln w="9144">
              <a:solidFill>
                <a:srgbClr val="88AC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9" name="object 10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73095" y="2631935"/>
              <a:ext cx="315468" cy="569988"/>
            </a:xfrm>
            <a:prstGeom prst="rect">
              <a:avLst/>
            </a:prstGeom>
          </p:spPr>
        </p:pic>
        <p:pic>
          <p:nvPicPr>
            <p:cNvPr id="110" name="object 110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9433407" y="2640982"/>
              <a:ext cx="341692" cy="551893"/>
            </a:xfrm>
            <a:prstGeom prst="rect">
              <a:avLst/>
            </a:prstGeom>
          </p:spPr>
        </p:pic>
        <p:sp>
          <p:nvSpPr>
            <p:cNvPr id="111" name="object 111"/>
            <p:cNvSpPr/>
            <p:nvPr/>
          </p:nvSpPr>
          <p:spPr>
            <a:xfrm>
              <a:off x="9471660" y="2659379"/>
              <a:ext cx="269875" cy="480059"/>
            </a:xfrm>
            <a:custGeom>
              <a:avLst/>
              <a:gdLst/>
              <a:ahLst/>
              <a:cxnLst/>
              <a:rect l="l" t="t" r="r" b="b"/>
              <a:pathLst>
                <a:path w="269875" h="480060">
                  <a:moveTo>
                    <a:pt x="269748" y="435102"/>
                  </a:moveTo>
                  <a:lnTo>
                    <a:pt x="269748" y="44958"/>
                  </a:lnTo>
                  <a:lnTo>
                    <a:pt x="266223" y="27432"/>
                  </a:lnTo>
                  <a:lnTo>
                    <a:pt x="256603" y="13144"/>
                  </a:lnTo>
                  <a:lnTo>
                    <a:pt x="242316" y="3524"/>
                  </a:lnTo>
                  <a:lnTo>
                    <a:pt x="224790" y="0"/>
                  </a:lnTo>
                  <a:lnTo>
                    <a:pt x="4699" y="0"/>
                  </a:lnTo>
                  <a:lnTo>
                    <a:pt x="2159" y="0"/>
                  </a:lnTo>
                  <a:lnTo>
                    <a:pt x="0" y="2159"/>
                  </a:lnTo>
                  <a:lnTo>
                    <a:pt x="0" y="4699"/>
                  </a:lnTo>
                  <a:lnTo>
                    <a:pt x="0" y="475361"/>
                  </a:lnTo>
                  <a:lnTo>
                    <a:pt x="0" y="477900"/>
                  </a:lnTo>
                  <a:lnTo>
                    <a:pt x="2159" y="480060"/>
                  </a:lnTo>
                  <a:lnTo>
                    <a:pt x="4699" y="480060"/>
                  </a:lnTo>
                  <a:lnTo>
                    <a:pt x="224790" y="480060"/>
                  </a:lnTo>
                  <a:lnTo>
                    <a:pt x="242316" y="476535"/>
                  </a:lnTo>
                  <a:lnTo>
                    <a:pt x="256603" y="466915"/>
                  </a:lnTo>
                  <a:lnTo>
                    <a:pt x="266223" y="452628"/>
                  </a:lnTo>
                  <a:lnTo>
                    <a:pt x="269748" y="435102"/>
                  </a:lnTo>
                  <a:close/>
                </a:path>
              </a:pathLst>
            </a:custGeom>
            <a:ln w="9144">
              <a:solidFill>
                <a:srgbClr val="88AC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2" name="object 1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898647" y="2631935"/>
              <a:ext cx="313969" cy="569988"/>
            </a:xfrm>
            <a:prstGeom prst="rect">
              <a:avLst/>
            </a:prstGeom>
          </p:spPr>
        </p:pic>
        <p:pic>
          <p:nvPicPr>
            <p:cNvPr id="113" name="object 1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22675" y="2631935"/>
              <a:ext cx="315467" cy="569988"/>
            </a:xfrm>
            <a:prstGeom prst="rect">
              <a:avLst/>
            </a:prstGeom>
          </p:spPr>
        </p:pic>
        <p:pic>
          <p:nvPicPr>
            <p:cNvPr id="114" name="object 1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348227" y="2631935"/>
              <a:ext cx="315467" cy="569988"/>
            </a:xfrm>
            <a:prstGeom prst="rect">
              <a:avLst/>
            </a:prstGeom>
          </p:spPr>
        </p:pic>
        <p:pic>
          <p:nvPicPr>
            <p:cNvPr id="115" name="object 1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73779" y="2631935"/>
              <a:ext cx="313969" cy="569988"/>
            </a:xfrm>
            <a:prstGeom prst="rect">
              <a:avLst/>
            </a:prstGeom>
          </p:spPr>
        </p:pic>
        <p:pic>
          <p:nvPicPr>
            <p:cNvPr id="116" name="object 1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797807" y="2631935"/>
              <a:ext cx="315467" cy="569988"/>
            </a:xfrm>
            <a:prstGeom prst="rect">
              <a:avLst/>
            </a:prstGeom>
          </p:spPr>
        </p:pic>
        <p:pic>
          <p:nvPicPr>
            <p:cNvPr id="117" name="object 11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023359" y="2631935"/>
              <a:ext cx="315467" cy="569988"/>
            </a:xfrm>
            <a:prstGeom prst="rect">
              <a:avLst/>
            </a:prstGeom>
          </p:spPr>
        </p:pic>
        <p:pic>
          <p:nvPicPr>
            <p:cNvPr id="118" name="object 11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48911" y="2631935"/>
              <a:ext cx="313969" cy="569988"/>
            </a:xfrm>
            <a:prstGeom prst="rect">
              <a:avLst/>
            </a:prstGeom>
          </p:spPr>
        </p:pic>
        <p:pic>
          <p:nvPicPr>
            <p:cNvPr id="119" name="object 11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72939" y="2631935"/>
              <a:ext cx="315467" cy="569988"/>
            </a:xfrm>
            <a:prstGeom prst="rect">
              <a:avLst/>
            </a:prstGeom>
          </p:spPr>
        </p:pic>
        <p:pic>
          <p:nvPicPr>
            <p:cNvPr id="120" name="object 12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98491" y="2631935"/>
              <a:ext cx="315467" cy="569988"/>
            </a:xfrm>
            <a:prstGeom prst="rect">
              <a:avLst/>
            </a:prstGeom>
          </p:spPr>
        </p:pic>
        <p:pic>
          <p:nvPicPr>
            <p:cNvPr id="121" name="object 12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924044" y="2631935"/>
              <a:ext cx="313969" cy="569988"/>
            </a:xfrm>
            <a:prstGeom prst="rect">
              <a:avLst/>
            </a:prstGeom>
          </p:spPr>
        </p:pic>
        <p:pic>
          <p:nvPicPr>
            <p:cNvPr id="122" name="object 12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48072" y="2631935"/>
              <a:ext cx="315467" cy="569988"/>
            </a:xfrm>
            <a:prstGeom prst="rect">
              <a:avLst/>
            </a:prstGeom>
          </p:spPr>
        </p:pic>
        <p:pic>
          <p:nvPicPr>
            <p:cNvPr id="123" name="object 12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73623" y="2631935"/>
              <a:ext cx="315467" cy="569988"/>
            </a:xfrm>
            <a:prstGeom prst="rect">
              <a:avLst/>
            </a:prstGeom>
          </p:spPr>
        </p:pic>
        <p:pic>
          <p:nvPicPr>
            <p:cNvPr id="124" name="object 12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599175" y="2631935"/>
              <a:ext cx="313969" cy="569988"/>
            </a:xfrm>
            <a:prstGeom prst="rect">
              <a:avLst/>
            </a:prstGeom>
          </p:spPr>
        </p:pic>
        <p:pic>
          <p:nvPicPr>
            <p:cNvPr id="125" name="object 12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23203" y="2631935"/>
              <a:ext cx="315467" cy="569988"/>
            </a:xfrm>
            <a:prstGeom prst="rect">
              <a:avLst/>
            </a:prstGeom>
          </p:spPr>
        </p:pic>
        <p:pic>
          <p:nvPicPr>
            <p:cNvPr id="126" name="object 12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48755" y="2631935"/>
              <a:ext cx="315467" cy="569988"/>
            </a:xfrm>
            <a:prstGeom prst="rect">
              <a:avLst/>
            </a:prstGeom>
          </p:spPr>
        </p:pic>
        <p:pic>
          <p:nvPicPr>
            <p:cNvPr id="127" name="object 12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74308" y="2631935"/>
              <a:ext cx="313969" cy="569988"/>
            </a:xfrm>
            <a:prstGeom prst="rect">
              <a:avLst/>
            </a:prstGeom>
          </p:spPr>
        </p:pic>
        <p:pic>
          <p:nvPicPr>
            <p:cNvPr id="128" name="object 12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498335" y="2631935"/>
              <a:ext cx="315467" cy="569988"/>
            </a:xfrm>
            <a:prstGeom prst="rect">
              <a:avLst/>
            </a:prstGeom>
          </p:spPr>
        </p:pic>
        <p:pic>
          <p:nvPicPr>
            <p:cNvPr id="129" name="object 12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723888" y="2631935"/>
              <a:ext cx="315468" cy="569988"/>
            </a:xfrm>
            <a:prstGeom prst="rect">
              <a:avLst/>
            </a:prstGeom>
          </p:spPr>
        </p:pic>
        <p:pic>
          <p:nvPicPr>
            <p:cNvPr id="130" name="object 13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949439" y="2631935"/>
              <a:ext cx="313969" cy="569988"/>
            </a:xfrm>
            <a:prstGeom prst="rect">
              <a:avLst/>
            </a:prstGeom>
          </p:spPr>
        </p:pic>
        <p:pic>
          <p:nvPicPr>
            <p:cNvPr id="131" name="object 131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7173467" y="2631935"/>
              <a:ext cx="315468" cy="569988"/>
            </a:xfrm>
            <a:prstGeom prst="rect">
              <a:avLst/>
            </a:prstGeom>
          </p:spPr>
        </p:pic>
        <p:pic>
          <p:nvPicPr>
            <p:cNvPr id="132" name="object 13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399020" y="2631935"/>
              <a:ext cx="315468" cy="569988"/>
            </a:xfrm>
            <a:prstGeom prst="rect">
              <a:avLst/>
            </a:prstGeom>
          </p:spPr>
        </p:pic>
        <p:pic>
          <p:nvPicPr>
            <p:cNvPr id="133" name="object 13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24571" y="2631935"/>
              <a:ext cx="313969" cy="569988"/>
            </a:xfrm>
            <a:prstGeom prst="rect">
              <a:avLst/>
            </a:prstGeom>
          </p:spPr>
        </p:pic>
        <p:pic>
          <p:nvPicPr>
            <p:cNvPr id="134" name="object 13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848600" y="2631935"/>
              <a:ext cx="315468" cy="569988"/>
            </a:xfrm>
            <a:prstGeom prst="rect">
              <a:avLst/>
            </a:prstGeom>
          </p:spPr>
        </p:pic>
        <p:pic>
          <p:nvPicPr>
            <p:cNvPr id="135" name="object 13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074152" y="2631935"/>
              <a:ext cx="315468" cy="569988"/>
            </a:xfrm>
            <a:prstGeom prst="rect">
              <a:avLst/>
            </a:prstGeom>
          </p:spPr>
        </p:pic>
        <p:pic>
          <p:nvPicPr>
            <p:cNvPr id="136" name="object 13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299703" y="2631935"/>
              <a:ext cx="313969" cy="569988"/>
            </a:xfrm>
            <a:prstGeom prst="rect">
              <a:avLst/>
            </a:prstGeom>
          </p:spPr>
        </p:pic>
        <p:pic>
          <p:nvPicPr>
            <p:cNvPr id="137" name="object 13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523732" y="2631935"/>
              <a:ext cx="315468" cy="569988"/>
            </a:xfrm>
            <a:prstGeom prst="rect">
              <a:avLst/>
            </a:prstGeom>
          </p:spPr>
        </p:pic>
        <p:pic>
          <p:nvPicPr>
            <p:cNvPr id="138" name="object 13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749283" y="2631935"/>
              <a:ext cx="315468" cy="569988"/>
            </a:xfrm>
            <a:prstGeom prst="rect">
              <a:avLst/>
            </a:prstGeom>
          </p:spPr>
        </p:pic>
        <p:pic>
          <p:nvPicPr>
            <p:cNvPr id="139" name="object 13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74836" y="2631935"/>
              <a:ext cx="313969" cy="569988"/>
            </a:xfrm>
            <a:prstGeom prst="rect">
              <a:avLst/>
            </a:prstGeom>
          </p:spPr>
        </p:pic>
        <p:pic>
          <p:nvPicPr>
            <p:cNvPr id="140" name="object 14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98863" y="2631935"/>
              <a:ext cx="315468" cy="569988"/>
            </a:xfrm>
            <a:prstGeom prst="rect">
              <a:avLst/>
            </a:prstGeom>
          </p:spPr>
        </p:pic>
        <p:pic>
          <p:nvPicPr>
            <p:cNvPr id="141" name="object 141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2449067" y="2631935"/>
              <a:ext cx="313969" cy="569988"/>
            </a:xfrm>
            <a:prstGeom prst="rect">
              <a:avLst/>
            </a:prstGeom>
          </p:spPr>
        </p:pic>
        <p:pic>
          <p:nvPicPr>
            <p:cNvPr id="142" name="object 142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2452115" y="2755404"/>
              <a:ext cx="316966" cy="362699"/>
            </a:xfrm>
            <a:prstGeom prst="rect">
              <a:avLst/>
            </a:prstGeom>
          </p:spPr>
        </p:pic>
        <p:sp>
          <p:nvSpPr>
            <p:cNvPr id="143" name="object 143"/>
            <p:cNvSpPr/>
            <p:nvPr/>
          </p:nvSpPr>
          <p:spPr>
            <a:xfrm>
              <a:off x="2496311" y="2659379"/>
              <a:ext cx="224154" cy="480059"/>
            </a:xfrm>
            <a:custGeom>
              <a:avLst/>
              <a:gdLst/>
              <a:ahLst/>
              <a:cxnLst/>
              <a:rect l="l" t="t" r="r" b="b"/>
              <a:pathLst>
                <a:path w="224155" h="480060">
                  <a:moveTo>
                    <a:pt x="0" y="442722"/>
                  </a:moveTo>
                  <a:lnTo>
                    <a:pt x="0" y="37337"/>
                  </a:lnTo>
                  <a:lnTo>
                    <a:pt x="2940" y="22824"/>
                  </a:lnTo>
                  <a:lnTo>
                    <a:pt x="10953" y="10953"/>
                  </a:lnTo>
                  <a:lnTo>
                    <a:pt x="22824" y="2940"/>
                  </a:lnTo>
                  <a:lnTo>
                    <a:pt x="37337" y="0"/>
                  </a:lnTo>
                  <a:lnTo>
                    <a:pt x="220090" y="0"/>
                  </a:lnTo>
                  <a:lnTo>
                    <a:pt x="222250" y="0"/>
                  </a:lnTo>
                  <a:lnTo>
                    <a:pt x="224027" y="1778"/>
                  </a:lnTo>
                  <a:lnTo>
                    <a:pt x="224027" y="3937"/>
                  </a:lnTo>
                  <a:lnTo>
                    <a:pt x="224027" y="476123"/>
                  </a:lnTo>
                  <a:lnTo>
                    <a:pt x="224027" y="478282"/>
                  </a:lnTo>
                  <a:lnTo>
                    <a:pt x="222250" y="480060"/>
                  </a:lnTo>
                  <a:lnTo>
                    <a:pt x="220090" y="480060"/>
                  </a:lnTo>
                  <a:lnTo>
                    <a:pt x="37337" y="480060"/>
                  </a:lnTo>
                  <a:lnTo>
                    <a:pt x="22824" y="477119"/>
                  </a:lnTo>
                  <a:lnTo>
                    <a:pt x="10953" y="469106"/>
                  </a:lnTo>
                  <a:lnTo>
                    <a:pt x="2940" y="457235"/>
                  </a:lnTo>
                  <a:lnTo>
                    <a:pt x="0" y="442722"/>
                  </a:lnTo>
                  <a:close/>
                </a:path>
              </a:pathLst>
            </a:custGeom>
            <a:ln w="9144">
              <a:solidFill>
                <a:srgbClr val="7B7B7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4" name="object 144"/>
          <p:cNvSpPr txBox="1"/>
          <p:nvPr/>
        </p:nvSpPr>
        <p:spPr>
          <a:xfrm>
            <a:off x="2563114" y="2803016"/>
            <a:ext cx="100330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spc="-50" dirty="0">
                <a:latin typeface="Arial MT"/>
                <a:cs typeface="Arial MT"/>
              </a:rPr>
              <a:t>0</a:t>
            </a:r>
            <a:endParaRPr sz="1050">
              <a:latin typeface="Arial MT"/>
              <a:cs typeface="Arial MT"/>
            </a:endParaRPr>
          </a:p>
        </p:txBody>
      </p:sp>
      <p:grpSp>
        <p:nvGrpSpPr>
          <p:cNvPr id="145" name="object 145"/>
          <p:cNvGrpSpPr/>
          <p:nvPr/>
        </p:nvGrpSpPr>
        <p:grpSpPr>
          <a:xfrm>
            <a:off x="2673095" y="2631935"/>
            <a:ext cx="7120255" cy="570230"/>
            <a:chOff x="2673095" y="2631935"/>
            <a:chExt cx="7120255" cy="570230"/>
          </a:xfrm>
        </p:grpSpPr>
        <p:pic>
          <p:nvPicPr>
            <p:cNvPr id="146" name="object 14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73095" y="2631935"/>
              <a:ext cx="315468" cy="569988"/>
            </a:xfrm>
            <a:prstGeom prst="rect">
              <a:avLst/>
            </a:prstGeom>
          </p:spPr>
        </p:pic>
        <p:pic>
          <p:nvPicPr>
            <p:cNvPr id="147" name="object 147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2673095" y="2755404"/>
              <a:ext cx="316966" cy="362699"/>
            </a:xfrm>
            <a:prstGeom prst="rect">
              <a:avLst/>
            </a:prstGeom>
          </p:spPr>
        </p:pic>
        <p:pic>
          <p:nvPicPr>
            <p:cNvPr id="148" name="object 148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9424415" y="2631935"/>
              <a:ext cx="359676" cy="569988"/>
            </a:xfrm>
            <a:prstGeom prst="rect">
              <a:avLst/>
            </a:prstGeom>
          </p:spPr>
        </p:pic>
        <p:pic>
          <p:nvPicPr>
            <p:cNvPr id="149" name="object 149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9401555" y="2755404"/>
              <a:ext cx="391629" cy="362699"/>
            </a:xfrm>
            <a:prstGeom prst="rect">
              <a:avLst/>
            </a:prstGeom>
          </p:spPr>
        </p:pic>
        <p:sp>
          <p:nvSpPr>
            <p:cNvPr id="150" name="object 150"/>
            <p:cNvSpPr/>
            <p:nvPr/>
          </p:nvSpPr>
          <p:spPr>
            <a:xfrm>
              <a:off x="9471660" y="2659379"/>
              <a:ext cx="269875" cy="480059"/>
            </a:xfrm>
            <a:custGeom>
              <a:avLst/>
              <a:gdLst/>
              <a:ahLst/>
              <a:cxnLst/>
              <a:rect l="l" t="t" r="r" b="b"/>
              <a:pathLst>
                <a:path w="269875" h="480060">
                  <a:moveTo>
                    <a:pt x="269748" y="435102"/>
                  </a:moveTo>
                  <a:lnTo>
                    <a:pt x="269748" y="44958"/>
                  </a:lnTo>
                  <a:lnTo>
                    <a:pt x="266223" y="27432"/>
                  </a:lnTo>
                  <a:lnTo>
                    <a:pt x="256603" y="13144"/>
                  </a:lnTo>
                  <a:lnTo>
                    <a:pt x="242316" y="3524"/>
                  </a:lnTo>
                  <a:lnTo>
                    <a:pt x="224790" y="0"/>
                  </a:lnTo>
                  <a:lnTo>
                    <a:pt x="4699" y="0"/>
                  </a:lnTo>
                  <a:lnTo>
                    <a:pt x="2159" y="0"/>
                  </a:lnTo>
                  <a:lnTo>
                    <a:pt x="0" y="2159"/>
                  </a:lnTo>
                  <a:lnTo>
                    <a:pt x="0" y="4699"/>
                  </a:lnTo>
                  <a:lnTo>
                    <a:pt x="0" y="475361"/>
                  </a:lnTo>
                  <a:lnTo>
                    <a:pt x="0" y="477900"/>
                  </a:lnTo>
                  <a:lnTo>
                    <a:pt x="2159" y="480060"/>
                  </a:lnTo>
                  <a:lnTo>
                    <a:pt x="4699" y="480060"/>
                  </a:lnTo>
                  <a:lnTo>
                    <a:pt x="224790" y="480060"/>
                  </a:lnTo>
                  <a:lnTo>
                    <a:pt x="242316" y="476535"/>
                  </a:lnTo>
                  <a:lnTo>
                    <a:pt x="256603" y="466915"/>
                  </a:lnTo>
                  <a:lnTo>
                    <a:pt x="266223" y="452628"/>
                  </a:lnTo>
                  <a:lnTo>
                    <a:pt x="269748" y="435102"/>
                  </a:lnTo>
                  <a:close/>
                </a:path>
              </a:pathLst>
            </a:custGeom>
            <a:ln w="9144">
              <a:solidFill>
                <a:srgbClr val="7B7B7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1" name="object 151"/>
          <p:cNvSpPr txBox="1"/>
          <p:nvPr/>
        </p:nvSpPr>
        <p:spPr>
          <a:xfrm>
            <a:off x="9513569" y="2803016"/>
            <a:ext cx="175260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spc="-25" dirty="0">
                <a:latin typeface="Arial MT"/>
                <a:cs typeface="Arial MT"/>
              </a:rPr>
              <a:t>31</a:t>
            </a:r>
            <a:endParaRPr sz="1050">
              <a:latin typeface="Arial MT"/>
              <a:cs typeface="Arial MT"/>
            </a:endParaRPr>
          </a:p>
        </p:txBody>
      </p:sp>
      <p:grpSp>
        <p:nvGrpSpPr>
          <p:cNvPr id="152" name="object 152"/>
          <p:cNvGrpSpPr/>
          <p:nvPr/>
        </p:nvGrpSpPr>
        <p:grpSpPr>
          <a:xfrm>
            <a:off x="2897123" y="2631935"/>
            <a:ext cx="6655434" cy="570230"/>
            <a:chOff x="2897123" y="2631935"/>
            <a:chExt cx="6655434" cy="570230"/>
          </a:xfrm>
        </p:grpSpPr>
        <p:pic>
          <p:nvPicPr>
            <p:cNvPr id="153" name="object 15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898647" y="2631935"/>
              <a:ext cx="313969" cy="569988"/>
            </a:xfrm>
            <a:prstGeom prst="rect">
              <a:avLst/>
            </a:prstGeom>
          </p:spPr>
        </p:pic>
        <p:pic>
          <p:nvPicPr>
            <p:cNvPr id="154" name="object 154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2897123" y="2755404"/>
              <a:ext cx="316966" cy="362699"/>
            </a:xfrm>
            <a:prstGeom prst="rect">
              <a:avLst/>
            </a:prstGeom>
          </p:spPr>
        </p:pic>
        <p:pic>
          <p:nvPicPr>
            <p:cNvPr id="155" name="object 15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22675" y="2631935"/>
              <a:ext cx="315467" cy="569988"/>
            </a:xfrm>
            <a:prstGeom prst="rect">
              <a:avLst/>
            </a:prstGeom>
          </p:spPr>
        </p:pic>
        <p:pic>
          <p:nvPicPr>
            <p:cNvPr id="156" name="object 156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3122675" y="2755404"/>
              <a:ext cx="316966" cy="362699"/>
            </a:xfrm>
            <a:prstGeom prst="rect">
              <a:avLst/>
            </a:prstGeom>
          </p:spPr>
        </p:pic>
        <p:pic>
          <p:nvPicPr>
            <p:cNvPr id="157" name="object 15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348227" y="2631935"/>
              <a:ext cx="315467" cy="569988"/>
            </a:xfrm>
            <a:prstGeom prst="rect">
              <a:avLst/>
            </a:prstGeom>
          </p:spPr>
        </p:pic>
        <p:pic>
          <p:nvPicPr>
            <p:cNvPr id="158" name="object 158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3348227" y="2755404"/>
              <a:ext cx="316966" cy="362699"/>
            </a:xfrm>
            <a:prstGeom prst="rect">
              <a:avLst/>
            </a:prstGeom>
          </p:spPr>
        </p:pic>
        <p:pic>
          <p:nvPicPr>
            <p:cNvPr id="159" name="object 15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73779" y="2631935"/>
              <a:ext cx="313969" cy="569988"/>
            </a:xfrm>
            <a:prstGeom prst="rect">
              <a:avLst/>
            </a:prstGeom>
          </p:spPr>
        </p:pic>
        <p:pic>
          <p:nvPicPr>
            <p:cNvPr id="160" name="object 160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3572255" y="2755404"/>
              <a:ext cx="316966" cy="362699"/>
            </a:xfrm>
            <a:prstGeom prst="rect">
              <a:avLst/>
            </a:prstGeom>
          </p:spPr>
        </p:pic>
        <p:pic>
          <p:nvPicPr>
            <p:cNvPr id="161" name="object 16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797807" y="2631935"/>
              <a:ext cx="315467" cy="569988"/>
            </a:xfrm>
            <a:prstGeom prst="rect">
              <a:avLst/>
            </a:prstGeom>
          </p:spPr>
        </p:pic>
        <p:pic>
          <p:nvPicPr>
            <p:cNvPr id="162" name="object 162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3797807" y="2755404"/>
              <a:ext cx="316966" cy="362699"/>
            </a:xfrm>
            <a:prstGeom prst="rect">
              <a:avLst/>
            </a:prstGeom>
          </p:spPr>
        </p:pic>
        <p:pic>
          <p:nvPicPr>
            <p:cNvPr id="163" name="object 16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023359" y="2631935"/>
              <a:ext cx="315467" cy="569988"/>
            </a:xfrm>
            <a:prstGeom prst="rect">
              <a:avLst/>
            </a:prstGeom>
          </p:spPr>
        </p:pic>
        <p:pic>
          <p:nvPicPr>
            <p:cNvPr id="164" name="object 164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4023359" y="2755404"/>
              <a:ext cx="316966" cy="362699"/>
            </a:xfrm>
            <a:prstGeom prst="rect">
              <a:avLst/>
            </a:prstGeom>
          </p:spPr>
        </p:pic>
        <p:pic>
          <p:nvPicPr>
            <p:cNvPr id="165" name="object 16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48911" y="2631935"/>
              <a:ext cx="313969" cy="569988"/>
            </a:xfrm>
            <a:prstGeom prst="rect">
              <a:avLst/>
            </a:prstGeom>
          </p:spPr>
        </p:pic>
        <p:pic>
          <p:nvPicPr>
            <p:cNvPr id="166" name="object 166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4247387" y="2755404"/>
              <a:ext cx="316966" cy="362699"/>
            </a:xfrm>
            <a:prstGeom prst="rect">
              <a:avLst/>
            </a:prstGeom>
          </p:spPr>
        </p:pic>
        <p:pic>
          <p:nvPicPr>
            <p:cNvPr id="167" name="object 16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72939" y="2631935"/>
              <a:ext cx="315467" cy="569988"/>
            </a:xfrm>
            <a:prstGeom prst="rect">
              <a:avLst/>
            </a:prstGeom>
          </p:spPr>
        </p:pic>
        <p:pic>
          <p:nvPicPr>
            <p:cNvPr id="168" name="object 168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4472939" y="2755404"/>
              <a:ext cx="316966" cy="362699"/>
            </a:xfrm>
            <a:prstGeom prst="rect">
              <a:avLst/>
            </a:prstGeom>
          </p:spPr>
        </p:pic>
        <p:pic>
          <p:nvPicPr>
            <p:cNvPr id="169" name="object 16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98491" y="2631935"/>
              <a:ext cx="315467" cy="569988"/>
            </a:xfrm>
            <a:prstGeom prst="rect">
              <a:avLst/>
            </a:prstGeom>
          </p:spPr>
        </p:pic>
        <p:pic>
          <p:nvPicPr>
            <p:cNvPr id="170" name="object 170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4658867" y="2755404"/>
              <a:ext cx="391629" cy="362699"/>
            </a:xfrm>
            <a:prstGeom prst="rect">
              <a:avLst/>
            </a:prstGeom>
          </p:spPr>
        </p:pic>
        <p:pic>
          <p:nvPicPr>
            <p:cNvPr id="171" name="object 17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924044" y="2631935"/>
              <a:ext cx="313969" cy="569988"/>
            </a:xfrm>
            <a:prstGeom prst="rect">
              <a:avLst/>
            </a:prstGeom>
          </p:spPr>
        </p:pic>
        <p:pic>
          <p:nvPicPr>
            <p:cNvPr id="172" name="object 172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4884419" y="2755404"/>
              <a:ext cx="391629" cy="362699"/>
            </a:xfrm>
            <a:prstGeom prst="rect">
              <a:avLst/>
            </a:prstGeom>
          </p:spPr>
        </p:pic>
        <p:pic>
          <p:nvPicPr>
            <p:cNvPr id="173" name="object 17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48072" y="2631935"/>
              <a:ext cx="315467" cy="569988"/>
            </a:xfrm>
            <a:prstGeom prst="rect">
              <a:avLst/>
            </a:prstGeom>
          </p:spPr>
        </p:pic>
        <p:pic>
          <p:nvPicPr>
            <p:cNvPr id="174" name="object 174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5109972" y="2755404"/>
              <a:ext cx="391629" cy="362699"/>
            </a:xfrm>
            <a:prstGeom prst="rect">
              <a:avLst/>
            </a:prstGeom>
          </p:spPr>
        </p:pic>
        <p:pic>
          <p:nvPicPr>
            <p:cNvPr id="175" name="object 17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73623" y="2631935"/>
              <a:ext cx="315467" cy="569988"/>
            </a:xfrm>
            <a:prstGeom prst="rect">
              <a:avLst/>
            </a:prstGeom>
          </p:spPr>
        </p:pic>
        <p:pic>
          <p:nvPicPr>
            <p:cNvPr id="176" name="object 176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5334000" y="2755404"/>
              <a:ext cx="391629" cy="362699"/>
            </a:xfrm>
            <a:prstGeom prst="rect">
              <a:avLst/>
            </a:prstGeom>
          </p:spPr>
        </p:pic>
        <p:pic>
          <p:nvPicPr>
            <p:cNvPr id="177" name="object 17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599175" y="2631935"/>
              <a:ext cx="313969" cy="569988"/>
            </a:xfrm>
            <a:prstGeom prst="rect">
              <a:avLst/>
            </a:prstGeom>
          </p:spPr>
        </p:pic>
        <p:pic>
          <p:nvPicPr>
            <p:cNvPr id="178" name="object 178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5559551" y="2755404"/>
              <a:ext cx="391629" cy="362699"/>
            </a:xfrm>
            <a:prstGeom prst="rect">
              <a:avLst/>
            </a:prstGeom>
          </p:spPr>
        </p:pic>
        <p:pic>
          <p:nvPicPr>
            <p:cNvPr id="179" name="object 17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23203" y="2631935"/>
              <a:ext cx="315467" cy="569988"/>
            </a:xfrm>
            <a:prstGeom prst="rect">
              <a:avLst/>
            </a:prstGeom>
          </p:spPr>
        </p:pic>
        <p:pic>
          <p:nvPicPr>
            <p:cNvPr id="180" name="object 180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5785103" y="2755404"/>
              <a:ext cx="391629" cy="362699"/>
            </a:xfrm>
            <a:prstGeom prst="rect">
              <a:avLst/>
            </a:prstGeom>
          </p:spPr>
        </p:pic>
        <p:pic>
          <p:nvPicPr>
            <p:cNvPr id="181" name="object 18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48755" y="2631935"/>
              <a:ext cx="315467" cy="569988"/>
            </a:xfrm>
            <a:prstGeom prst="rect">
              <a:avLst/>
            </a:prstGeom>
          </p:spPr>
        </p:pic>
        <p:pic>
          <p:nvPicPr>
            <p:cNvPr id="182" name="object 182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6009131" y="2755404"/>
              <a:ext cx="391629" cy="362699"/>
            </a:xfrm>
            <a:prstGeom prst="rect">
              <a:avLst/>
            </a:prstGeom>
          </p:spPr>
        </p:pic>
        <p:pic>
          <p:nvPicPr>
            <p:cNvPr id="183" name="object 18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74308" y="2631935"/>
              <a:ext cx="313969" cy="569988"/>
            </a:xfrm>
            <a:prstGeom prst="rect">
              <a:avLst/>
            </a:prstGeom>
          </p:spPr>
        </p:pic>
        <p:pic>
          <p:nvPicPr>
            <p:cNvPr id="184" name="object 184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6234683" y="2755404"/>
              <a:ext cx="391629" cy="362699"/>
            </a:xfrm>
            <a:prstGeom prst="rect">
              <a:avLst/>
            </a:prstGeom>
          </p:spPr>
        </p:pic>
        <p:pic>
          <p:nvPicPr>
            <p:cNvPr id="185" name="object 18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498335" y="2631935"/>
              <a:ext cx="315467" cy="569988"/>
            </a:xfrm>
            <a:prstGeom prst="rect">
              <a:avLst/>
            </a:prstGeom>
          </p:spPr>
        </p:pic>
        <p:pic>
          <p:nvPicPr>
            <p:cNvPr id="186" name="object 186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6460235" y="2755404"/>
              <a:ext cx="391629" cy="362699"/>
            </a:xfrm>
            <a:prstGeom prst="rect">
              <a:avLst/>
            </a:prstGeom>
          </p:spPr>
        </p:pic>
        <p:pic>
          <p:nvPicPr>
            <p:cNvPr id="187" name="object 18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723888" y="2631935"/>
              <a:ext cx="315468" cy="569988"/>
            </a:xfrm>
            <a:prstGeom prst="rect">
              <a:avLst/>
            </a:prstGeom>
          </p:spPr>
        </p:pic>
        <p:pic>
          <p:nvPicPr>
            <p:cNvPr id="188" name="object 188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6684264" y="2755404"/>
              <a:ext cx="391629" cy="362699"/>
            </a:xfrm>
            <a:prstGeom prst="rect">
              <a:avLst/>
            </a:prstGeom>
          </p:spPr>
        </p:pic>
        <p:pic>
          <p:nvPicPr>
            <p:cNvPr id="189" name="object 18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949439" y="2631935"/>
              <a:ext cx="313969" cy="569988"/>
            </a:xfrm>
            <a:prstGeom prst="rect">
              <a:avLst/>
            </a:prstGeom>
          </p:spPr>
        </p:pic>
        <p:pic>
          <p:nvPicPr>
            <p:cNvPr id="190" name="object 190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6909815" y="2755404"/>
              <a:ext cx="391629" cy="362699"/>
            </a:xfrm>
            <a:prstGeom prst="rect">
              <a:avLst/>
            </a:prstGeom>
          </p:spPr>
        </p:pic>
        <p:pic>
          <p:nvPicPr>
            <p:cNvPr id="191" name="object 191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7173467" y="2631935"/>
              <a:ext cx="315468" cy="569988"/>
            </a:xfrm>
            <a:prstGeom prst="rect">
              <a:avLst/>
            </a:prstGeom>
          </p:spPr>
        </p:pic>
        <p:pic>
          <p:nvPicPr>
            <p:cNvPr id="192" name="object 192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7135367" y="2755404"/>
              <a:ext cx="391629" cy="362699"/>
            </a:xfrm>
            <a:prstGeom prst="rect">
              <a:avLst/>
            </a:prstGeom>
          </p:spPr>
        </p:pic>
        <p:sp>
          <p:nvSpPr>
            <p:cNvPr id="193" name="object 193"/>
            <p:cNvSpPr/>
            <p:nvPr/>
          </p:nvSpPr>
          <p:spPr>
            <a:xfrm>
              <a:off x="7220711" y="2659379"/>
              <a:ext cx="226060" cy="480059"/>
            </a:xfrm>
            <a:custGeom>
              <a:avLst/>
              <a:gdLst/>
              <a:ahLst/>
              <a:cxnLst/>
              <a:rect l="l" t="t" r="r" b="b"/>
              <a:pathLst>
                <a:path w="226059" h="480060">
                  <a:moveTo>
                    <a:pt x="225551" y="0"/>
                  </a:moveTo>
                  <a:lnTo>
                    <a:pt x="0" y="0"/>
                  </a:lnTo>
                  <a:lnTo>
                    <a:pt x="0" y="480060"/>
                  </a:lnTo>
                  <a:lnTo>
                    <a:pt x="225551" y="480060"/>
                  </a:lnTo>
                  <a:lnTo>
                    <a:pt x="225551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4" name="object 19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399020" y="2631935"/>
              <a:ext cx="315468" cy="569988"/>
            </a:xfrm>
            <a:prstGeom prst="rect">
              <a:avLst/>
            </a:prstGeom>
          </p:spPr>
        </p:pic>
        <p:pic>
          <p:nvPicPr>
            <p:cNvPr id="195" name="object 195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7359395" y="2755404"/>
              <a:ext cx="391629" cy="362699"/>
            </a:xfrm>
            <a:prstGeom prst="rect">
              <a:avLst/>
            </a:prstGeom>
          </p:spPr>
        </p:pic>
        <p:pic>
          <p:nvPicPr>
            <p:cNvPr id="196" name="object 19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24571" y="2631935"/>
              <a:ext cx="313969" cy="569988"/>
            </a:xfrm>
            <a:prstGeom prst="rect">
              <a:avLst/>
            </a:prstGeom>
          </p:spPr>
        </p:pic>
        <p:pic>
          <p:nvPicPr>
            <p:cNvPr id="197" name="object 197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7584947" y="2755404"/>
              <a:ext cx="391629" cy="362699"/>
            </a:xfrm>
            <a:prstGeom prst="rect">
              <a:avLst/>
            </a:prstGeom>
          </p:spPr>
        </p:pic>
        <p:pic>
          <p:nvPicPr>
            <p:cNvPr id="198" name="object 19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848600" y="2631935"/>
              <a:ext cx="315468" cy="569988"/>
            </a:xfrm>
            <a:prstGeom prst="rect">
              <a:avLst/>
            </a:prstGeom>
          </p:spPr>
        </p:pic>
        <p:pic>
          <p:nvPicPr>
            <p:cNvPr id="199" name="object 199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7810500" y="2755404"/>
              <a:ext cx="391629" cy="362699"/>
            </a:xfrm>
            <a:prstGeom prst="rect">
              <a:avLst/>
            </a:prstGeom>
          </p:spPr>
        </p:pic>
        <p:pic>
          <p:nvPicPr>
            <p:cNvPr id="200" name="object 20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074152" y="2631935"/>
              <a:ext cx="315468" cy="569988"/>
            </a:xfrm>
            <a:prstGeom prst="rect">
              <a:avLst/>
            </a:prstGeom>
          </p:spPr>
        </p:pic>
        <p:pic>
          <p:nvPicPr>
            <p:cNvPr id="201" name="object 201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8034527" y="2755404"/>
              <a:ext cx="391629" cy="362699"/>
            </a:xfrm>
            <a:prstGeom prst="rect">
              <a:avLst/>
            </a:prstGeom>
          </p:spPr>
        </p:pic>
        <p:pic>
          <p:nvPicPr>
            <p:cNvPr id="202" name="object 20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299703" y="2631935"/>
              <a:ext cx="313969" cy="569988"/>
            </a:xfrm>
            <a:prstGeom prst="rect">
              <a:avLst/>
            </a:prstGeom>
          </p:spPr>
        </p:pic>
        <p:pic>
          <p:nvPicPr>
            <p:cNvPr id="203" name="object 203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8260079" y="2755404"/>
              <a:ext cx="391629" cy="362699"/>
            </a:xfrm>
            <a:prstGeom prst="rect">
              <a:avLst/>
            </a:prstGeom>
          </p:spPr>
        </p:pic>
        <p:pic>
          <p:nvPicPr>
            <p:cNvPr id="204" name="object 20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523732" y="2631935"/>
              <a:ext cx="315468" cy="569988"/>
            </a:xfrm>
            <a:prstGeom prst="rect">
              <a:avLst/>
            </a:prstGeom>
          </p:spPr>
        </p:pic>
        <p:pic>
          <p:nvPicPr>
            <p:cNvPr id="205" name="object 205"/>
            <p:cNvPicPr/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8485632" y="2755404"/>
              <a:ext cx="391629" cy="362699"/>
            </a:xfrm>
            <a:prstGeom prst="rect">
              <a:avLst/>
            </a:prstGeom>
          </p:spPr>
        </p:pic>
        <p:pic>
          <p:nvPicPr>
            <p:cNvPr id="206" name="object 20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749283" y="2631935"/>
              <a:ext cx="315468" cy="569988"/>
            </a:xfrm>
            <a:prstGeom prst="rect">
              <a:avLst/>
            </a:prstGeom>
          </p:spPr>
        </p:pic>
        <p:pic>
          <p:nvPicPr>
            <p:cNvPr id="207" name="object 207"/>
            <p:cNvPicPr/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8709659" y="2755404"/>
              <a:ext cx="391629" cy="362699"/>
            </a:xfrm>
            <a:prstGeom prst="rect">
              <a:avLst/>
            </a:prstGeom>
          </p:spPr>
        </p:pic>
        <p:pic>
          <p:nvPicPr>
            <p:cNvPr id="208" name="object 20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74835" y="2631935"/>
              <a:ext cx="313969" cy="569988"/>
            </a:xfrm>
            <a:prstGeom prst="rect">
              <a:avLst/>
            </a:prstGeom>
          </p:spPr>
        </p:pic>
        <p:pic>
          <p:nvPicPr>
            <p:cNvPr id="209" name="object 209"/>
            <p:cNvPicPr/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8935211" y="2755404"/>
              <a:ext cx="391629" cy="362699"/>
            </a:xfrm>
            <a:prstGeom prst="rect">
              <a:avLst/>
            </a:prstGeom>
          </p:spPr>
        </p:pic>
        <p:pic>
          <p:nvPicPr>
            <p:cNvPr id="210" name="object 2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98864" y="2631935"/>
              <a:ext cx="315468" cy="569988"/>
            </a:xfrm>
            <a:prstGeom prst="rect">
              <a:avLst/>
            </a:prstGeom>
          </p:spPr>
        </p:pic>
        <p:pic>
          <p:nvPicPr>
            <p:cNvPr id="211" name="object 211"/>
            <p:cNvPicPr/>
            <p:nvPr/>
          </p:nvPicPr>
          <p:blipFill>
            <a:blip r:embed="rId71" cstate="print"/>
            <a:stretch>
              <a:fillRect/>
            </a:stretch>
          </p:blipFill>
          <p:spPr>
            <a:xfrm>
              <a:off x="9160764" y="2755404"/>
              <a:ext cx="391629" cy="362699"/>
            </a:xfrm>
            <a:prstGeom prst="rect">
              <a:avLst/>
            </a:prstGeom>
          </p:spPr>
        </p:pic>
      </p:grpSp>
      <p:graphicFrame>
        <p:nvGraphicFramePr>
          <p:cNvPr id="212" name="object 212"/>
          <p:cNvGraphicFramePr>
            <a:graphicFrameLocks noGrp="1"/>
          </p:cNvGraphicFramePr>
          <p:nvPr/>
        </p:nvGraphicFramePr>
        <p:xfrm>
          <a:off x="2715767" y="2654807"/>
          <a:ext cx="6750043" cy="48005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5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41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54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54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41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254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54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415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254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254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2415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2542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2542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2415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225424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22542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224154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22542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22542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224154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22542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22542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224154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22542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22542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  <a:gridCol w="224154">
                  <a:extLst>
                    <a:ext uri="{9D8B030D-6E8A-4147-A177-3AD203B41FA5}">
                      <a16:colId xmlns:a16="http://schemas.microsoft.com/office/drawing/2014/main" val="20025"/>
                    </a:ext>
                  </a:extLst>
                </a:gridCol>
                <a:gridCol w="225425">
                  <a:extLst>
                    <a:ext uri="{9D8B030D-6E8A-4147-A177-3AD203B41FA5}">
                      <a16:colId xmlns:a16="http://schemas.microsoft.com/office/drawing/2014/main" val="20026"/>
                    </a:ext>
                  </a:extLst>
                </a:gridCol>
                <a:gridCol w="225425">
                  <a:extLst>
                    <a:ext uri="{9D8B030D-6E8A-4147-A177-3AD203B41FA5}">
                      <a16:colId xmlns:a16="http://schemas.microsoft.com/office/drawing/2014/main" val="20027"/>
                    </a:ext>
                  </a:extLst>
                </a:gridCol>
                <a:gridCol w="224154">
                  <a:extLst>
                    <a:ext uri="{9D8B030D-6E8A-4147-A177-3AD203B41FA5}">
                      <a16:colId xmlns:a16="http://schemas.microsoft.com/office/drawing/2014/main" val="20028"/>
                    </a:ext>
                  </a:extLst>
                </a:gridCol>
                <a:gridCol w="225425">
                  <a:extLst>
                    <a:ext uri="{9D8B030D-6E8A-4147-A177-3AD203B41FA5}">
                      <a16:colId xmlns:a16="http://schemas.microsoft.com/office/drawing/2014/main" val="20029"/>
                    </a:ext>
                  </a:extLst>
                </a:gridCol>
              </a:tblGrid>
              <a:tr h="48005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050">
                        <a:latin typeface="Times New Roman"/>
                        <a:cs typeface="Times New Roman"/>
                      </a:endParaRPr>
                    </a:p>
                    <a:p>
                      <a:pPr marL="7556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050" spc="-50" dirty="0">
                          <a:latin typeface="Arial MT"/>
                          <a:cs typeface="Arial MT"/>
                        </a:rPr>
                        <a:t>1</a:t>
                      </a:r>
                      <a:endParaRPr sz="1050">
                        <a:latin typeface="Arial MT"/>
                        <a:cs typeface="Arial MT"/>
                      </a:endParaRPr>
                    </a:p>
                  </a:txBody>
                  <a:tcPr marL="0" marR="0" marT="3175" marB="0">
                    <a:lnL w="9525">
                      <a:solidFill>
                        <a:srgbClr val="7B7B7B"/>
                      </a:solidFill>
                      <a:prstDash val="solid"/>
                    </a:lnL>
                    <a:lnR w="9525">
                      <a:solidFill>
                        <a:srgbClr val="7B7B7B"/>
                      </a:solidFill>
                      <a:prstDash val="solid"/>
                    </a:lnR>
                    <a:lnT w="9525">
                      <a:solidFill>
                        <a:srgbClr val="7B7B7B"/>
                      </a:solidFill>
                      <a:prstDash val="solid"/>
                    </a:lnT>
                    <a:lnB w="9525">
                      <a:solidFill>
                        <a:srgbClr val="7B7B7B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050">
                        <a:latin typeface="Times New Roman"/>
                        <a:cs typeface="Times New Roman"/>
                      </a:endParaRPr>
                    </a:p>
                    <a:p>
                      <a:pPr marL="7493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050" spc="-50" dirty="0">
                          <a:latin typeface="Arial MT"/>
                          <a:cs typeface="Arial MT"/>
                        </a:rPr>
                        <a:t>2</a:t>
                      </a:r>
                      <a:endParaRPr sz="1050">
                        <a:latin typeface="Arial MT"/>
                        <a:cs typeface="Arial MT"/>
                      </a:endParaRPr>
                    </a:p>
                  </a:txBody>
                  <a:tcPr marL="0" marR="0" marT="3175" marB="0">
                    <a:lnL w="9525">
                      <a:solidFill>
                        <a:srgbClr val="7B7B7B"/>
                      </a:solidFill>
                      <a:prstDash val="solid"/>
                    </a:lnL>
                    <a:lnR w="9525">
                      <a:solidFill>
                        <a:srgbClr val="7B7B7B"/>
                      </a:solidFill>
                      <a:prstDash val="solid"/>
                    </a:lnR>
                    <a:lnT w="9525">
                      <a:solidFill>
                        <a:srgbClr val="7B7B7B"/>
                      </a:solidFill>
                      <a:prstDash val="solid"/>
                    </a:lnT>
                    <a:lnB w="9525">
                      <a:solidFill>
                        <a:srgbClr val="7B7B7B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050">
                        <a:latin typeface="Times New Roman"/>
                        <a:cs typeface="Times New Roman"/>
                      </a:endParaRPr>
                    </a:p>
                    <a:p>
                      <a:pPr marL="7620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050" spc="-50" dirty="0">
                          <a:latin typeface="Arial MT"/>
                          <a:cs typeface="Arial MT"/>
                        </a:rPr>
                        <a:t>3</a:t>
                      </a:r>
                      <a:endParaRPr sz="1050">
                        <a:latin typeface="Arial MT"/>
                        <a:cs typeface="Arial MT"/>
                      </a:endParaRPr>
                    </a:p>
                  </a:txBody>
                  <a:tcPr marL="0" marR="0" marT="3175" marB="0">
                    <a:lnL w="9525">
                      <a:solidFill>
                        <a:srgbClr val="7B7B7B"/>
                      </a:solidFill>
                      <a:prstDash val="solid"/>
                    </a:lnL>
                    <a:lnR w="9525">
                      <a:solidFill>
                        <a:srgbClr val="7B7B7B"/>
                      </a:solidFill>
                      <a:prstDash val="solid"/>
                    </a:lnR>
                    <a:lnT w="9525">
                      <a:solidFill>
                        <a:srgbClr val="7B7B7B"/>
                      </a:solidFill>
                      <a:prstDash val="solid"/>
                    </a:lnT>
                    <a:lnB w="9525">
                      <a:solidFill>
                        <a:srgbClr val="7B7B7B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050">
                        <a:latin typeface="Times New Roman"/>
                        <a:cs typeface="Times New Roman"/>
                      </a:endParaRPr>
                    </a:p>
                    <a:p>
                      <a:pPr marL="7556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050" spc="-50" dirty="0">
                          <a:latin typeface="Arial MT"/>
                          <a:cs typeface="Arial MT"/>
                        </a:rPr>
                        <a:t>4</a:t>
                      </a:r>
                      <a:endParaRPr sz="1050">
                        <a:latin typeface="Arial MT"/>
                        <a:cs typeface="Arial MT"/>
                      </a:endParaRPr>
                    </a:p>
                  </a:txBody>
                  <a:tcPr marL="0" marR="0" marT="3175" marB="0">
                    <a:lnL w="9525">
                      <a:solidFill>
                        <a:srgbClr val="7B7B7B"/>
                      </a:solidFill>
                      <a:prstDash val="solid"/>
                    </a:lnL>
                    <a:lnR w="9525">
                      <a:solidFill>
                        <a:srgbClr val="7B7B7B"/>
                      </a:solidFill>
                      <a:prstDash val="solid"/>
                    </a:lnR>
                    <a:lnT w="9525">
                      <a:solidFill>
                        <a:srgbClr val="7B7B7B"/>
                      </a:solidFill>
                      <a:prstDash val="solid"/>
                    </a:lnT>
                    <a:lnB w="9525">
                      <a:solidFill>
                        <a:srgbClr val="7B7B7B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050">
                        <a:latin typeface="Times New Roman"/>
                        <a:cs typeface="Times New Roman"/>
                      </a:endParaRPr>
                    </a:p>
                    <a:p>
                      <a:pPr marL="7493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050" spc="-50" dirty="0">
                          <a:latin typeface="Arial MT"/>
                          <a:cs typeface="Arial MT"/>
                        </a:rPr>
                        <a:t>5</a:t>
                      </a:r>
                      <a:endParaRPr sz="1050">
                        <a:latin typeface="Arial MT"/>
                        <a:cs typeface="Arial MT"/>
                      </a:endParaRPr>
                    </a:p>
                  </a:txBody>
                  <a:tcPr marL="0" marR="0" marT="3175" marB="0">
                    <a:lnL w="9525">
                      <a:solidFill>
                        <a:srgbClr val="7B7B7B"/>
                      </a:solidFill>
                      <a:prstDash val="solid"/>
                    </a:lnL>
                    <a:lnR w="9525">
                      <a:solidFill>
                        <a:srgbClr val="7B7B7B"/>
                      </a:solidFill>
                      <a:prstDash val="solid"/>
                    </a:lnR>
                    <a:lnT w="9525">
                      <a:solidFill>
                        <a:srgbClr val="7B7B7B"/>
                      </a:solidFill>
                      <a:prstDash val="solid"/>
                    </a:lnT>
                    <a:lnB w="9525">
                      <a:solidFill>
                        <a:srgbClr val="7B7B7B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050">
                        <a:latin typeface="Times New Roman"/>
                        <a:cs typeface="Times New Roman"/>
                      </a:endParaRPr>
                    </a:p>
                    <a:p>
                      <a:pPr marL="7620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050" spc="-50" dirty="0">
                          <a:latin typeface="Arial MT"/>
                          <a:cs typeface="Arial MT"/>
                        </a:rPr>
                        <a:t>6</a:t>
                      </a:r>
                      <a:endParaRPr sz="1050">
                        <a:latin typeface="Arial MT"/>
                        <a:cs typeface="Arial MT"/>
                      </a:endParaRPr>
                    </a:p>
                  </a:txBody>
                  <a:tcPr marL="0" marR="0" marT="3175" marB="0">
                    <a:lnL w="9525">
                      <a:solidFill>
                        <a:srgbClr val="7B7B7B"/>
                      </a:solidFill>
                      <a:prstDash val="solid"/>
                    </a:lnL>
                    <a:lnR w="9525">
                      <a:solidFill>
                        <a:srgbClr val="7B7B7B"/>
                      </a:solidFill>
                      <a:prstDash val="solid"/>
                    </a:lnR>
                    <a:lnT w="9525">
                      <a:solidFill>
                        <a:srgbClr val="7B7B7B"/>
                      </a:solidFill>
                      <a:prstDash val="solid"/>
                    </a:lnT>
                    <a:lnB w="9525">
                      <a:solidFill>
                        <a:srgbClr val="7B7B7B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050">
                        <a:latin typeface="Times New Roman"/>
                        <a:cs typeface="Times New Roman"/>
                      </a:endParaRPr>
                    </a:p>
                    <a:p>
                      <a:pPr marL="7556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050" spc="-50" dirty="0">
                          <a:latin typeface="Arial MT"/>
                          <a:cs typeface="Arial MT"/>
                        </a:rPr>
                        <a:t>7</a:t>
                      </a:r>
                      <a:endParaRPr sz="1050">
                        <a:latin typeface="Arial MT"/>
                        <a:cs typeface="Arial MT"/>
                      </a:endParaRPr>
                    </a:p>
                  </a:txBody>
                  <a:tcPr marL="0" marR="0" marT="3175" marB="0">
                    <a:lnL w="9525">
                      <a:solidFill>
                        <a:srgbClr val="7B7B7B"/>
                      </a:solidFill>
                      <a:prstDash val="solid"/>
                    </a:lnL>
                    <a:lnR w="9525">
                      <a:solidFill>
                        <a:srgbClr val="7B7B7B"/>
                      </a:solidFill>
                      <a:prstDash val="solid"/>
                    </a:lnR>
                    <a:lnT w="9525">
                      <a:solidFill>
                        <a:srgbClr val="7B7B7B"/>
                      </a:solidFill>
                      <a:prstDash val="solid"/>
                    </a:lnT>
                    <a:lnB w="9525">
                      <a:solidFill>
                        <a:srgbClr val="7B7B7B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050">
                        <a:latin typeface="Times New Roman"/>
                        <a:cs typeface="Times New Roman"/>
                      </a:endParaRPr>
                    </a:p>
                    <a:p>
                      <a:pPr marL="7556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050" spc="-50" dirty="0">
                          <a:latin typeface="Arial MT"/>
                          <a:cs typeface="Arial MT"/>
                        </a:rPr>
                        <a:t>8</a:t>
                      </a:r>
                      <a:endParaRPr sz="1050">
                        <a:latin typeface="Arial MT"/>
                        <a:cs typeface="Arial MT"/>
                      </a:endParaRPr>
                    </a:p>
                  </a:txBody>
                  <a:tcPr marL="0" marR="0" marT="3175" marB="0">
                    <a:lnL w="9525">
                      <a:solidFill>
                        <a:srgbClr val="7B7B7B"/>
                      </a:solidFill>
                      <a:prstDash val="solid"/>
                    </a:lnL>
                    <a:lnR w="9525">
                      <a:solidFill>
                        <a:srgbClr val="7B7B7B"/>
                      </a:solidFill>
                      <a:prstDash val="solid"/>
                    </a:lnR>
                    <a:lnT w="9525">
                      <a:solidFill>
                        <a:srgbClr val="7B7B7B"/>
                      </a:solidFill>
                      <a:prstDash val="solid"/>
                    </a:lnT>
                    <a:lnB w="9525">
                      <a:solidFill>
                        <a:srgbClr val="7B7B7B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050">
                        <a:latin typeface="Times New Roman"/>
                        <a:cs typeface="Times New Roman"/>
                      </a:endParaRPr>
                    </a:p>
                    <a:p>
                      <a:pPr marL="7620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050" spc="-50" dirty="0">
                          <a:latin typeface="Arial MT"/>
                          <a:cs typeface="Arial MT"/>
                        </a:rPr>
                        <a:t>9</a:t>
                      </a:r>
                      <a:endParaRPr sz="1050">
                        <a:latin typeface="Arial MT"/>
                        <a:cs typeface="Arial MT"/>
                      </a:endParaRPr>
                    </a:p>
                  </a:txBody>
                  <a:tcPr marL="0" marR="0" marT="3175" marB="0">
                    <a:lnL w="9525">
                      <a:solidFill>
                        <a:srgbClr val="7B7B7B"/>
                      </a:solidFill>
                      <a:prstDash val="solid"/>
                    </a:lnL>
                    <a:lnR w="9525">
                      <a:solidFill>
                        <a:srgbClr val="7B7B7B"/>
                      </a:solidFill>
                      <a:prstDash val="solid"/>
                    </a:lnR>
                    <a:lnT w="9525">
                      <a:solidFill>
                        <a:srgbClr val="7B7B7B"/>
                      </a:solidFill>
                      <a:prstDash val="solid"/>
                    </a:lnT>
                    <a:lnB w="9525">
                      <a:solidFill>
                        <a:srgbClr val="7B7B7B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050">
                        <a:latin typeface="Times New Roman"/>
                        <a:cs typeface="Times New Roman"/>
                      </a:endParaRPr>
                    </a:p>
                    <a:p>
                      <a:pPr marL="3746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050" spc="-25" dirty="0">
                          <a:latin typeface="Arial MT"/>
                          <a:cs typeface="Arial MT"/>
                        </a:rPr>
                        <a:t>10</a:t>
                      </a:r>
                      <a:endParaRPr sz="1050">
                        <a:latin typeface="Arial MT"/>
                        <a:cs typeface="Arial MT"/>
                      </a:endParaRPr>
                    </a:p>
                  </a:txBody>
                  <a:tcPr marL="0" marR="0" marT="3175" marB="0">
                    <a:lnL w="9525">
                      <a:solidFill>
                        <a:srgbClr val="7B7B7B"/>
                      </a:solidFill>
                      <a:prstDash val="solid"/>
                    </a:lnL>
                    <a:lnR w="9525">
                      <a:solidFill>
                        <a:srgbClr val="7B7B7B"/>
                      </a:solidFill>
                      <a:prstDash val="solid"/>
                    </a:lnR>
                    <a:lnT w="9525">
                      <a:solidFill>
                        <a:srgbClr val="7B7B7B"/>
                      </a:solidFill>
                      <a:prstDash val="solid"/>
                    </a:lnT>
                    <a:lnB w="9525">
                      <a:solidFill>
                        <a:srgbClr val="7B7B7B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050">
                        <a:latin typeface="Times New Roman"/>
                        <a:cs typeface="Times New Roman"/>
                      </a:endParaRPr>
                    </a:p>
                    <a:p>
                      <a:pPr marL="3683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050" spc="-25" dirty="0">
                          <a:latin typeface="Arial MT"/>
                          <a:cs typeface="Arial MT"/>
                        </a:rPr>
                        <a:t>11</a:t>
                      </a:r>
                      <a:endParaRPr sz="1050">
                        <a:latin typeface="Arial MT"/>
                        <a:cs typeface="Arial MT"/>
                      </a:endParaRPr>
                    </a:p>
                  </a:txBody>
                  <a:tcPr marL="0" marR="0" marT="3175" marB="0">
                    <a:lnL w="9525">
                      <a:solidFill>
                        <a:srgbClr val="7B7B7B"/>
                      </a:solidFill>
                      <a:prstDash val="solid"/>
                    </a:lnL>
                    <a:lnR w="9525">
                      <a:solidFill>
                        <a:srgbClr val="7B7B7B"/>
                      </a:solidFill>
                      <a:prstDash val="solid"/>
                    </a:lnR>
                    <a:lnT w="9525">
                      <a:solidFill>
                        <a:srgbClr val="7B7B7B"/>
                      </a:solidFill>
                      <a:prstDash val="solid"/>
                    </a:lnT>
                    <a:lnB w="9525">
                      <a:solidFill>
                        <a:srgbClr val="7B7B7B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050">
                        <a:latin typeface="Times New Roman"/>
                        <a:cs typeface="Times New Roman"/>
                      </a:endParaRPr>
                    </a:p>
                    <a:p>
                      <a:pPr marL="3810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050" spc="-25" dirty="0">
                          <a:latin typeface="Arial MT"/>
                          <a:cs typeface="Arial MT"/>
                        </a:rPr>
                        <a:t>12</a:t>
                      </a:r>
                      <a:endParaRPr sz="1050">
                        <a:latin typeface="Arial MT"/>
                        <a:cs typeface="Arial MT"/>
                      </a:endParaRPr>
                    </a:p>
                  </a:txBody>
                  <a:tcPr marL="0" marR="0" marT="3175" marB="0">
                    <a:lnL w="9525">
                      <a:solidFill>
                        <a:srgbClr val="7B7B7B"/>
                      </a:solidFill>
                      <a:prstDash val="solid"/>
                    </a:lnL>
                    <a:lnR w="9525">
                      <a:solidFill>
                        <a:srgbClr val="7B7B7B"/>
                      </a:solidFill>
                      <a:prstDash val="solid"/>
                    </a:lnR>
                    <a:lnT w="9525">
                      <a:solidFill>
                        <a:srgbClr val="7B7B7B"/>
                      </a:solidFill>
                      <a:prstDash val="solid"/>
                    </a:lnT>
                    <a:lnB w="9525">
                      <a:solidFill>
                        <a:srgbClr val="7B7B7B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050">
                        <a:latin typeface="Times New Roman"/>
                        <a:cs typeface="Times New Roman"/>
                      </a:endParaRPr>
                    </a:p>
                    <a:p>
                      <a:pPr marL="3810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050" spc="-25" dirty="0">
                          <a:latin typeface="Arial MT"/>
                          <a:cs typeface="Arial MT"/>
                        </a:rPr>
                        <a:t>13</a:t>
                      </a:r>
                      <a:endParaRPr sz="1050">
                        <a:latin typeface="Arial MT"/>
                        <a:cs typeface="Arial MT"/>
                      </a:endParaRPr>
                    </a:p>
                  </a:txBody>
                  <a:tcPr marL="0" marR="0" marT="3175" marB="0">
                    <a:lnL w="9525">
                      <a:solidFill>
                        <a:srgbClr val="7B7B7B"/>
                      </a:solidFill>
                      <a:prstDash val="solid"/>
                    </a:lnL>
                    <a:lnR w="9525">
                      <a:solidFill>
                        <a:srgbClr val="7B7B7B"/>
                      </a:solidFill>
                      <a:prstDash val="solid"/>
                    </a:lnR>
                    <a:lnT w="9525">
                      <a:solidFill>
                        <a:srgbClr val="7B7B7B"/>
                      </a:solidFill>
                      <a:prstDash val="solid"/>
                    </a:lnT>
                    <a:lnB w="9525">
                      <a:solidFill>
                        <a:srgbClr val="7B7B7B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050">
                        <a:latin typeface="Times New Roman"/>
                        <a:cs typeface="Times New Roman"/>
                      </a:endParaRPr>
                    </a:p>
                    <a:p>
                      <a:pPr marL="3683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050" spc="-25" dirty="0">
                          <a:latin typeface="Arial MT"/>
                          <a:cs typeface="Arial MT"/>
                        </a:rPr>
                        <a:t>14</a:t>
                      </a:r>
                      <a:endParaRPr sz="1050">
                        <a:latin typeface="Arial MT"/>
                        <a:cs typeface="Arial MT"/>
                      </a:endParaRPr>
                    </a:p>
                  </a:txBody>
                  <a:tcPr marL="0" marR="0" marT="3175" marB="0">
                    <a:lnL w="9525">
                      <a:solidFill>
                        <a:srgbClr val="7B7B7B"/>
                      </a:solidFill>
                      <a:prstDash val="solid"/>
                    </a:lnL>
                    <a:lnR w="9525">
                      <a:solidFill>
                        <a:srgbClr val="7B7B7B"/>
                      </a:solidFill>
                      <a:prstDash val="solid"/>
                    </a:lnR>
                    <a:lnT w="9525">
                      <a:solidFill>
                        <a:srgbClr val="7B7B7B"/>
                      </a:solidFill>
                      <a:prstDash val="solid"/>
                    </a:lnT>
                    <a:lnB w="9525">
                      <a:solidFill>
                        <a:srgbClr val="7B7B7B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050">
                        <a:latin typeface="Times New Roman"/>
                        <a:cs typeface="Times New Roman"/>
                      </a:endParaRPr>
                    </a:p>
                    <a:p>
                      <a:pPr marL="3810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050" spc="-25" dirty="0">
                          <a:latin typeface="Arial MT"/>
                          <a:cs typeface="Arial MT"/>
                        </a:rPr>
                        <a:t>15</a:t>
                      </a:r>
                      <a:endParaRPr sz="1050">
                        <a:latin typeface="Arial MT"/>
                        <a:cs typeface="Arial MT"/>
                      </a:endParaRPr>
                    </a:p>
                  </a:txBody>
                  <a:tcPr marL="0" marR="0" marT="3175" marB="0">
                    <a:lnL w="9525">
                      <a:solidFill>
                        <a:srgbClr val="7B7B7B"/>
                      </a:solidFill>
                      <a:prstDash val="solid"/>
                    </a:lnL>
                    <a:lnR w="9525">
                      <a:solidFill>
                        <a:srgbClr val="7B7B7B"/>
                      </a:solidFill>
                      <a:prstDash val="solid"/>
                    </a:lnR>
                    <a:lnT w="9525">
                      <a:solidFill>
                        <a:srgbClr val="7B7B7B"/>
                      </a:solidFill>
                      <a:prstDash val="solid"/>
                    </a:lnT>
                    <a:lnB w="9525">
                      <a:solidFill>
                        <a:srgbClr val="7B7B7B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050">
                        <a:latin typeface="Times New Roman"/>
                        <a:cs typeface="Times New Roman"/>
                      </a:endParaRPr>
                    </a:p>
                    <a:p>
                      <a:pPr marL="3810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050" spc="-25" dirty="0">
                          <a:latin typeface="Arial MT"/>
                          <a:cs typeface="Arial MT"/>
                        </a:rPr>
                        <a:t>16</a:t>
                      </a:r>
                      <a:endParaRPr sz="1050">
                        <a:latin typeface="Arial MT"/>
                        <a:cs typeface="Arial MT"/>
                      </a:endParaRPr>
                    </a:p>
                  </a:txBody>
                  <a:tcPr marL="0" marR="0" marT="3175" marB="0">
                    <a:lnL w="9525">
                      <a:solidFill>
                        <a:srgbClr val="7B7B7B"/>
                      </a:solidFill>
                      <a:prstDash val="solid"/>
                    </a:lnL>
                    <a:lnR w="9525">
                      <a:solidFill>
                        <a:srgbClr val="7B7B7B"/>
                      </a:solidFill>
                      <a:prstDash val="solid"/>
                    </a:lnR>
                    <a:lnT w="9525">
                      <a:solidFill>
                        <a:srgbClr val="7B7B7B"/>
                      </a:solidFill>
                      <a:prstDash val="solid"/>
                    </a:lnT>
                    <a:lnB w="9525">
                      <a:solidFill>
                        <a:srgbClr val="7B7B7B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050">
                        <a:latin typeface="Times New Roman"/>
                        <a:cs typeface="Times New Roman"/>
                      </a:endParaRPr>
                    </a:p>
                    <a:p>
                      <a:pPr marL="3683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050" spc="-25" dirty="0">
                          <a:latin typeface="Arial MT"/>
                          <a:cs typeface="Arial MT"/>
                        </a:rPr>
                        <a:t>17</a:t>
                      </a:r>
                      <a:endParaRPr sz="1050">
                        <a:latin typeface="Arial MT"/>
                        <a:cs typeface="Arial MT"/>
                      </a:endParaRPr>
                    </a:p>
                  </a:txBody>
                  <a:tcPr marL="0" marR="0" marT="3175" marB="0">
                    <a:lnL w="9525">
                      <a:solidFill>
                        <a:srgbClr val="7B7B7B"/>
                      </a:solidFill>
                      <a:prstDash val="solid"/>
                    </a:lnL>
                    <a:lnR w="9525">
                      <a:solidFill>
                        <a:srgbClr val="7B7B7B"/>
                      </a:solidFill>
                      <a:prstDash val="solid"/>
                    </a:lnR>
                    <a:lnT w="9525">
                      <a:solidFill>
                        <a:srgbClr val="7B7B7B"/>
                      </a:solidFill>
                      <a:prstDash val="solid"/>
                    </a:lnT>
                    <a:lnB w="9525">
                      <a:solidFill>
                        <a:srgbClr val="7B7B7B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050">
                        <a:latin typeface="Times New Roman"/>
                        <a:cs typeface="Times New Roman"/>
                      </a:endParaRPr>
                    </a:p>
                    <a:p>
                      <a:pPr marL="3810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050" spc="-25" dirty="0">
                          <a:latin typeface="Arial MT"/>
                          <a:cs typeface="Arial MT"/>
                        </a:rPr>
                        <a:t>18</a:t>
                      </a:r>
                      <a:endParaRPr sz="1050">
                        <a:latin typeface="Arial MT"/>
                        <a:cs typeface="Arial MT"/>
                      </a:endParaRPr>
                    </a:p>
                  </a:txBody>
                  <a:tcPr marL="0" marR="0" marT="3175" marB="0">
                    <a:lnL w="9525">
                      <a:solidFill>
                        <a:srgbClr val="7B7B7B"/>
                      </a:solidFill>
                      <a:prstDash val="solid"/>
                    </a:lnL>
                    <a:lnR w="9525">
                      <a:solidFill>
                        <a:srgbClr val="7B7B7B"/>
                      </a:solidFill>
                      <a:prstDash val="solid"/>
                    </a:lnR>
                    <a:lnT w="9525">
                      <a:solidFill>
                        <a:srgbClr val="7B7B7B"/>
                      </a:solidFill>
                      <a:prstDash val="solid"/>
                    </a:lnT>
                    <a:lnB w="9525">
                      <a:solidFill>
                        <a:srgbClr val="7B7B7B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050">
                        <a:latin typeface="Times New Roman"/>
                        <a:cs typeface="Times New Roman"/>
                      </a:endParaRPr>
                    </a:p>
                    <a:p>
                      <a:pPr marL="3810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050" spc="-25" dirty="0">
                          <a:latin typeface="Arial MT"/>
                          <a:cs typeface="Arial MT"/>
                        </a:rPr>
                        <a:t>19</a:t>
                      </a:r>
                      <a:endParaRPr sz="1050">
                        <a:latin typeface="Arial MT"/>
                        <a:cs typeface="Arial MT"/>
                      </a:endParaRPr>
                    </a:p>
                  </a:txBody>
                  <a:tcPr marL="0" marR="0" marT="3175" marB="0">
                    <a:lnL w="9525">
                      <a:solidFill>
                        <a:srgbClr val="7B7B7B"/>
                      </a:solidFill>
                      <a:prstDash val="solid"/>
                    </a:lnL>
                    <a:lnR w="9525">
                      <a:solidFill>
                        <a:srgbClr val="7B7B7B"/>
                      </a:solidFill>
                      <a:prstDash val="solid"/>
                    </a:lnR>
                    <a:lnT w="9525">
                      <a:solidFill>
                        <a:srgbClr val="7B7B7B"/>
                      </a:solidFill>
                      <a:prstDash val="solid"/>
                    </a:lnT>
                    <a:lnB w="9525">
                      <a:solidFill>
                        <a:srgbClr val="7B7B7B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050">
                        <a:latin typeface="Times New Roman"/>
                        <a:cs typeface="Times New Roman"/>
                      </a:endParaRPr>
                    </a:p>
                    <a:p>
                      <a:pPr marL="3746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050" spc="-25" dirty="0">
                          <a:latin typeface="Arial MT"/>
                          <a:cs typeface="Arial MT"/>
                        </a:rPr>
                        <a:t>20</a:t>
                      </a:r>
                      <a:endParaRPr sz="1050">
                        <a:latin typeface="Arial MT"/>
                        <a:cs typeface="Arial MT"/>
                      </a:endParaRPr>
                    </a:p>
                  </a:txBody>
                  <a:tcPr marL="0" marR="0" marT="3175" marB="0">
                    <a:lnL w="9525">
                      <a:solidFill>
                        <a:srgbClr val="7B7B7B"/>
                      </a:solidFill>
                      <a:prstDash val="solid"/>
                    </a:lnL>
                    <a:lnR w="9525">
                      <a:solidFill>
                        <a:srgbClr val="7B7B7B"/>
                      </a:solidFill>
                      <a:prstDash val="solid"/>
                    </a:lnR>
                    <a:lnT w="9525">
                      <a:solidFill>
                        <a:srgbClr val="7B7B7B"/>
                      </a:solidFill>
                      <a:prstDash val="solid"/>
                    </a:lnT>
                    <a:lnB w="9525">
                      <a:solidFill>
                        <a:srgbClr val="7B7B7B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050">
                        <a:latin typeface="Times New Roman"/>
                        <a:cs typeface="Times New Roman"/>
                      </a:endParaRPr>
                    </a:p>
                    <a:p>
                      <a:pPr marL="3873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050" spc="-2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21</a:t>
                      </a:r>
                      <a:endParaRPr sz="1050">
                        <a:latin typeface="Arial MT"/>
                        <a:cs typeface="Arial MT"/>
                      </a:endParaRPr>
                    </a:p>
                  </a:txBody>
                  <a:tcPr marL="0" marR="0" marT="3175" marB="0">
                    <a:lnL w="9525">
                      <a:solidFill>
                        <a:srgbClr val="7B7B7B"/>
                      </a:solidFill>
                      <a:prstDash val="solid"/>
                    </a:lnL>
                    <a:lnR w="9525">
                      <a:solidFill>
                        <a:srgbClr val="7B7B7B"/>
                      </a:solidFill>
                      <a:prstDash val="solid"/>
                    </a:lnR>
                    <a:lnT w="9525">
                      <a:solidFill>
                        <a:srgbClr val="7B7B7B"/>
                      </a:solidFill>
                      <a:prstDash val="solid"/>
                    </a:lnT>
                    <a:lnB w="9525">
                      <a:solidFill>
                        <a:srgbClr val="7B7B7B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050">
                        <a:latin typeface="Times New Roman"/>
                        <a:cs typeface="Times New Roman"/>
                      </a:endParaRPr>
                    </a:p>
                    <a:p>
                      <a:pPr marL="3810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050" spc="-25" dirty="0">
                          <a:latin typeface="Arial MT"/>
                          <a:cs typeface="Arial MT"/>
                        </a:rPr>
                        <a:t>22</a:t>
                      </a:r>
                      <a:endParaRPr sz="1050">
                        <a:latin typeface="Arial MT"/>
                        <a:cs typeface="Arial MT"/>
                      </a:endParaRPr>
                    </a:p>
                  </a:txBody>
                  <a:tcPr marL="0" marR="0" marT="3175" marB="0">
                    <a:lnL w="9525">
                      <a:solidFill>
                        <a:srgbClr val="7B7B7B"/>
                      </a:solidFill>
                      <a:prstDash val="solid"/>
                    </a:lnL>
                    <a:lnR w="9525">
                      <a:solidFill>
                        <a:srgbClr val="7B7B7B"/>
                      </a:solidFill>
                      <a:prstDash val="solid"/>
                    </a:lnR>
                    <a:lnT w="9525">
                      <a:solidFill>
                        <a:srgbClr val="7B7B7B"/>
                      </a:solidFill>
                      <a:prstDash val="solid"/>
                    </a:lnT>
                    <a:lnB w="9525">
                      <a:solidFill>
                        <a:srgbClr val="7B7B7B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050">
                        <a:latin typeface="Times New Roman"/>
                        <a:cs typeface="Times New Roman"/>
                      </a:endParaRPr>
                    </a:p>
                    <a:p>
                      <a:pPr marL="3683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050" spc="-25" dirty="0">
                          <a:latin typeface="Arial MT"/>
                          <a:cs typeface="Arial MT"/>
                        </a:rPr>
                        <a:t>23</a:t>
                      </a:r>
                      <a:endParaRPr sz="1050">
                        <a:latin typeface="Arial MT"/>
                        <a:cs typeface="Arial MT"/>
                      </a:endParaRPr>
                    </a:p>
                  </a:txBody>
                  <a:tcPr marL="0" marR="0" marT="3175" marB="0">
                    <a:lnL w="9525">
                      <a:solidFill>
                        <a:srgbClr val="7B7B7B"/>
                      </a:solidFill>
                      <a:prstDash val="solid"/>
                    </a:lnL>
                    <a:lnR w="9525">
                      <a:solidFill>
                        <a:srgbClr val="7B7B7B"/>
                      </a:solidFill>
                      <a:prstDash val="solid"/>
                    </a:lnR>
                    <a:lnT w="9525">
                      <a:solidFill>
                        <a:srgbClr val="7B7B7B"/>
                      </a:solidFill>
                      <a:prstDash val="solid"/>
                    </a:lnT>
                    <a:lnB w="9525">
                      <a:solidFill>
                        <a:srgbClr val="7B7B7B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050">
                        <a:latin typeface="Times New Roman"/>
                        <a:cs typeface="Times New Roman"/>
                      </a:endParaRPr>
                    </a:p>
                    <a:p>
                      <a:pPr marL="3810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050" spc="-25" dirty="0">
                          <a:latin typeface="Arial MT"/>
                          <a:cs typeface="Arial MT"/>
                        </a:rPr>
                        <a:t>24</a:t>
                      </a:r>
                      <a:endParaRPr sz="1050">
                        <a:latin typeface="Arial MT"/>
                        <a:cs typeface="Arial MT"/>
                      </a:endParaRPr>
                    </a:p>
                  </a:txBody>
                  <a:tcPr marL="0" marR="0" marT="3175" marB="0">
                    <a:lnL w="9525">
                      <a:solidFill>
                        <a:srgbClr val="7B7B7B"/>
                      </a:solidFill>
                      <a:prstDash val="solid"/>
                    </a:lnL>
                    <a:lnR w="9525">
                      <a:solidFill>
                        <a:srgbClr val="7B7B7B"/>
                      </a:solidFill>
                      <a:prstDash val="solid"/>
                    </a:lnR>
                    <a:lnT w="9525">
                      <a:solidFill>
                        <a:srgbClr val="7B7B7B"/>
                      </a:solidFill>
                      <a:prstDash val="solid"/>
                    </a:lnT>
                    <a:lnB w="9525">
                      <a:solidFill>
                        <a:srgbClr val="7B7B7B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050">
                        <a:latin typeface="Times New Roman"/>
                        <a:cs typeface="Times New Roman"/>
                      </a:endParaRPr>
                    </a:p>
                    <a:p>
                      <a:pPr marL="3810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050" spc="-25" dirty="0">
                          <a:latin typeface="Arial MT"/>
                          <a:cs typeface="Arial MT"/>
                        </a:rPr>
                        <a:t>25</a:t>
                      </a:r>
                      <a:endParaRPr sz="1050">
                        <a:latin typeface="Arial MT"/>
                        <a:cs typeface="Arial MT"/>
                      </a:endParaRPr>
                    </a:p>
                  </a:txBody>
                  <a:tcPr marL="0" marR="0" marT="3175" marB="0">
                    <a:lnL w="9525">
                      <a:solidFill>
                        <a:srgbClr val="7B7B7B"/>
                      </a:solidFill>
                      <a:prstDash val="solid"/>
                    </a:lnL>
                    <a:lnR w="9525">
                      <a:solidFill>
                        <a:srgbClr val="7B7B7B"/>
                      </a:solidFill>
                      <a:prstDash val="solid"/>
                    </a:lnR>
                    <a:lnT w="9525">
                      <a:solidFill>
                        <a:srgbClr val="7B7B7B"/>
                      </a:solidFill>
                      <a:prstDash val="solid"/>
                    </a:lnT>
                    <a:lnB w="9525">
                      <a:solidFill>
                        <a:srgbClr val="7B7B7B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050">
                        <a:latin typeface="Times New Roman"/>
                        <a:cs typeface="Times New Roman"/>
                      </a:endParaRPr>
                    </a:p>
                    <a:p>
                      <a:pPr marL="3746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050" spc="-25" dirty="0">
                          <a:latin typeface="Arial MT"/>
                          <a:cs typeface="Arial MT"/>
                        </a:rPr>
                        <a:t>26</a:t>
                      </a:r>
                      <a:endParaRPr sz="1050">
                        <a:latin typeface="Arial MT"/>
                        <a:cs typeface="Arial MT"/>
                      </a:endParaRPr>
                    </a:p>
                  </a:txBody>
                  <a:tcPr marL="0" marR="0" marT="3175" marB="0">
                    <a:lnL w="9525">
                      <a:solidFill>
                        <a:srgbClr val="7B7B7B"/>
                      </a:solidFill>
                      <a:prstDash val="solid"/>
                    </a:lnL>
                    <a:lnR w="9525">
                      <a:solidFill>
                        <a:srgbClr val="7B7B7B"/>
                      </a:solidFill>
                      <a:prstDash val="solid"/>
                    </a:lnR>
                    <a:lnT w="9525">
                      <a:solidFill>
                        <a:srgbClr val="7B7B7B"/>
                      </a:solidFill>
                      <a:prstDash val="solid"/>
                    </a:lnT>
                    <a:lnB w="9525">
                      <a:solidFill>
                        <a:srgbClr val="7B7B7B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050">
                        <a:latin typeface="Times New Roman"/>
                        <a:cs typeface="Times New Roman"/>
                      </a:endParaRPr>
                    </a:p>
                    <a:p>
                      <a:pPr marL="3810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050" spc="-25" dirty="0">
                          <a:latin typeface="Arial MT"/>
                          <a:cs typeface="Arial MT"/>
                        </a:rPr>
                        <a:t>27</a:t>
                      </a:r>
                      <a:endParaRPr sz="1050">
                        <a:latin typeface="Arial MT"/>
                        <a:cs typeface="Arial MT"/>
                      </a:endParaRPr>
                    </a:p>
                  </a:txBody>
                  <a:tcPr marL="0" marR="0" marT="3175" marB="0">
                    <a:lnL w="9525">
                      <a:solidFill>
                        <a:srgbClr val="7B7B7B"/>
                      </a:solidFill>
                      <a:prstDash val="solid"/>
                    </a:lnL>
                    <a:lnR w="9525">
                      <a:solidFill>
                        <a:srgbClr val="7B7B7B"/>
                      </a:solidFill>
                      <a:prstDash val="solid"/>
                    </a:lnR>
                    <a:lnT w="9525">
                      <a:solidFill>
                        <a:srgbClr val="7B7B7B"/>
                      </a:solidFill>
                      <a:prstDash val="solid"/>
                    </a:lnT>
                    <a:lnB w="9525">
                      <a:solidFill>
                        <a:srgbClr val="7B7B7B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050">
                        <a:latin typeface="Times New Roman"/>
                        <a:cs typeface="Times New Roman"/>
                      </a:endParaRPr>
                    </a:p>
                    <a:p>
                      <a:pPr marL="3810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050" spc="-25" dirty="0">
                          <a:latin typeface="Arial MT"/>
                          <a:cs typeface="Arial MT"/>
                        </a:rPr>
                        <a:t>28</a:t>
                      </a:r>
                      <a:endParaRPr sz="1050">
                        <a:latin typeface="Arial MT"/>
                        <a:cs typeface="Arial MT"/>
                      </a:endParaRPr>
                    </a:p>
                  </a:txBody>
                  <a:tcPr marL="0" marR="0" marT="3175" marB="0">
                    <a:lnL w="9525">
                      <a:solidFill>
                        <a:srgbClr val="7B7B7B"/>
                      </a:solidFill>
                      <a:prstDash val="solid"/>
                    </a:lnL>
                    <a:lnR w="9525">
                      <a:solidFill>
                        <a:srgbClr val="7B7B7B"/>
                      </a:solidFill>
                      <a:prstDash val="solid"/>
                    </a:lnR>
                    <a:lnT w="9525">
                      <a:solidFill>
                        <a:srgbClr val="7B7B7B"/>
                      </a:solidFill>
                      <a:prstDash val="solid"/>
                    </a:lnT>
                    <a:lnB w="9525">
                      <a:solidFill>
                        <a:srgbClr val="7B7B7B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050">
                        <a:latin typeface="Times New Roman"/>
                        <a:cs typeface="Times New Roman"/>
                      </a:endParaRPr>
                    </a:p>
                    <a:p>
                      <a:pPr marL="3746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050" spc="-25" dirty="0">
                          <a:latin typeface="Arial MT"/>
                          <a:cs typeface="Arial MT"/>
                        </a:rPr>
                        <a:t>29</a:t>
                      </a:r>
                      <a:endParaRPr sz="1050">
                        <a:latin typeface="Arial MT"/>
                        <a:cs typeface="Arial MT"/>
                      </a:endParaRPr>
                    </a:p>
                  </a:txBody>
                  <a:tcPr marL="0" marR="0" marT="3175" marB="0">
                    <a:lnL w="9525">
                      <a:solidFill>
                        <a:srgbClr val="7B7B7B"/>
                      </a:solidFill>
                      <a:prstDash val="solid"/>
                    </a:lnL>
                    <a:lnR w="9525">
                      <a:solidFill>
                        <a:srgbClr val="7B7B7B"/>
                      </a:solidFill>
                      <a:prstDash val="solid"/>
                    </a:lnR>
                    <a:lnT w="9525">
                      <a:solidFill>
                        <a:srgbClr val="7B7B7B"/>
                      </a:solidFill>
                      <a:prstDash val="solid"/>
                    </a:lnT>
                    <a:lnB w="9525">
                      <a:solidFill>
                        <a:srgbClr val="7B7B7B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050">
                        <a:latin typeface="Times New Roman"/>
                        <a:cs typeface="Times New Roman"/>
                      </a:endParaRPr>
                    </a:p>
                    <a:p>
                      <a:pPr marL="3873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050" spc="-25" dirty="0">
                          <a:latin typeface="Arial MT"/>
                          <a:cs typeface="Arial MT"/>
                        </a:rPr>
                        <a:t>30</a:t>
                      </a:r>
                      <a:endParaRPr sz="1050">
                        <a:latin typeface="Arial MT"/>
                        <a:cs typeface="Arial MT"/>
                      </a:endParaRPr>
                    </a:p>
                  </a:txBody>
                  <a:tcPr marL="0" marR="0" marT="3175" marB="0">
                    <a:lnL w="9525">
                      <a:solidFill>
                        <a:srgbClr val="7B7B7B"/>
                      </a:solidFill>
                      <a:prstDash val="solid"/>
                    </a:lnL>
                    <a:lnR w="9525">
                      <a:solidFill>
                        <a:srgbClr val="7B7B7B"/>
                      </a:solidFill>
                      <a:prstDash val="solid"/>
                    </a:lnR>
                    <a:lnT w="9525">
                      <a:solidFill>
                        <a:srgbClr val="7B7B7B"/>
                      </a:solidFill>
                      <a:prstDash val="solid"/>
                    </a:lnT>
                    <a:lnB w="9525">
                      <a:solidFill>
                        <a:srgbClr val="7B7B7B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213" name="object 213"/>
          <p:cNvGrpSpPr/>
          <p:nvPr/>
        </p:nvGrpSpPr>
        <p:grpSpPr>
          <a:xfrm>
            <a:off x="2493264" y="3816096"/>
            <a:ext cx="5070475" cy="352425"/>
            <a:chOff x="2493264" y="3816096"/>
            <a:chExt cx="5070475" cy="352425"/>
          </a:xfrm>
        </p:grpSpPr>
        <p:sp>
          <p:nvSpPr>
            <p:cNvPr id="214" name="object 214"/>
            <p:cNvSpPr/>
            <p:nvPr/>
          </p:nvSpPr>
          <p:spPr>
            <a:xfrm>
              <a:off x="7333488" y="3827780"/>
              <a:ext cx="230504" cy="340995"/>
            </a:xfrm>
            <a:custGeom>
              <a:avLst/>
              <a:gdLst/>
              <a:ahLst/>
              <a:cxnLst/>
              <a:rect l="l" t="t" r="r" b="b"/>
              <a:pathLst>
                <a:path w="230504" h="340995">
                  <a:moveTo>
                    <a:pt x="9143" y="235585"/>
                  </a:moveTo>
                  <a:lnTo>
                    <a:pt x="6222" y="238252"/>
                  </a:lnTo>
                  <a:lnTo>
                    <a:pt x="5968" y="241808"/>
                  </a:lnTo>
                  <a:lnTo>
                    <a:pt x="0" y="340741"/>
                  </a:lnTo>
                  <a:lnTo>
                    <a:pt x="14317" y="333756"/>
                  </a:lnTo>
                  <a:lnTo>
                    <a:pt x="12318" y="333756"/>
                  </a:lnTo>
                  <a:lnTo>
                    <a:pt x="1650" y="326771"/>
                  </a:lnTo>
                  <a:lnTo>
                    <a:pt x="14756" y="307132"/>
                  </a:lnTo>
                  <a:lnTo>
                    <a:pt x="18668" y="242570"/>
                  </a:lnTo>
                  <a:lnTo>
                    <a:pt x="18922" y="239014"/>
                  </a:lnTo>
                  <a:lnTo>
                    <a:pt x="16255" y="236093"/>
                  </a:lnTo>
                  <a:lnTo>
                    <a:pt x="9143" y="235585"/>
                  </a:lnTo>
                  <a:close/>
                </a:path>
                <a:path w="230504" h="340995">
                  <a:moveTo>
                    <a:pt x="14756" y="307132"/>
                  </a:moveTo>
                  <a:lnTo>
                    <a:pt x="1650" y="326771"/>
                  </a:lnTo>
                  <a:lnTo>
                    <a:pt x="12318" y="333756"/>
                  </a:lnTo>
                  <a:lnTo>
                    <a:pt x="14437" y="330581"/>
                  </a:lnTo>
                  <a:lnTo>
                    <a:pt x="13334" y="330581"/>
                  </a:lnTo>
                  <a:lnTo>
                    <a:pt x="4190" y="324485"/>
                  </a:lnTo>
                  <a:lnTo>
                    <a:pt x="13993" y="319709"/>
                  </a:lnTo>
                  <a:lnTo>
                    <a:pt x="14756" y="307132"/>
                  </a:lnTo>
                  <a:close/>
                </a:path>
                <a:path w="230504" h="340995">
                  <a:moveTo>
                    <a:pt x="86613" y="284353"/>
                  </a:moveTo>
                  <a:lnTo>
                    <a:pt x="25397" y="314153"/>
                  </a:lnTo>
                  <a:lnTo>
                    <a:pt x="12318" y="333756"/>
                  </a:lnTo>
                  <a:lnTo>
                    <a:pt x="14317" y="333756"/>
                  </a:lnTo>
                  <a:lnTo>
                    <a:pt x="89026" y="297307"/>
                  </a:lnTo>
                  <a:lnTo>
                    <a:pt x="92201" y="295656"/>
                  </a:lnTo>
                  <a:lnTo>
                    <a:pt x="93471" y="291973"/>
                  </a:lnTo>
                  <a:lnTo>
                    <a:pt x="90545" y="285877"/>
                  </a:lnTo>
                  <a:lnTo>
                    <a:pt x="90423" y="285623"/>
                  </a:lnTo>
                  <a:lnTo>
                    <a:pt x="86613" y="284353"/>
                  </a:lnTo>
                  <a:close/>
                </a:path>
                <a:path w="230504" h="340995">
                  <a:moveTo>
                    <a:pt x="13993" y="319709"/>
                  </a:moveTo>
                  <a:lnTo>
                    <a:pt x="4190" y="324485"/>
                  </a:lnTo>
                  <a:lnTo>
                    <a:pt x="13334" y="330581"/>
                  </a:lnTo>
                  <a:lnTo>
                    <a:pt x="13993" y="319709"/>
                  </a:lnTo>
                  <a:close/>
                </a:path>
                <a:path w="230504" h="340995">
                  <a:moveTo>
                    <a:pt x="25397" y="314153"/>
                  </a:moveTo>
                  <a:lnTo>
                    <a:pt x="13993" y="319709"/>
                  </a:lnTo>
                  <a:lnTo>
                    <a:pt x="13334" y="330581"/>
                  </a:lnTo>
                  <a:lnTo>
                    <a:pt x="14437" y="330581"/>
                  </a:lnTo>
                  <a:lnTo>
                    <a:pt x="25397" y="314153"/>
                  </a:lnTo>
                  <a:close/>
                </a:path>
                <a:path w="230504" h="340995">
                  <a:moveTo>
                    <a:pt x="219709" y="0"/>
                  </a:moveTo>
                  <a:lnTo>
                    <a:pt x="14756" y="307132"/>
                  </a:lnTo>
                  <a:lnTo>
                    <a:pt x="13993" y="319709"/>
                  </a:lnTo>
                  <a:lnTo>
                    <a:pt x="25397" y="314153"/>
                  </a:lnTo>
                  <a:lnTo>
                    <a:pt x="230250" y="7112"/>
                  </a:lnTo>
                  <a:lnTo>
                    <a:pt x="219709" y="0"/>
                  </a:lnTo>
                  <a:close/>
                </a:path>
              </a:pathLst>
            </a:custGeom>
            <a:solidFill>
              <a:srgbClr val="88AC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5" name="object 215"/>
            <p:cNvSpPr/>
            <p:nvPr/>
          </p:nvSpPr>
          <p:spPr>
            <a:xfrm>
              <a:off x="2497836" y="3820668"/>
              <a:ext cx="1801495" cy="226060"/>
            </a:xfrm>
            <a:custGeom>
              <a:avLst/>
              <a:gdLst/>
              <a:ahLst/>
              <a:cxnLst/>
              <a:rect l="l" t="t" r="r" b="b"/>
              <a:pathLst>
                <a:path w="1801495" h="226060">
                  <a:moveTo>
                    <a:pt x="1801367" y="225551"/>
                  </a:moveTo>
                  <a:lnTo>
                    <a:pt x="1794301" y="181677"/>
                  </a:lnTo>
                  <a:lnTo>
                    <a:pt x="1775031" y="145827"/>
                  </a:lnTo>
                  <a:lnTo>
                    <a:pt x="1746450" y="121646"/>
                  </a:lnTo>
                  <a:lnTo>
                    <a:pt x="1711452" y="112775"/>
                  </a:lnTo>
                  <a:lnTo>
                    <a:pt x="990600" y="112775"/>
                  </a:lnTo>
                  <a:lnTo>
                    <a:pt x="955601" y="103905"/>
                  </a:lnTo>
                  <a:lnTo>
                    <a:pt x="927020" y="79724"/>
                  </a:lnTo>
                  <a:lnTo>
                    <a:pt x="907750" y="43874"/>
                  </a:lnTo>
                  <a:lnTo>
                    <a:pt x="900684" y="0"/>
                  </a:lnTo>
                  <a:lnTo>
                    <a:pt x="893617" y="43874"/>
                  </a:lnTo>
                  <a:lnTo>
                    <a:pt x="874347" y="79724"/>
                  </a:lnTo>
                  <a:lnTo>
                    <a:pt x="845766" y="103905"/>
                  </a:lnTo>
                  <a:lnTo>
                    <a:pt x="810767" y="112775"/>
                  </a:lnTo>
                  <a:lnTo>
                    <a:pt x="89915" y="112775"/>
                  </a:lnTo>
                  <a:lnTo>
                    <a:pt x="54917" y="121646"/>
                  </a:lnTo>
                  <a:lnTo>
                    <a:pt x="26336" y="145827"/>
                  </a:lnTo>
                  <a:lnTo>
                    <a:pt x="7066" y="181677"/>
                  </a:lnTo>
                  <a:lnTo>
                    <a:pt x="0" y="225551"/>
                  </a:lnTo>
                </a:path>
              </a:pathLst>
            </a:custGeom>
            <a:ln w="9143">
              <a:solidFill>
                <a:srgbClr val="FF99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6" name="object 216"/>
          <p:cNvSpPr txBox="1"/>
          <p:nvPr/>
        </p:nvSpPr>
        <p:spPr>
          <a:xfrm>
            <a:off x="3116326" y="3522090"/>
            <a:ext cx="55943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solidFill>
                  <a:srgbClr val="FF9933"/>
                </a:solidFill>
                <a:latin typeface="Courier New"/>
                <a:cs typeface="Courier New"/>
              </a:rPr>
              <a:t>M</a:t>
            </a:r>
            <a:r>
              <a:rPr sz="1400" b="1" spc="-5" dirty="0">
                <a:solidFill>
                  <a:srgbClr val="FF9933"/>
                </a:solidFill>
                <a:latin typeface="Courier New"/>
                <a:cs typeface="Courier New"/>
              </a:rPr>
              <a:t> </a:t>
            </a:r>
            <a:r>
              <a:rPr sz="1400" b="1" dirty="0">
                <a:solidFill>
                  <a:srgbClr val="FF9933"/>
                </a:solidFill>
                <a:latin typeface="Courier New"/>
                <a:cs typeface="Courier New"/>
              </a:rPr>
              <a:t>=</a:t>
            </a:r>
            <a:r>
              <a:rPr sz="1400" b="1" spc="-5" dirty="0">
                <a:solidFill>
                  <a:srgbClr val="FF9933"/>
                </a:solidFill>
                <a:latin typeface="Courier New"/>
                <a:cs typeface="Courier New"/>
              </a:rPr>
              <a:t> </a:t>
            </a:r>
            <a:r>
              <a:rPr sz="1400" b="1" spc="-60" dirty="0">
                <a:solidFill>
                  <a:srgbClr val="FF9933"/>
                </a:solidFill>
                <a:latin typeface="Courier New"/>
                <a:cs typeface="Courier New"/>
              </a:rPr>
              <a:t>8</a:t>
            </a:r>
            <a:endParaRPr sz="14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809F84-51BB-E5DE-8A30-5B6D8659C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C6DE23-9791-F3B5-A00D-832C0998CE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 descr="A screenshot of a computer program">
            <a:extLst>
              <a:ext uri="{FF2B5EF4-FFF2-40B4-BE49-F238E27FC236}">
                <a16:creationId xmlns:a16="http://schemas.microsoft.com/office/drawing/2014/main" id="{C2352359-D12E-DE69-B834-35BDEA07FC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1247782"/>
            <a:ext cx="8077200" cy="454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96607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14150" y="6790741"/>
            <a:ext cx="254000" cy="1022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500" b="1" spc="-10" dirty="0">
                <a:solidFill>
                  <a:srgbClr val="3E3E3E"/>
                </a:solidFill>
                <a:latin typeface="Courier New"/>
                <a:cs typeface="Courier New"/>
              </a:rPr>
              <a:t>main()</a:t>
            </a:r>
            <a:endParaRPr sz="500">
              <a:latin typeface="Courier New"/>
              <a:cs typeface="Courier New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50493" y="1305306"/>
            <a:ext cx="9901555" cy="1738630"/>
          </a:xfrm>
          <a:prstGeom prst="rect">
            <a:avLst/>
          </a:prstGeom>
        </p:spPr>
        <p:txBody>
          <a:bodyPr vert="horz" wrap="square" lIns="0" tIns="76200" rIns="0" bIns="0" rtlCol="0">
            <a:spAutoFit/>
          </a:bodyPr>
          <a:lstStyle/>
          <a:p>
            <a:pPr marL="393065" indent="-380365">
              <a:lnSpc>
                <a:spcPct val="100000"/>
              </a:lnSpc>
              <a:spcBef>
                <a:spcPts val="600"/>
              </a:spcBef>
              <a:buChar char="•"/>
              <a:tabLst>
                <a:tab pos="393065" algn="l"/>
              </a:tabLst>
            </a:pPr>
            <a:r>
              <a:rPr sz="2400" dirty="0">
                <a:latin typeface="Arial MT"/>
                <a:cs typeface="Arial MT"/>
              </a:rPr>
              <a:t>Use</a:t>
            </a:r>
            <a:r>
              <a:rPr sz="2400" spc="-4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the</a:t>
            </a:r>
            <a:r>
              <a:rPr sz="2400" spc="-40" dirty="0">
                <a:latin typeface="Arial MT"/>
                <a:cs typeface="Arial MT"/>
              </a:rPr>
              <a:t> </a:t>
            </a:r>
            <a:r>
              <a:rPr sz="2400" spc="-20" dirty="0">
                <a:latin typeface="Arial MT"/>
                <a:cs typeface="Arial MT"/>
              </a:rPr>
              <a:t>built-</a:t>
            </a:r>
            <a:r>
              <a:rPr sz="2400" dirty="0">
                <a:latin typeface="Arial MT"/>
                <a:cs typeface="Arial MT"/>
              </a:rPr>
              <a:t>in</a:t>
            </a:r>
            <a:r>
              <a:rPr sz="2400" spc="-2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variable</a:t>
            </a:r>
            <a:r>
              <a:rPr sz="2400" spc="-15" dirty="0">
                <a:latin typeface="Arial MT"/>
                <a:cs typeface="Arial MT"/>
              </a:rPr>
              <a:t> </a:t>
            </a:r>
            <a:r>
              <a:rPr sz="2000" b="1" dirty="0">
                <a:latin typeface="Courier New"/>
                <a:cs typeface="Courier New"/>
              </a:rPr>
              <a:t>blockDim.x</a:t>
            </a:r>
            <a:r>
              <a:rPr sz="2000" b="1" spc="-70" dirty="0">
                <a:latin typeface="Courier New"/>
                <a:cs typeface="Courier New"/>
              </a:rPr>
              <a:t> </a:t>
            </a:r>
            <a:r>
              <a:rPr sz="2400" dirty="0">
                <a:latin typeface="Arial MT"/>
                <a:cs typeface="Arial MT"/>
              </a:rPr>
              <a:t>for</a:t>
            </a:r>
            <a:r>
              <a:rPr sz="2400" spc="-5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threads</a:t>
            </a:r>
            <a:r>
              <a:rPr sz="2400" spc="-4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per</a:t>
            </a:r>
            <a:r>
              <a:rPr sz="2400" spc="-30" dirty="0">
                <a:latin typeface="Arial MT"/>
                <a:cs typeface="Arial MT"/>
              </a:rPr>
              <a:t> </a:t>
            </a:r>
            <a:r>
              <a:rPr sz="2400" spc="-10" dirty="0">
                <a:latin typeface="Arial MT"/>
                <a:cs typeface="Arial MT"/>
              </a:rPr>
              <a:t>block</a:t>
            </a:r>
            <a:endParaRPr sz="2400">
              <a:latin typeface="Arial MT"/>
              <a:cs typeface="Arial MT"/>
            </a:endParaRPr>
          </a:p>
          <a:p>
            <a:pPr marL="850265" indent="-837565">
              <a:lnSpc>
                <a:spcPct val="100000"/>
              </a:lnSpc>
              <a:spcBef>
                <a:spcPts val="905"/>
              </a:spcBef>
              <a:buClr>
                <a:srgbClr val="000000"/>
              </a:buClr>
              <a:buSzPct val="120000"/>
              <a:buFont typeface="Arial MT"/>
              <a:buChar char="•"/>
              <a:tabLst>
                <a:tab pos="850265" algn="l"/>
              </a:tabLst>
            </a:pPr>
            <a:r>
              <a:rPr sz="2000" b="1" dirty="0">
                <a:solidFill>
                  <a:srgbClr val="89AC00"/>
                </a:solidFill>
                <a:latin typeface="Courier New"/>
                <a:cs typeface="Courier New"/>
              </a:rPr>
              <a:t>int</a:t>
            </a:r>
            <a:r>
              <a:rPr sz="2000" b="1" spc="-35" dirty="0">
                <a:solidFill>
                  <a:srgbClr val="89AC00"/>
                </a:solidFill>
                <a:latin typeface="Courier New"/>
                <a:cs typeface="Courier New"/>
              </a:rPr>
              <a:t> </a:t>
            </a:r>
            <a:r>
              <a:rPr sz="2000" b="1" dirty="0">
                <a:latin typeface="Courier New"/>
                <a:cs typeface="Courier New"/>
              </a:rPr>
              <a:t>index</a:t>
            </a:r>
            <a:r>
              <a:rPr sz="2000" b="1" spc="-25" dirty="0">
                <a:latin typeface="Courier New"/>
                <a:cs typeface="Courier New"/>
              </a:rPr>
              <a:t> </a:t>
            </a:r>
            <a:r>
              <a:rPr sz="2000" b="1" dirty="0">
                <a:latin typeface="Courier New"/>
                <a:cs typeface="Courier New"/>
              </a:rPr>
              <a:t>=</a:t>
            </a:r>
            <a:r>
              <a:rPr sz="2000" b="1" spc="-20" dirty="0">
                <a:latin typeface="Courier New"/>
                <a:cs typeface="Courier New"/>
              </a:rPr>
              <a:t> </a:t>
            </a:r>
            <a:r>
              <a:rPr sz="2000" b="1" dirty="0">
                <a:latin typeface="Courier New"/>
                <a:cs typeface="Courier New"/>
              </a:rPr>
              <a:t>threadIdx.x</a:t>
            </a:r>
            <a:r>
              <a:rPr sz="2000" b="1" spc="-25" dirty="0">
                <a:latin typeface="Courier New"/>
                <a:cs typeface="Courier New"/>
              </a:rPr>
              <a:t> </a:t>
            </a:r>
            <a:r>
              <a:rPr sz="2000" b="1" dirty="0">
                <a:latin typeface="Courier New"/>
                <a:cs typeface="Courier New"/>
              </a:rPr>
              <a:t>+</a:t>
            </a:r>
            <a:r>
              <a:rPr sz="2000" b="1" spc="-15" dirty="0">
                <a:latin typeface="Courier New"/>
                <a:cs typeface="Courier New"/>
              </a:rPr>
              <a:t> </a:t>
            </a:r>
            <a:r>
              <a:rPr sz="2000" b="1" dirty="0">
                <a:latin typeface="Courier New"/>
                <a:cs typeface="Courier New"/>
              </a:rPr>
              <a:t>blockIdx.x</a:t>
            </a:r>
            <a:r>
              <a:rPr sz="2000" b="1" spc="-25" dirty="0">
                <a:latin typeface="Courier New"/>
                <a:cs typeface="Courier New"/>
              </a:rPr>
              <a:t> </a:t>
            </a:r>
            <a:r>
              <a:rPr sz="2000" b="1" dirty="0">
                <a:latin typeface="Courier New"/>
                <a:cs typeface="Courier New"/>
              </a:rPr>
              <a:t>*</a:t>
            </a:r>
            <a:r>
              <a:rPr sz="2000" b="1" spc="-20" dirty="0">
                <a:latin typeface="Courier New"/>
                <a:cs typeface="Courier New"/>
              </a:rPr>
              <a:t> </a:t>
            </a:r>
            <a:r>
              <a:rPr sz="2000" b="1" spc="-10" dirty="0">
                <a:solidFill>
                  <a:srgbClr val="6FAC46"/>
                </a:solidFill>
                <a:latin typeface="Courier New"/>
                <a:cs typeface="Courier New"/>
              </a:rPr>
              <a:t>blockDim.x</a:t>
            </a:r>
            <a:r>
              <a:rPr sz="2000" b="1" spc="-10" dirty="0">
                <a:latin typeface="Courier New"/>
                <a:cs typeface="Courier New"/>
              </a:rPr>
              <a:t>;</a:t>
            </a:r>
            <a:endParaRPr sz="20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1655"/>
              </a:spcBef>
              <a:buFont typeface="Arial MT"/>
              <a:buChar char="•"/>
            </a:pPr>
            <a:endParaRPr sz="2000">
              <a:latin typeface="Courier New"/>
              <a:cs typeface="Courier New"/>
            </a:endParaRPr>
          </a:p>
          <a:p>
            <a:pPr marL="393065" indent="-380365">
              <a:lnSpc>
                <a:spcPct val="100000"/>
              </a:lnSpc>
              <a:buChar char="•"/>
              <a:tabLst>
                <a:tab pos="393065" algn="l"/>
              </a:tabLst>
            </a:pPr>
            <a:r>
              <a:rPr sz="2400" dirty="0">
                <a:latin typeface="Arial MT"/>
                <a:cs typeface="Arial MT"/>
              </a:rPr>
              <a:t>Combined</a:t>
            </a:r>
            <a:r>
              <a:rPr sz="2400" spc="-9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version</a:t>
            </a:r>
            <a:r>
              <a:rPr sz="2400" spc="-5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of</a:t>
            </a:r>
            <a:r>
              <a:rPr sz="2400" spc="-60" dirty="0">
                <a:latin typeface="Arial MT"/>
                <a:cs typeface="Arial MT"/>
              </a:rPr>
              <a:t> </a:t>
            </a:r>
            <a:r>
              <a:rPr sz="2400" spc="-10" dirty="0">
                <a:latin typeface="Courier New"/>
                <a:cs typeface="Courier New"/>
              </a:rPr>
              <a:t>add()</a:t>
            </a:r>
            <a:r>
              <a:rPr sz="2400" spc="-795" dirty="0">
                <a:latin typeface="Courier New"/>
                <a:cs typeface="Courier New"/>
              </a:rPr>
              <a:t> </a:t>
            </a:r>
            <a:r>
              <a:rPr sz="2400" dirty="0">
                <a:latin typeface="Arial MT"/>
                <a:cs typeface="Arial MT"/>
              </a:rPr>
              <a:t>to</a:t>
            </a:r>
            <a:r>
              <a:rPr sz="2400" spc="-7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use</a:t>
            </a:r>
            <a:r>
              <a:rPr sz="2400" spc="-6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parallel</a:t>
            </a:r>
            <a:r>
              <a:rPr sz="2400" spc="-3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threads</a:t>
            </a:r>
            <a:r>
              <a:rPr sz="2400" spc="-55" dirty="0">
                <a:latin typeface="Arial MT"/>
                <a:cs typeface="Arial MT"/>
              </a:rPr>
              <a:t> </a:t>
            </a:r>
            <a:r>
              <a:rPr sz="2400" i="1" dirty="0">
                <a:latin typeface="Arial"/>
                <a:cs typeface="Arial"/>
              </a:rPr>
              <a:t>and</a:t>
            </a:r>
            <a:r>
              <a:rPr sz="2400" i="1" spc="-55" dirty="0">
                <a:latin typeface="Arial"/>
                <a:cs typeface="Arial"/>
              </a:rPr>
              <a:t> </a:t>
            </a:r>
            <a:r>
              <a:rPr sz="2400" dirty="0">
                <a:latin typeface="Arial MT"/>
                <a:cs typeface="Arial MT"/>
              </a:rPr>
              <a:t>parallel</a:t>
            </a:r>
            <a:r>
              <a:rPr sz="2400" spc="-25" dirty="0">
                <a:latin typeface="Arial MT"/>
                <a:cs typeface="Arial MT"/>
              </a:rPr>
              <a:t> </a:t>
            </a:r>
            <a:r>
              <a:rPr sz="2400" spc="-10" dirty="0">
                <a:latin typeface="Arial MT"/>
                <a:cs typeface="Arial MT"/>
              </a:rPr>
              <a:t>blocks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Vector</a:t>
            </a:r>
            <a:r>
              <a:rPr spc="-50" dirty="0"/>
              <a:t> </a:t>
            </a:r>
            <a:r>
              <a:rPr dirty="0"/>
              <a:t>Addition</a:t>
            </a:r>
            <a:r>
              <a:rPr spc="-35" dirty="0"/>
              <a:t> </a:t>
            </a:r>
            <a:r>
              <a:rPr dirty="0"/>
              <a:t>with</a:t>
            </a:r>
            <a:r>
              <a:rPr spc="-60" dirty="0"/>
              <a:t> </a:t>
            </a:r>
            <a:r>
              <a:rPr dirty="0"/>
              <a:t>Blocks</a:t>
            </a:r>
            <a:r>
              <a:rPr spc="-45" dirty="0"/>
              <a:t> </a:t>
            </a:r>
            <a:r>
              <a:rPr dirty="0"/>
              <a:t>and</a:t>
            </a:r>
            <a:r>
              <a:rPr spc="-60" dirty="0"/>
              <a:t> </a:t>
            </a:r>
            <a:r>
              <a:rPr spc="-10" dirty="0"/>
              <a:t>Threads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664714" y="3961612"/>
            <a:ext cx="5770245" cy="1049655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34"/>
              </a:spcBef>
              <a:tabLst>
                <a:tab pos="1177925" algn="l"/>
              </a:tabLst>
            </a:pPr>
            <a:r>
              <a:rPr sz="1400" b="1" u="sng" spc="-5" dirty="0">
                <a:solidFill>
                  <a:srgbClr val="89AC00"/>
                </a:solidFill>
                <a:uFill>
                  <a:solidFill>
                    <a:srgbClr val="88AB00"/>
                  </a:solidFill>
                </a:uFill>
                <a:latin typeface="Courier New"/>
                <a:cs typeface="Courier New"/>
              </a:rPr>
              <a:t>  </a:t>
            </a:r>
            <a:r>
              <a:rPr sz="1400" b="1" spc="-10" dirty="0">
                <a:solidFill>
                  <a:srgbClr val="89AC00"/>
                </a:solidFill>
                <a:latin typeface="Courier New"/>
                <a:cs typeface="Courier New"/>
              </a:rPr>
              <a:t>global</a:t>
            </a:r>
            <a:r>
              <a:rPr sz="1400" b="1" u="sng" dirty="0">
                <a:solidFill>
                  <a:srgbClr val="89AC00"/>
                </a:solidFill>
                <a:uFill>
                  <a:solidFill>
                    <a:srgbClr val="88AB00"/>
                  </a:solidFill>
                </a:uFill>
                <a:latin typeface="Courier New"/>
                <a:cs typeface="Courier New"/>
              </a:rPr>
              <a:t>	</a:t>
            </a:r>
            <a:r>
              <a:rPr sz="1400" b="1" dirty="0">
                <a:solidFill>
                  <a:srgbClr val="89AC00"/>
                </a:solidFill>
                <a:latin typeface="Courier New"/>
                <a:cs typeface="Courier New"/>
              </a:rPr>
              <a:t>void</a:t>
            </a:r>
            <a:r>
              <a:rPr sz="1400" b="1" spc="-40" dirty="0">
                <a:solidFill>
                  <a:srgbClr val="89AC00"/>
                </a:solidFill>
                <a:latin typeface="Courier New"/>
                <a:cs typeface="Courier New"/>
              </a:rPr>
              <a:t> </a:t>
            </a:r>
            <a:r>
              <a:rPr sz="1400" b="1" dirty="0">
                <a:latin typeface="Courier New"/>
                <a:cs typeface="Courier New"/>
              </a:rPr>
              <a:t>add(</a:t>
            </a:r>
            <a:r>
              <a:rPr sz="1400" b="1" dirty="0">
                <a:solidFill>
                  <a:srgbClr val="89AC00"/>
                </a:solidFill>
                <a:latin typeface="Courier New"/>
                <a:cs typeface="Courier New"/>
              </a:rPr>
              <a:t>int</a:t>
            </a:r>
            <a:r>
              <a:rPr sz="1400" b="1" spc="-30" dirty="0">
                <a:solidFill>
                  <a:srgbClr val="89AC00"/>
                </a:solidFill>
                <a:latin typeface="Courier New"/>
                <a:cs typeface="Courier New"/>
              </a:rPr>
              <a:t> </a:t>
            </a:r>
            <a:r>
              <a:rPr sz="1400" b="1" dirty="0">
                <a:latin typeface="Courier New"/>
                <a:cs typeface="Courier New"/>
              </a:rPr>
              <a:t>*a,</a:t>
            </a:r>
            <a:r>
              <a:rPr sz="1400" b="1" spc="-35" dirty="0">
                <a:latin typeface="Courier New"/>
                <a:cs typeface="Courier New"/>
              </a:rPr>
              <a:t> </a:t>
            </a:r>
            <a:r>
              <a:rPr sz="1400" b="1" dirty="0">
                <a:solidFill>
                  <a:srgbClr val="89AC00"/>
                </a:solidFill>
                <a:latin typeface="Courier New"/>
                <a:cs typeface="Courier New"/>
              </a:rPr>
              <a:t>int</a:t>
            </a:r>
            <a:r>
              <a:rPr sz="1400" b="1" spc="-30" dirty="0">
                <a:solidFill>
                  <a:srgbClr val="89AC00"/>
                </a:solidFill>
                <a:latin typeface="Courier New"/>
                <a:cs typeface="Courier New"/>
              </a:rPr>
              <a:t> </a:t>
            </a:r>
            <a:r>
              <a:rPr sz="1400" b="1" dirty="0">
                <a:latin typeface="Courier New"/>
                <a:cs typeface="Courier New"/>
              </a:rPr>
              <a:t>*b,</a:t>
            </a:r>
            <a:r>
              <a:rPr sz="1400" b="1" spc="-35" dirty="0">
                <a:latin typeface="Courier New"/>
                <a:cs typeface="Courier New"/>
              </a:rPr>
              <a:t> </a:t>
            </a:r>
            <a:r>
              <a:rPr sz="1400" b="1" dirty="0">
                <a:solidFill>
                  <a:srgbClr val="89AC00"/>
                </a:solidFill>
                <a:latin typeface="Courier New"/>
                <a:cs typeface="Courier New"/>
              </a:rPr>
              <a:t>int</a:t>
            </a:r>
            <a:r>
              <a:rPr sz="1400" b="1" spc="-35" dirty="0">
                <a:solidFill>
                  <a:srgbClr val="89AC00"/>
                </a:solidFill>
                <a:latin typeface="Courier New"/>
                <a:cs typeface="Courier New"/>
              </a:rPr>
              <a:t> </a:t>
            </a:r>
            <a:r>
              <a:rPr sz="1400" b="1" dirty="0">
                <a:latin typeface="Courier New"/>
                <a:cs typeface="Courier New"/>
              </a:rPr>
              <a:t>*c)</a:t>
            </a:r>
            <a:r>
              <a:rPr sz="1400" b="1" spc="-25" dirty="0">
                <a:latin typeface="Courier New"/>
                <a:cs typeface="Courier New"/>
              </a:rPr>
              <a:t> </a:t>
            </a:r>
            <a:r>
              <a:rPr sz="1400" b="1" spc="-50" dirty="0">
                <a:latin typeface="Courier New"/>
                <a:cs typeface="Courier New"/>
              </a:rPr>
              <a:t>{</a:t>
            </a:r>
            <a:endParaRPr sz="1400">
              <a:latin typeface="Courier New"/>
              <a:cs typeface="Courier New"/>
            </a:endParaRPr>
          </a:p>
          <a:p>
            <a:pPr marL="438784" marR="5080">
              <a:lnSpc>
                <a:spcPct val="120000"/>
              </a:lnSpc>
            </a:pPr>
            <a:r>
              <a:rPr sz="1400" b="1" dirty="0">
                <a:solidFill>
                  <a:srgbClr val="89AC00"/>
                </a:solidFill>
                <a:latin typeface="Courier New"/>
                <a:cs typeface="Courier New"/>
              </a:rPr>
              <a:t>int</a:t>
            </a:r>
            <a:r>
              <a:rPr sz="1400" b="1" spc="-45" dirty="0">
                <a:solidFill>
                  <a:srgbClr val="89AC00"/>
                </a:solidFill>
                <a:latin typeface="Courier New"/>
                <a:cs typeface="Courier New"/>
              </a:rPr>
              <a:t> </a:t>
            </a:r>
            <a:r>
              <a:rPr sz="1400" b="1" dirty="0">
                <a:latin typeface="Courier New"/>
                <a:cs typeface="Courier New"/>
              </a:rPr>
              <a:t>index</a:t>
            </a:r>
            <a:r>
              <a:rPr sz="1400" b="1" spc="-40" dirty="0">
                <a:latin typeface="Courier New"/>
                <a:cs typeface="Courier New"/>
              </a:rPr>
              <a:t> </a:t>
            </a:r>
            <a:r>
              <a:rPr sz="1400" b="1" dirty="0">
                <a:latin typeface="Courier New"/>
                <a:cs typeface="Courier New"/>
              </a:rPr>
              <a:t>=</a:t>
            </a:r>
            <a:r>
              <a:rPr sz="1400" b="1" spc="-40" dirty="0">
                <a:latin typeface="Courier New"/>
                <a:cs typeface="Courier New"/>
              </a:rPr>
              <a:t> </a:t>
            </a:r>
            <a:r>
              <a:rPr sz="1400" b="1" dirty="0">
                <a:latin typeface="Courier New"/>
                <a:cs typeface="Courier New"/>
              </a:rPr>
              <a:t>threadIdx.x</a:t>
            </a:r>
            <a:r>
              <a:rPr sz="1400" b="1" spc="-45" dirty="0">
                <a:latin typeface="Courier New"/>
                <a:cs typeface="Courier New"/>
              </a:rPr>
              <a:t> </a:t>
            </a:r>
            <a:r>
              <a:rPr sz="1400" b="1" dirty="0">
                <a:latin typeface="Courier New"/>
                <a:cs typeface="Courier New"/>
              </a:rPr>
              <a:t>+</a:t>
            </a:r>
            <a:r>
              <a:rPr sz="1400" b="1" spc="-30" dirty="0">
                <a:latin typeface="Courier New"/>
                <a:cs typeface="Courier New"/>
              </a:rPr>
              <a:t> </a:t>
            </a:r>
            <a:r>
              <a:rPr sz="1400" b="1" dirty="0">
                <a:latin typeface="Courier New"/>
                <a:cs typeface="Courier New"/>
              </a:rPr>
              <a:t>blockIdx.x</a:t>
            </a:r>
            <a:r>
              <a:rPr sz="1400" b="1" spc="-50" dirty="0">
                <a:latin typeface="Courier New"/>
                <a:cs typeface="Courier New"/>
              </a:rPr>
              <a:t> </a:t>
            </a:r>
            <a:r>
              <a:rPr sz="1400" b="1" dirty="0">
                <a:latin typeface="Courier New"/>
                <a:cs typeface="Courier New"/>
              </a:rPr>
              <a:t>*</a:t>
            </a:r>
            <a:r>
              <a:rPr sz="1400" b="1" spc="-40" dirty="0">
                <a:latin typeface="Courier New"/>
                <a:cs typeface="Courier New"/>
              </a:rPr>
              <a:t> </a:t>
            </a:r>
            <a:r>
              <a:rPr sz="1400" b="1" spc="-10" dirty="0">
                <a:solidFill>
                  <a:srgbClr val="6FAC46"/>
                </a:solidFill>
                <a:latin typeface="Courier New"/>
                <a:cs typeface="Courier New"/>
              </a:rPr>
              <a:t>blockDim.x</a:t>
            </a:r>
            <a:r>
              <a:rPr sz="1400" b="1" spc="-10" dirty="0">
                <a:latin typeface="Courier New"/>
                <a:cs typeface="Courier New"/>
              </a:rPr>
              <a:t>; </a:t>
            </a:r>
            <a:r>
              <a:rPr sz="1400" b="1" dirty="0">
                <a:latin typeface="Courier New"/>
                <a:cs typeface="Courier New"/>
              </a:rPr>
              <a:t>c[index]</a:t>
            </a:r>
            <a:r>
              <a:rPr sz="1400" b="1" spc="-35" dirty="0">
                <a:latin typeface="Courier New"/>
                <a:cs typeface="Courier New"/>
              </a:rPr>
              <a:t> </a:t>
            </a:r>
            <a:r>
              <a:rPr sz="1400" b="1" dirty="0">
                <a:latin typeface="Courier New"/>
                <a:cs typeface="Courier New"/>
              </a:rPr>
              <a:t>=</a:t>
            </a:r>
            <a:r>
              <a:rPr sz="1400" b="1" spc="-40" dirty="0">
                <a:latin typeface="Courier New"/>
                <a:cs typeface="Courier New"/>
              </a:rPr>
              <a:t> </a:t>
            </a:r>
            <a:r>
              <a:rPr sz="1400" b="1" dirty="0">
                <a:latin typeface="Courier New"/>
                <a:cs typeface="Courier New"/>
              </a:rPr>
              <a:t>a[index]</a:t>
            </a:r>
            <a:r>
              <a:rPr sz="1400" b="1" spc="-30" dirty="0">
                <a:latin typeface="Courier New"/>
                <a:cs typeface="Courier New"/>
              </a:rPr>
              <a:t> </a:t>
            </a:r>
            <a:r>
              <a:rPr sz="1400" b="1" dirty="0">
                <a:latin typeface="Courier New"/>
                <a:cs typeface="Courier New"/>
              </a:rPr>
              <a:t>+</a:t>
            </a:r>
            <a:r>
              <a:rPr sz="1400" b="1" spc="-40" dirty="0">
                <a:latin typeface="Courier New"/>
                <a:cs typeface="Courier New"/>
              </a:rPr>
              <a:t> </a:t>
            </a:r>
            <a:r>
              <a:rPr sz="1400" b="1" spc="-10" dirty="0">
                <a:latin typeface="Courier New"/>
                <a:cs typeface="Courier New"/>
              </a:rPr>
              <a:t>b[index];</a:t>
            </a:r>
            <a:endParaRPr sz="14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sz="1400" b="1" spc="-50" dirty="0">
                <a:latin typeface="Courier New"/>
                <a:cs typeface="Courier New"/>
              </a:rPr>
              <a:t>}</a:t>
            </a:r>
            <a:endParaRPr sz="14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88593" y="1247782"/>
            <a:ext cx="3683000" cy="645795"/>
          </a:xfrm>
          <a:prstGeom prst="rect">
            <a:avLst/>
          </a:prstGeom>
        </p:spPr>
        <p:txBody>
          <a:bodyPr vert="horz" wrap="square" lIns="0" tIns="939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40"/>
              </a:spcBef>
            </a:pPr>
            <a:r>
              <a:rPr sz="1500" b="1" dirty="0">
                <a:solidFill>
                  <a:srgbClr val="FF9933"/>
                </a:solidFill>
                <a:latin typeface="Courier New"/>
                <a:cs typeface="Courier New"/>
              </a:rPr>
              <a:t>#define</a:t>
            </a:r>
            <a:r>
              <a:rPr sz="1500" b="1" spc="-20" dirty="0">
                <a:solidFill>
                  <a:srgbClr val="FF9933"/>
                </a:solidFill>
                <a:latin typeface="Courier New"/>
                <a:cs typeface="Courier New"/>
              </a:rPr>
              <a:t> </a:t>
            </a:r>
            <a:r>
              <a:rPr sz="1500" b="1" dirty="0">
                <a:solidFill>
                  <a:srgbClr val="FF9933"/>
                </a:solidFill>
                <a:latin typeface="Courier New"/>
                <a:cs typeface="Courier New"/>
              </a:rPr>
              <a:t>N</a:t>
            </a:r>
            <a:r>
              <a:rPr sz="1500" b="1" spc="-20" dirty="0">
                <a:solidFill>
                  <a:srgbClr val="FF9933"/>
                </a:solidFill>
                <a:latin typeface="Courier New"/>
                <a:cs typeface="Courier New"/>
              </a:rPr>
              <a:t> </a:t>
            </a:r>
            <a:r>
              <a:rPr sz="1500" b="1" spc="-10" dirty="0">
                <a:solidFill>
                  <a:srgbClr val="FF9933"/>
                </a:solidFill>
                <a:latin typeface="Courier New"/>
                <a:cs typeface="Courier New"/>
              </a:rPr>
              <a:t>(2048*2048)</a:t>
            </a:r>
            <a:endParaRPr sz="1500">
              <a:latin typeface="Courier New"/>
              <a:cs typeface="Courier New"/>
            </a:endParaRPr>
          </a:p>
          <a:p>
            <a:pPr marL="355600">
              <a:lnSpc>
                <a:spcPct val="100000"/>
              </a:lnSpc>
              <a:spcBef>
                <a:spcPts val="640"/>
              </a:spcBef>
            </a:pPr>
            <a:r>
              <a:rPr sz="1500" b="1" dirty="0">
                <a:solidFill>
                  <a:srgbClr val="FF9933"/>
                </a:solidFill>
                <a:latin typeface="Courier New"/>
                <a:cs typeface="Courier New"/>
              </a:rPr>
              <a:t>#define</a:t>
            </a:r>
            <a:r>
              <a:rPr sz="1500" b="1" spc="-70" dirty="0">
                <a:solidFill>
                  <a:srgbClr val="FF9933"/>
                </a:solidFill>
                <a:latin typeface="Courier New"/>
                <a:cs typeface="Courier New"/>
              </a:rPr>
              <a:t> </a:t>
            </a:r>
            <a:r>
              <a:rPr sz="1500" b="1" dirty="0">
                <a:solidFill>
                  <a:srgbClr val="FF9933"/>
                </a:solidFill>
                <a:latin typeface="Courier New"/>
                <a:cs typeface="Courier New"/>
              </a:rPr>
              <a:t>THREADS_PER_BLOCK</a:t>
            </a:r>
            <a:r>
              <a:rPr sz="1500" b="1" spc="-60" dirty="0">
                <a:solidFill>
                  <a:srgbClr val="FF9933"/>
                </a:solidFill>
                <a:latin typeface="Courier New"/>
                <a:cs typeface="Courier New"/>
              </a:rPr>
              <a:t> </a:t>
            </a:r>
            <a:r>
              <a:rPr sz="1500" b="1" spc="-25" dirty="0">
                <a:solidFill>
                  <a:srgbClr val="FF9933"/>
                </a:solidFill>
                <a:latin typeface="Courier New"/>
                <a:cs typeface="Courier New"/>
              </a:rPr>
              <a:t>512</a:t>
            </a:r>
            <a:endParaRPr sz="1500">
              <a:latin typeface="Courier New"/>
              <a:cs typeface="Courier New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231493" y="1869186"/>
            <a:ext cx="2197735" cy="6445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marR="5080" indent="-457834">
              <a:lnSpc>
                <a:spcPct val="135300"/>
              </a:lnSpc>
              <a:spcBef>
                <a:spcPts val="100"/>
              </a:spcBef>
            </a:pPr>
            <a:r>
              <a:rPr sz="1500" b="1" dirty="0">
                <a:solidFill>
                  <a:srgbClr val="89AC00"/>
                </a:solidFill>
                <a:latin typeface="Courier New"/>
                <a:cs typeface="Courier New"/>
              </a:rPr>
              <a:t>int</a:t>
            </a:r>
            <a:r>
              <a:rPr sz="1500" b="1" spc="-35" dirty="0">
                <a:solidFill>
                  <a:srgbClr val="89AC00"/>
                </a:solidFill>
                <a:latin typeface="Courier New"/>
                <a:cs typeface="Courier New"/>
              </a:rPr>
              <a:t> </a:t>
            </a:r>
            <a:r>
              <a:rPr sz="1500" b="1" dirty="0">
                <a:latin typeface="Courier New"/>
                <a:cs typeface="Courier New"/>
              </a:rPr>
              <a:t>main(void)</a:t>
            </a:r>
            <a:r>
              <a:rPr sz="1500" b="1" spc="-30" dirty="0">
                <a:latin typeface="Courier New"/>
                <a:cs typeface="Courier New"/>
              </a:rPr>
              <a:t> </a:t>
            </a:r>
            <a:r>
              <a:rPr sz="1500" b="1" spc="-50" dirty="0">
                <a:latin typeface="Courier New"/>
                <a:cs typeface="Courier New"/>
              </a:rPr>
              <a:t>{ </a:t>
            </a:r>
            <a:r>
              <a:rPr sz="1500" b="1" dirty="0">
                <a:solidFill>
                  <a:srgbClr val="89AC00"/>
                </a:solidFill>
                <a:latin typeface="Courier New"/>
                <a:cs typeface="Courier New"/>
              </a:rPr>
              <a:t>int</a:t>
            </a:r>
            <a:r>
              <a:rPr sz="1500" b="1" spc="-25" dirty="0">
                <a:solidFill>
                  <a:srgbClr val="89AC00"/>
                </a:solidFill>
                <a:latin typeface="Courier New"/>
                <a:cs typeface="Courier New"/>
              </a:rPr>
              <a:t> </a:t>
            </a:r>
            <a:r>
              <a:rPr sz="1500" b="1" dirty="0">
                <a:latin typeface="Courier New"/>
                <a:cs typeface="Courier New"/>
              </a:rPr>
              <a:t>*a,</a:t>
            </a:r>
            <a:r>
              <a:rPr sz="1500" b="1" spc="-15" dirty="0">
                <a:latin typeface="Courier New"/>
                <a:cs typeface="Courier New"/>
              </a:rPr>
              <a:t> </a:t>
            </a:r>
            <a:r>
              <a:rPr sz="1500" b="1" dirty="0">
                <a:latin typeface="Courier New"/>
                <a:cs typeface="Courier New"/>
              </a:rPr>
              <a:t>*b,</a:t>
            </a:r>
            <a:r>
              <a:rPr sz="1500" b="1" spc="-15" dirty="0">
                <a:latin typeface="Courier New"/>
                <a:cs typeface="Courier New"/>
              </a:rPr>
              <a:t> </a:t>
            </a:r>
            <a:r>
              <a:rPr sz="1500" b="1" spc="-25" dirty="0">
                <a:latin typeface="Courier New"/>
                <a:cs typeface="Courier New"/>
              </a:rPr>
              <a:t>*c;</a:t>
            </a:r>
            <a:endParaRPr sz="1500">
              <a:latin typeface="Courier New"/>
              <a:cs typeface="Courier Ne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46572" y="2259329"/>
            <a:ext cx="2890520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b="1" i="1" dirty="0">
                <a:solidFill>
                  <a:srgbClr val="4471C4"/>
                </a:solidFill>
                <a:latin typeface="Courier New"/>
                <a:cs typeface="Courier New"/>
              </a:rPr>
              <a:t>// host copies of a, b, </a:t>
            </a:r>
            <a:r>
              <a:rPr sz="1500" b="1" i="1" spc="-50" dirty="0">
                <a:solidFill>
                  <a:srgbClr val="4471C4"/>
                </a:solidFill>
                <a:latin typeface="Courier New"/>
                <a:cs typeface="Courier New"/>
              </a:rPr>
              <a:t>c</a:t>
            </a:r>
            <a:endParaRPr sz="1500">
              <a:latin typeface="Courier New"/>
              <a:cs typeface="Courier New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669669" y="2613306"/>
          <a:ext cx="6813548" cy="52641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31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71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741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0200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4353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4353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4353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032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62890">
                <a:tc>
                  <a:txBody>
                    <a:bodyPr/>
                    <a:lstStyle/>
                    <a:p>
                      <a:pPr marR="18415" algn="ctr">
                        <a:lnSpc>
                          <a:spcPts val="1550"/>
                        </a:lnSpc>
                      </a:pPr>
                      <a:r>
                        <a:rPr sz="1500" b="1" spc="-25" dirty="0">
                          <a:solidFill>
                            <a:srgbClr val="89AC00"/>
                          </a:solidFill>
                          <a:latin typeface="Courier New"/>
                          <a:cs typeface="Courier New"/>
                        </a:rPr>
                        <a:t>int</a:t>
                      </a:r>
                      <a:endParaRPr sz="15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6515">
                        <a:lnSpc>
                          <a:spcPts val="1550"/>
                        </a:lnSpc>
                      </a:pPr>
                      <a:r>
                        <a:rPr sz="1500" b="1" dirty="0">
                          <a:latin typeface="Courier New"/>
                          <a:cs typeface="Courier New"/>
                        </a:rPr>
                        <a:t>*d_a,</a:t>
                      </a:r>
                      <a:r>
                        <a:rPr sz="1500" b="1" spc="-2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500" b="1" dirty="0">
                          <a:latin typeface="Courier New"/>
                          <a:cs typeface="Courier New"/>
                        </a:rPr>
                        <a:t>*d_b,</a:t>
                      </a:r>
                      <a:r>
                        <a:rPr sz="1500" b="1" spc="-2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500" b="1" spc="-10" dirty="0">
                          <a:latin typeface="Courier New"/>
                          <a:cs typeface="Courier New"/>
                        </a:rPr>
                        <a:t>*d_c;</a:t>
                      </a:r>
                      <a:endParaRPr sz="15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85115">
                        <a:lnSpc>
                          <a:spcPts val="1550"/>
                        </a:lnSpc>
                      </a:pPr>
                      <a:r>
                        <a:rPr sz="1500" b="1" i="1" dirty="0">
                          <a:solidFill>
                            <a:srgbClr val="4471C4"/>
                          </a:solidFill>
                          <a:latin typeface="Courier New"/>
                          <a:cs typeface="Courier New"/>
                        </a:rPr>
                        <a:t>// </a:t>
                      </a:r>
                      <a:r>
                        <a:rPr sz="1500" b="1" i="1" spc="-10" dirty="0">
                          <a:solidFill>
                            <a:srgbClr val="4471C4"/>
                          </a:solidFill>
                          <a:latin typeface="Courier New"/>
                          <a:cs typeface="Courier New"/>
                        </a:rPr>
                        <a:t>device</a:t>
                      </a:r>
                      <a:endParaRPr sz="15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7150">
                        <a:lnSpc>
                          <a:spcPts val="1550"/>
                        </a:lnSpc>
                      </a:pPr>
                      <a:r>
                        <a:rPr sz="1500" b="1" i="1" spc="-10" dirty="0">
                          <a:solidFill>
                            <a:srgbClr val="4471C4"/>
                          </a:solidFill>
                          <a:latin typeface="Courier New"/>
                          <a:cs typeface="Courier New"/>
                        </a:rPr>
                        <a:t>copies</a:t>
                      </a:r>
                      <a:endParaRPr sz="15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7150">
                        <a:lnSpc>
                          <a:spcPts val="1550"/>
                        </a:lnSpc>
                      </a:pPr>
                      <a:r>
                        <a:rPr sz="1500" b="1" i="1" spc="-25" dirty="0">
                          <a:solidFill>
                            <a:srgbClr val="4471C4"/>
                          </a:solidFill>
                          <a:latin typeface="Courier New"/>
                          <a:cs typeface="Courier New"/>
                        </a:rPr>
                        <a:t>of</a:t>
                      </a:r>
                      <a:endParaRPr sz="15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7150">
                        <a:lnSpc>
                          <a:spcPts val="1550"/>
                        </a:lnSpc>
                      </a:pPr>
                      <a:r>
                        <a:rPr sz="1500" b="1" i="1" spc="-25" dirty="0">
                          <a:solidFill>
                            <a:srgbClr val="4471C4"/>
                          </a:solidFill>
                          <a:latin typeface="Courier New"/>
                          <a:cs typeface="Courier New"/>
                        </a:rPr>
                        <a:t>a,</a:t>
                      </a:r>
                      <a:endParaRPr sz="15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7150">
                        <a:lnSpc>
                          <a:spcPts val="1550"/>
                        </a:lnSpc>
                      </a:pPr>
                      <a:r>
                        <a:rPr sz="1500" b="1" i="1" spc="-25" dirty="0">
                          <a:solidFill>
                            <a:srgbClr val="4471C4"/>
                          </a:solidFill>
                          <a:latin typeface="Courier New"/>
                          <a:cs typeface="Courier New"/>
                        </a:rPr>
                        <a:t>b,</a:t>
                      </a:r>
                      <a:endParaRPr sz="15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7150">
                        <a:lnSpc>
                          <a:spcPts val="1550"/>
                        </a:lnSpc>
                      </a:pPr>
                      <a:r>
                        <a:rPr sz="1500" b="1" i="1" spc="-50" dirty="0">
                          <a:solidFill>
                            <a:srgbClr val="4471C4"/>
                          </a:solidFill>
                          <a:latin typeface="Courier New"/>
                          <a:cs typeface="Courier New"/>
                        </a:rPr>
                        <a:t>c</a:t>
                      </a:r>
                      <a:endParaRPr sz="15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3525">
                <a:tc>
                  <a:txBody>
                    <a:bodyPr/>
                    <a:lstStyle/>
                    <a:p>
                      <a:pPr marR="18415" algn="ctr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sz="1500" b="1" spc="-25" dirty="0">
                          <a:solidFill>
                            <a:srgbClr val="89AC00"/>
                          </a:solidFill>
                          <a:latin typeface="Courier New"/>
                          <a:cs typeface="Courier New"/>
                        </a:rPr>
                        <a:t>int</a:t>
                      </a:r>
                      <a:endParaRPr sz="1500">
                        <a:latin typeface="Courier New"/>
                        <a:cs typeface="Courier New"/>
                      </a:endParaRPr>
                    </a:p>
                  </a:txBody>
                  <a:tcPr marL="0" marR="0" marT="15875" marB="0"/>
                </a:tc>
                <a:tc>
                  <a:txBody>
                    <a:bodyPr/>
                    <a:lstStyle/>
                    <a:p>
                      <a:pPr marL="56515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sz="1500" b="1" dirty="0">
                          <a:latin typeface="Courier New"/>
                          <a:cs typeface="Courier New"/>
                        </a:rPr>
                        <a:t>size</a:t>
                      </a:r>
                      <a:r>
                        <a:rPr sz="1500" b="1" spc="-1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500" b="1" dirty="0">
                          <a:latin typeface="Courier New"/>
                          <a:cs typeface="Courier New"/>
                        </a:rPr>
                        <a:t>=</a:t>
                      </a:r>
                      <a:r>
                        <a:rPr sz="1500" b="1" spc="-1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500" b="1" dirty="0">
                          <a:latin typeface="Courier New"/>
                          <a:cs typeface="Courier New"/>
                        </a:rPr>
                        <a:t>N</a:t>
                      </a:r>
                      <a:r>
                        <a:rPr sz="1500" b="1" spc="-1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500" b="1" dirty="0">
                          <a:latin typeface="Courier New"/>
                          <a:cs typeface="Courier New"/>
                        </a:rPr>
                        <a:t>* </a:t>
                      </a:r>
                      <a:r>
                        <a:rPr sz="1500" b="1" spc="-10" dirty="0">
                          <a:solidFill>
                            <a:srgbClr val="89AC00"/>
                          </a:solidFill>
                          <a:latin typeface="Courier New"/>
                          <a:cs typeface="Courier New"/>
                        </a:rPr>
                        <a:t>sizeof</a:t>
                      </a:r>
                      <a:r>
                        <a:rPr sz="1500" b="1" spc="-10" dirty="0">
                          <a:latin typeface="Courier New"/>
                          <a:cs typeface="Courier New"/>
                        </a:rPr>
                        <a:t>(</a:t>
                      </a:r>
                      <a:r>
                        <a:rPr sz="1500" b="1" spc="-10" dirty="0">
                          <a:solidFill>
                            <a:srgbClr val="89AC00"/>
                          </a:solidFill>
                          <a:latin typeface="Courier New"/>
                          <a:cs typeface="Courier New"/>
                        </a:rPr>
                        <a:t>int</a:t>
                      </a:r>
                      <a:r>
                        <a:rPr sz="1500" b="1" spc="-10" dirty="0">
                          <a:latin typeface="Courier New"/>
                          <a:cs typeface="Courier New"/>
                        </a:rPr>
                        <a:t>);</a:t>
                      </a:r>
                      <a:endParaRPr sz="1500">
                        <a:latin typeface="Courier New"/>
                        <a:cs typeface="Courier New"/>
                      </a:endParaRPr>
                    </a:p>
                  </a:txBody>
                  <a:tcPr marL="0" marR="0" marT="1587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object 6"/>
          <p:cNvSpPr txBox="1"/>
          <p:nvPr/>
        </p:nvSpPr>
        <p:spPr>
          <a:xfrm>
            <a:off x="1688719" y="3337052"/>
            <a:ext cx="7340600" cy="180276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2404745">
              <a:lnSpc>
                <a:spcPct val="135600"/>
              </a:lnSpc>
              <a:spcBef>
                <a:spcPts val="95"/>
              </a:spcBef>
            </a:pPr>
            <a:r>
              <a:rPr sz="1500" b="1" i="1" dirty="0">
                <a:solidFill>
                  <a:srgbClr val="4471C4"/>
                </a:solidFill>
                <a:latin typeface="Courier New"/>
                <a:cs typeface="Courier New"/>
              </a:rPr>
              <a:t>//</a:t>
            </a:r>
            <a:r>
              <a:rPr sz="1500" b="1" i="1" spc="-30" dirty="0">
                <a:solidFill>
                  <a:srgbClr val="4471C4"/>
                </a:solidFill>
                <a:latin typeface="Courier New"/>
                <a:cs typeface="Courier New"/>
              </a:rPr>
              <a:t> </a:t>
            </a:r>
            <a:r>
              <a:rPr sz="1500" b="1" i="1" dirty="0">
                <a:solidFill>
                  <a:srgbClr val="4471C4"/>
                </a:solidFill>
                <a:latin typeface="Courier New"/>
                <a:cs typeface="Courier New"/>
              </a:rPr>
              <a:t>Alloc</a:t>
            </a:r>
            <a:r>
              <a:rPr sz="1500" b="1" i="1" spc="-20" dirty="0">
                <a:solidFill>
                  <a:srgbClr val="4471C4"/>
                </a:solidFill>
                <a:latin typeface="Courier New"/>
                <a:cs typeface="Courier New"/>
              </a:rPr>
              <a:t> </a:t>
            </a:r>
            <a:r>
              <a:rPr sz="1500" b="1" i="1" dirty="0">
                <a:solidFill>
                  <a:srgbClr val="4471C4"/>
                </a:solidFill>
                <a:latin typeface="Courier New"/>
                <a:cs typeface="Courier New"/>
              </a:rPr>
              <a:t>space</a:t>
            </a:r>
            <a:r>
              <a:rPr sz="1500" b="1" i="1" spc="-15" dirty="0">
                <a:solidFill>
                  <a:srgbClr val="4471C4"/>
                </a:solidFill>
                <a:latin typeface="Courier New"/>
                <a:cs typeface="Courier New"/>
              </a:rPr>
              <a:t> </a:t>
            </a:r>
            <a:r>
              <a:rPr sz="1500" b="1" i="1" dirty="0">
                <a:solidFill>
                  <a:srgbClr val="4471C4"/>
                </a:solidFill>
                <a:latin typeface="Courier New"/>
                <a:cs typeface="Courier New"/>
              </a:rPr>
              <a:t>for</a:t>
            </a:r>
            <a:r>
              <a:rPr sz="1500" b="1" i="1" spc="-20" dirty="0">
                <a:solidFill>
                  <a:srgbClr val="4471C4"/>
                </a:solidFill>
                <a:latin typeface="Courier New"/>
                <a:cs typeface="Courier New"/>
              </a:rPr>
              <a:t> </a:t>
            </a:r>
            <a:r>
              <a:rPr sz="1500" b="1" i="1" dirty="0">
                <a:solidFill>
                  <a:srgbClr val="4471C4"/>
                </a:solidFill>
                <a:latin typeface="Courier New"/>
                <a:cs typeface="Courier New"/>
              </a:rPr>
              <a:t>device</a:t>
            </a:r>
            <a:r>
              <a:rPr sz="1500" b="1" i="1" spc="-20" dirty="0">
                <a:solidFill>
                  <a:srgbClr val="4471C4"/>
                </a:solidFill>
                <a:latin typeface="Courier New"/>
                <a:cs typeface="Courier New"/>
              </a:rPr>
              <a:t> </a:t>
            </a:r>
            <a:r>
              <a:rPr sz="1500" b="1" i="1" dirty="0">
                <a:solidFill>
                  <a:srgbClr val="4471C4"/>
                </a:solidFill>
                <a:latin typeface="Courier New"/>
                <a:cs typeface="Courier New"/>
              </a:rPr>
              <a:t>copies</a:t>
            </a:r>
            <a:r>
              <a:rPr sz="1500" b="1" i="1" spc="-15" dirty="0">
                <a:solidFill>
                  <a:srgbClr val="4471C4"/>
                </a:solidFill>
                <a:latin typeface="Courier New"/>
                <a:cs typeface="Courier New"/>
              </a:rPr>
              <a:t> </a:t>
            </a:r>
            <a:r>
              <a:rPr sz="1500" b="1" i="1" dirty="0">
                <a:solidFill>
                  <a:srgbClr val="4471C4"/>
                </a:solidFill>
                <a:latin typeface="Courier New"/>
                <a:cs typeface="Courier New"/>
              </a:rPr>
              <a:t>of</a:t>
            </a:r>
            <a:r>
              <a:rPr sz="1500" b="1" i="1" spc="-20" dirty="0">
                <a:solidFill>
                  <a:srgbClr val="4471C4"/>
                </a:solidFill>
                <a:latin typeface="Courier New"/>
                <a:cs typeface="Courier New"/>
              </a:rPr>
              <a:t> </a:t>
            </a:r>
            <a:r>
              <a:rPr sz="1500" b="1" i="1" dirty="0">
                <a:solidFill>
                  <a:srgbClr val="4471C4"/>
                </a:solidFill>
                <a:latin typeface="Courier New"/>
                <a:cs typeface="Courier New"/>
              </a:rPr>
              <a:t>a,</a:t>
            </a:r>
            <a:r>
              <a:rPr sz="1500" b="1" i="1" spc="-20" dirty="0">
                <a:solidFill>
                  <a:srgbClr val="4471C4"/>
                </a:solidFill>
                <a:latin typeface="Courier New"/>
                <a:cs typeface="Courier New"/>
              </a:rPr>
              <a:t> </a:t>
            </a:r>
            <a:r>
              <a:rPr sz="1500" b="1" i="1" dirty="0">
                <a:solidFill>
                  <a:srgbClr val="4471C4"/>
                </a:solidFill>
                <a:latin typeface="Courier New"/>
                <a:cs typeface="Courier New"/>
              </a:rPr>
              <a:t>b,</a:t>
            </a:r>
            <a:r>
              <a:rPr sz="1500" b="1" i="1" spc="-15" dirty="0">
                <a:solidFill>
                  <a:srgbClr val="4471C4"/>
                </a:solidFill>
                <a:latin typeface="Courier New"/>
                <a:cs typeface="Courier New"/>
              </a:rPr>
              <a:t> </a:t>
            </a:r>
            <a:r>
              <a:rPr sz="1500" b="1" i="1" spc="-50" dirty="0">
                <a:solidFill>
                  <a:srgbClr val="4471C4"/>
                </a:solidFill>
                <a:latin typeface="Courier New"/>
                <a:cs typeface="Courier New"/>
              </a:rPr>
              <a:t>c </a:t>
            </a:r>
            <a:r>
              <a:rPr sz="1500" b="1" dirty="0">
                <a:latin typeface="Courier New"/>
                <a:cs typeface="Courier New"/>
              </a:rPr>
              <a:t>cudaMalloc((</a:t>
            </a:r>
            <a:r>
              <a:rPr sz="1500" b="1" dirty="0">
                <a:solidFill>
                  <a:srgbClr val="89AC00"/>
                </a:solidFill>
                <a:latin typeface="Courier New"/>
                <a:cs typeface="Courier New"/>
              </a:rPr>
              <a:t>void</a:t>
            </a:r>
            <a:r>
              <a:rPr sz="1500" b="1" spc="-60" dirty="0">
                <a:solidFill>
                  <a:srgbClr val="89AC00"/>
                </a:solidFill>
                <a:latin typeface="Courier New"/>
                <a:cs typeface="Courier New"/>
              </a:rPr>
              <a:t> </a:t>
            </a:r>
            <a:r>
              <a:rPr sz="1500" b="1" dirty="0">
                <a:latin typeface="Courier New"/>
                <a:cs typeface="Courier New"/>
              </a:rPr>
              <a:t>**)&amp;d_a,</a:t>
            </a:r>
            <a:r>
              <a:rPr sz="1500" b="1" spc="-55" dirty="0">
                <a:latin typeface="Courier New"/>
                <a:cs typeface="Courier New"/>
              </a:rPr>
              <a:t> </a:t>
            </a:r>
            <a:r>
              <a:rPr sz="1500" b="1" spc="-10" dirty="0">
                <a:latin typeface="Courier New"/>
                <a:cs typeface="Courier New"/>
              </a:rPr>
              <a:t>size); </a:t>
            </a:r>
            <a:r>
              <a:rPr sz="1500" b="1" dirty="0">
                <a:latin typeface="Courier New"/>
                <a:cs typeface="Courier New"/>
              </a:rPr>
              <a:t>cudaMalloc((</a:t>
            </a:r>
            <a:r>
              <a:rPr sz="1500" b="1" dirty="0">
                <a:solidFill>
                  <a:srgbClr val="89AC00"/>
                </a:solidFill>
                <a:latin typeface="Courier New"/>
                <a:cs typeface="Courier New"/>
              </a:rPr>
              <a:t>void</a:t>
            </a:r>
            <a:r>
              <a:rPr sz="1500" b="1" spc="-60" dirty="0">
                <a:solidFill>
                  <a:srgbClr val="89AC00"/>
                </a:solidFill>
                <a:latin typeface="Courier New"/>
                <a:cs typeface="Courier New"/>
              </a:rPr>
              <a:t> </a:t>
            </a:r>
            <a:r>
              <a:rPr sz="1500" b="1" dirty="0">
                <a:latin typeface="Courier New"/>
                <a:cs typeface="Courier New"/>
              </a:rPr>
              <a:t>**)&amp;d_b,</a:t>
            </a:r>
            <a:r>
              <a:rPr sz="1500" b="1" spc="-55" dirty="0">
                <a:latin typeface="Courier New"/>
                <a:cs typeface="Courier New"/>
              </a:rPr>
              <a:t> </a:t>
            </a:r>
            <a:r>
              <a:rPr sz="1500" b="1" spc="-10" dirty="0">
                <a:latin typeface="Courier New"/>
                <a:cs typeface="Courier New"/>
              </a:rPr>
              <a:t>size); </a:t>
            </a:r>
            <a:r>
              <a:rPr sz="1500" b="1" dirty="0">
                <a:latin typeface="Courier New"/>
                <a:cs typeface="Courier New"/>
              </a:rPr>
              <a:t>cudaMalloc((</a:t>
            </a:r>
            <a:r>
              <a:rPr sz="1500" b="1" dirty="0">
                <a:solidFill>
                  <a:srgbClr val="89AC00"/>
                </a:solidFill>
                <a:latin typeface="Courier New"/>
                <a:cs typeface="Courier New"/>
              </a:rPr>
              <a:t>void</a:t>
            </a:r>
            <a:r>
              <a:rPr sz="1500" b="1" spc="-60" dirty="0">
                <a:solidFill>
                  <a:srgbClr val="89AC00"/>
                </a:solidFill>
                <a:latin typeface="Courier New"/>
                <a:cs typeface="Courier New"/>
              </a:rPr>
              <a:t> </a:t>
            </a:r>
            <a:r>
              <a:rPr sz="1500" b="1" dirty="0">
                <a:latin typeface="Courier New"/>
                <a:cs typeface="Courier New"/>
              </a:rPr>
              <a:t>**)&amp;d_c,</a:t>
            </a:r>
            <a:r>
              <a:rPr sz="1500" b="1" spc="-55" dirty="0">
                <a:latin typeface="Courier New"/>
                <a:cs typeface="Courier New"/>
              </a:rPr>
              <a:t> </a:t>
            </a:r>
            <a:r>
              <a:rPr sz="1500" b="1" spc="-10" dirty="0">
                <a:latin typeface="Courier New"/>
                <a:cs typeface="Courier New"/>
              </a:rPr>
              <a:t>size);</a:t>
            </a:r>
            <a:endParaRPr sz="15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735"/>
              </a:spcBef>
            </a:pPr>
            <a:endParaRPr sz="15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500" b="1" i="1" dirty="0">
                <a:solidFill>
                  <a:srgbClr val="4471C4"/>
                </a:solidFill>
                <a:latin typeface="Courier New"/>
                <a:cs typeface="Courier New"/>
              </a:rPr>
              <a:t>//</a:t>
            </a:r>
            <a:r>
              <a:rPr sz="1500" b="1" i="1" spc="-30" dirty="0">
                <a:solidFill>
                  <a:srgbClr val="4471C4"/>
                </a:solidFill>
                <a:latin typeface="Courier New"/>
                <a:cs typeface="Courier New"/>
              </a:rPr>
              <a:t> </a:t>
            </a:r>
            <a:r>
              <a:rPr sz="1500" b="1" i="1" dirty="0">
                <a:solidFill>
                  <a:srgbClr val="4471C4"/>
                </a:solidFill>
                <a:latin typeface="Courier New"/>
                <a:cs typeface="Courier New"/>
              </a:rPr>
              <a:t>Alloc</a:t>
            </a:r>
            <a:r>
              <a:rPr sz="1500" b="1" i="1" spc="-15" dirty="0">
                <a:solidFill>
                  <a:srgbClr val="4471C4"/>
                </a:solidFill>
                <a:latin typeface="Courier New"/>
                <a:cs typeface="Courier New"/>
              </a:rPr>
              <a:t> </a:t>
            </a:r>
            <a:r>
              <a:rPr sz="1500" b="1" i="1" dirty="0">
                <a:solidFill>
                  <a:srgbClr val="4471C4"/>
                </a:solidFill>
                <a:latin typeface="Courier New"/>
                <a:cs typeface="Courier New"/>
              </a:rPr>
              <a:t>space</a:t>
            </a:r>
            <a:r>
              <a:rPr sz="1500" b="1" i="1" spc="-20" dirty="0">
                <a:solidFill>
                  <a:srgbClr val="4471C4"/>
                </a:solidFill>
                <a:latin typeface="Courier New"/>
                <a:cs typeface="Courier New"/>
              </a:rPr>
              <a:t> </a:t>
            </a:r>
            <a:r>
              <a:rPr sz="1500" b="1" i="1" dirty="0">
                <a:solidFill>
                  <a:srgbClr val="4471C4"/>
                </a:solidFill>
                <a:latin typeface="Courier New"/>
                <a:cs typeface="Courier New"/>
              </a:rPr>
              <a:t>for</a:t>
            </a:r>
            <a:r>
              <a:rPr sz="1500" b="1" i="1" spc="-15" dirty="0">
                <a:solidFill>
                  <a:srgbClr val="4471C4"/>
                </a:solidFill>
                <a:latin typeface="Courier New"/>
                <a:cs typeface="Courier New"/>
              </a:rPr>
              <a:t> </a:t>
            </a:r>
            <a:r>
              <a:rPr sz="1500" b="1" i="1" dirty="0">
                <a:solidFill>
                  <a:srgbClr val="4471C4"/>
                </a:solidFill>
                <a:latin typeface="Courier New"/>
                <a:cs typeface="Courier New"/>
              </a:rPr>
              <a:t>host</a:t>
            </a:r>
            <a:r>
              <a:rPr sz="1500" b="1" i="1" spc="-20" dirty="0">
                <a:solidFill>
                  <a:srgbClr val="4471C4"/>
                </a:solidFill>
                <a:latin typeface="Courier New"/>
                <a:cs typeface="Courier New"/>
              </a:rPr>
              <a:t> </a:t>
            </a:r>
            <a:r>
              <a:rPr sz="1500" b="1" i="1" dirty="0">
                <a:solidFill>
                  <a:srgbClr val="4471C4"/>
                </a:solidFill>
                <a:latin typeface="Courier New"/>
                <a:cs typeface="Courier New"/>
              </a:rPr>
              <a:t>copies</a:t>
            </a:r>
            <a:r>
              <a:rPr sz="1500" b="1" i="1" spc="-15" dirty="0">
                <a:solidFill>
                  <a:srgbClr val="4471C4"/>
                </a:solidFill>
                <a:latin typeface="Courier New"/>
                <a:cs typeface="Courier New"/>
              </a:rPr>
              <a:t> </a:t>
            </a:r>
            <a:r>
              <a:rPr sz="1500" b="1" i="1" dirty="0">
                <a:solidFill>
                  <a:srgbClr val="4471C4"/>
                </a:solidFill>
                <a:latin typeface="Courier New"/>
                <a:cs typeface="Courier New"/>
              </a:rPr>
              <a:t>of</a:t>
            </a:r>
            <a:r>
              <a:rPr sz="1500" b="1" i="1" spc="-20" dirty="0">
                <a:solidFill>
                  <a:srgbClr val="4471C4"/>
                </a:solidFill>
                <a:latin typeface="Courier New"/>
                <a:cs typeface="Courier New"/>
              </a:rPr>
              <a:t> </a:t>
            </a:r>
            <a:r>
              <a:rPr sz="1500" b="1" i="1" dirty="0">
                <a:solidFill>
                  <a:srgbClr val="4471C4"/>
                </a:solidFill>
                <a:latin typeface="Courier New"/>
                <a:cs typeface="Courier New"/>
              </a:rPr>
              <a:t>a,</a:t>
            </a:r>
            <a:r>
              <a:rPr sz="1500" b="1" i="1" spc="-15" dirty="0">
                <a:solidFill>
                  <a:srgbClr val="4471C4"/>
                </a:solidFill>
                <a:latin typeface="Courier New"/>
                <a:cs typeface="Courier New"/>
              </a:rPr>
              <a:t> </a:t>
            </a:r>
            <a:r>
              <a:rPr sz="1500" b="1" i="1" dirty="0">
                <a:solidFill>
                  <a:srgbClr val="4471C4"/>
                </a:solidFill>
                <a:latin typeface="Courier New"/>
                <a:cs typeface="Courier New"/>
              </a:rPr>
              <a:t>b,</a:t>
            </a:r>
            <a:r>
              <a:rPr sz="1500" b="1" i="1" spc="-20" dirty="0">
                <a:solidFill>
                  <a:srgbClr val="4471C4"/>
                </a:solidFill>
                <a:latin typeface="Courier New"/>
                <a:cs typeface="Courier New"/>
              </a:rPr>
              <a:t> </a:t>
            </a:r>
            <a:r>
              <a:rPr sz="1500" b="1" i="1" dirty="0">
                <a:solidFill>
                  <a:srgbClr val="4471C4"/>
                </a:solidFill>
                <a:latin typeface="Courier New"/>
                <a:cs typeface="Courier New"/>
              </a:rPr>
              <a:t>c</a:t>
            </a:r>
            <a:r>
              <a:rPr sz="1500" b="1" i="1" spc="-15" dirty="0">
                <a:solidFill>
                  <a:srgbClr val="4471C4"/>
                </a:solidFill>
                <a:latin typeface="Courier New"/>
                <a:cs typeface="Courier New"/>
              </a:rPr>
              <a:t> </a:t>
            </a:r>
            <a:r>
              <a:rPr sz="1500" b="1" i="1" dirty="0">
                <a:solidFill>
                  <a:srgbClr val="4471C4"/>
                </a:solidFill>
                <a:latin typeface="Courier New"/>
                <a:cs typeface="Courier New"/>
              </a:rPr>
              <a:t>and</a:t>
            </a:r>
            <a:r>
              <a:rPr sz="1500" b="1" i="1" spc="-20" dirty="0">
                <a:solidFill>
                  <a:srgbClr val="4471C4"/>
                </a:solidFill>
                <a:latin typeface="Courier New"/>
                <a:cs typeface="Courier New"/>
              </a:rPr>
              <a:t> </a:t>
            </a:r>
            <a:r>
              <a:rPr sz="1500" b="1" i="1" dirty="0">
                <a:solidFill>
                  <a:srgbClr val="4471C4"/>
                </a:solidFill>
                <a:latin typeface="Courier New"/>
                <a:cs typeface="Courier New"/>
              </a:rPr>
              <a:t>setup</a:t>
            </a:r>
            <a:r>
              <a:rPr sz="1500" b="1" i="1" spc="-15" dirty="0">
                <a:solidFill>
                  <a:srgbClr val="4471C4"/>
                </a:solidFill>
                <a:latin typeface="Courier New"/>
                <a:cs typeface="Courier New"/>
              </a:rPr>
              <a:t> </a:t>
            </a:r>
            <a:r>
              <a:rPr sz="1500" b="1" i="1" dirty="0">
                <a:solidFill>
                  <a:srgbClr val="4471C4"/>
                </a:solidFill>
                <a:latin typeface="Courier New"/>
                <a:cs typeface="Courier New"/>
              </a:rPr>
              <a:t>input</a:t>
            </a:r>
            <a:r>
              <a:rPr sz="1500" b="1" i="1" spc="-15" dirty="0">
                <a:solidFill>
                  <a:srgbClr val="4471C4"/>
                </a:solidFill>
                <a:latin typeface="Courier New"/>
                <a:cs typeface="Courier New"/>
              </a:rPr>
              <a:t> </a:t>
            </a:r>
            <a:r>
              <a:rPr sz="1500" b="1" i="1" spc="-10" dirty="0">
                <a:solidFill>
                  <a:srgbClr val="4471C4"/>
                </a:solidFill>
                <a:latin typeface="Courier New"/>
                <a:cs typeface="Courier New"/>
              </a:rPr>
              <a:t>values</a:t>
            </a:r>
            <a:endParaRPr sz="1500">
              <a:latin typeface="Courier New"/>
              <a:cs typeface="Courier New"/>
            </a:endParaRPr>
          </a:p>
        </p:txBody>
      </p: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1669669" y="5241190"/>
          <a:ext cx="4979035" cy="838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31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439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62255">
                <a:tc>
                  <a:txBody>
                    <a:bodyPr/>
                    <a:lstStyle/>
                    <a:p>
                      <a:pPr marR="17145" algn="ctr">
                        <a:lnSpc>
                          <a:spcPts val="1550"/>
                        </a:lnSpc>
                      </a:pPr>
                      <a:r>
                        <a:rPr sz="1500" b="1" dirty="0">
                          <a:latin typeface="Courier New"/>
                          <a:cs typeface="Courier New"/>
                        </a:rPr>
                        <a:t>a</a:t>
                      </a:r>
                      <a:r>
                        <a:rPr sz="1500" b="1" spc="-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500" b="1" spc="-50" dirty="0">
                          <a:latin typeface="Courier New"/>
                          <a:cs typeface="Courier New"/>
                        </a:rPr>
                        <a:t>=</a:t>
                      </a:r>
                      <a:endParaRPr sz="15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50"/>
                        </a:lnSpc>
                      </a:pPr>
                      <a:r>
                        <a:rPr sz="1500" b="1" spc="-20" dirty="0">
                          <a:latin typeface="Courier New"/>
                          <a:cs typeface="Courier New"/>
                        </a:rPr>
                        <a:t>(int</a:t>
                      </a:r>
                      <a:endParaRPr sz="15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56515">
                        <a:lnSpc>
                          <a:spcPts val="1550"/>
                        </a:lnSpc>
                      </a:pPr>
                      <a:r>
                        <a:rPr sz="1500" b="1" dirty="0">
                          <a:latin typeface="Courier New"/>
                          <a:cs typeface="Courier New"/>
                        </a:rPr>
                        <a:t>*)malloc(size);</a:t>
                      </a:r>
                      <a:r>
                        <a:rPr sz="1500" b="1" spc="-6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500" b="1" spc="-10" dirty="0">
                          <a:latin typeface="Courier New"/>
                          <a:cs typeface="Courier New"/>
                        </a:rPr>
                        <a:t>random_ints(a,</a:t>
                      </a:r>
                      <a:endParaRPr sz="15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25400" algn="ctr">
                        <a:lnSpc>
                          <a:spcPts val="1550"/>
                        </a:lnSpc>
                      </a:pPr>
                      <a:r>
                        <a:rPr sz="1500" b="1" spc="-25" dirty="0">
                          <a:latin typeface="Courier New"/>
                          <a:cs typeface="Courier New"/>
                        </a:rPr>
                        <a:t>N);</a:t>
                      </a:r>
                      <a:endParaRPr sz="15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1150">
                <a:tc>
                  <a:txBody>
                    <a:bodyPr/>
                    <a:lstStyle/>
                    <a:p>
                      <a:pPr marR="17145" algn="ctr">
                        <a:lnSpc>
                          <a:spcPct val="100000"/>
                        </a:lnSpc>
                        <a:spcBef>
                          <a:spcPts val="114"/>
                        </a:spcBef>
                      </a:pPr>
                      <a:r>
                        <a:rPr sz="1500" b="1" dirty="0">
                          <a:latin typeface="Courier New"/>
                          <a:cs typeface="Courier New"/>
                        </a:rPr>
                        <a:t>b</a:t>
                      </a:r>
                      <a:r>
                        <a:rPr sz="1500" b="1" spc="-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500" b="1" spc="-50" dirty="0">
                          <a:latin typeface="Courier New"/>
                          <a:cs typeface="Courier New"/>
                        </a:rPr>
                        <a:t>=</a:t>
                      </a:r>
                      <a:endParaRPr sz="1500">
                        <a:latin typeface="Courier New"/>
                        <a:cs typeface="Courier New"/>
                      </a:endParaRPr>
                    </a:p>
                  </a:txBody>
                  <a:tcPr marL="0" marR="0" marT="14604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4"/>
                        </a:spcBef>
                      </a:pPr>
                      <a:r>
                        <a:rPr sz="1500" b="1" spc="-20" dirty="0">
                          <a:latin typeface="Courier New"/>
                          <a:cs typeface="Courier New"/>
                        </a:rPr>
                        <a:t>(int</a:t>
                      </a:r>
                      <a:endParaRPr sz="1500">
                        <a:latin typeface="Courier New"/>
                        <a:cs typeface="Courier New"/>
                      </a:endParaRPr>
                    </a:p>
                  </a:txBody>
                  <a:tcPr marL="0" marR="0" marT="14604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56515">
                        <a:lnSpc>
                          <a:spcPct val="100000"/>
                        </a:lnSpc>
                        <a:spcBef>
                          <a:spcPts val="114"/>
                        </a:spcBef>
                      </a:pPr>
                      <a:r>
                        <a:rPr sz="1500" b="1" dirty="0">
                          <a:latin typeface="Courier New"/>
                          <a:cs typeface="Courier New"/>
                        </a:rPr>
                        <a:t>*)malloc(size);</a:t>
                      </a:r>
                      <a:r>
                        <a:rPr sz="1500" b="1" spc="-6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500" b="1" spc="-10" dirty="0">
                          <a:latin typeface="Courier New"/>
                          <a:cs typeface="Courier New"/>
                        </a:rPr>
                        <a:t>random_ints(b,</a:t>
                      </a:r>
                      <a:endParaRPr sz="1500">
                        <a:latin typeface="Courier New"/>
                        <a:cs typeface="Courier New"/>
                      </a:endParaRPr>
                    </a:p>
                  </a:txBody>
                  <a:tcPr marL="0" marR="0" marT="14604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25400" algn="ctr">
                        <a:lnSpc>
                          <a:spcPct val="100000"/>
                        </a:lnSpc>
                        <a:spcBef>
                          <a:spcPts val="114"/>
                        </a:spcBef>
                      </a:pPr>
                      <a:r>
                        <a:rPr sz="1500" b="1" spc="-25" dirty="0">
                          <a:latin typeface="Courier New"/>
                          <a:cs typeface="Courier New"/>
                        </a:rPr>
                        <a:t>N);</a:t>
                      </a:r>
                      <a:endParaRPr sz="1500">
                        <a:latin typeface="Courier New"/>
                        <a:cs typeface="Courier New"/>
                      </a:endParaRPr>
                    </a:p>
                  </a:txBody>
                  <a:tcPr marL="0" marR="0" marT="14604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4795">
                <a:tc>
                  <a:txBody>
                    <a:bodyPr/>
                    <a:lstStyle/>
                    <a:p>
                      <a:pPr marR="17145" algn="ctr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1500" b="1" dirty="0">
                          <a:latin typeface="Courier New"/>
                          <a:cs typeface="Courier New"/>
                        </a:rPr>
                        <a:t>c</a:t>
                      </a:r>
                      <a:r>
                        <a:rPr sz="1500" b="1" spc="-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500" b="1" spc="-50" dirty="0">
                          <a:latin typeface="Courier New"/>
                          <a:cs typeface="Courier New"/>
                        </a:rPr>
                        <a:t>=</a:t>
                      </a:r>
                      <a:endParaRPr sz="1500">
                        <a:latin typeface="Courier New"/>
                        <a:cs typeface="Courier New"/>
                      </a:endParaRPr>
                    </a:p>
                  </a:txBody>
                  <a:tcPr marL="0" marR="0" marT="17145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1500" b="1" spc="-20" dirty="0">
                          <a:latin typeface="Courier New"/>
                          <a:cs typeface="Courier New"/>
                        </a:rPr>
                        <a:t>(int</a:t>
                      </a:r>
                      <a:endParaRPr sz="1500">
                        <a:latin typeface="Courier New"/>
                        <a:cs typeface="Courier New"/>
                      </a:endParaRPr>
                    </a:p>
                  </a:txBody>
                  <a:tcPr marL="0" marR="0" marT="17145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56515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1500" b="1" spc="-10" dirty="0">
                          <a:latin typeface="Courier New"/>
                          <a:cs typeface="Courier New"/>
                        </a:rPr>
                        <a:t>*)malloc(size);</a:t>
                      </a:r>
                      <a:endParaRPr sz="1500">
                        <a:latin typeface="Courier New"/>
                        <a:cs typeface="Courier New"/>
                      </a:endParaRPr>
                    </a:p>
                  </a:txBody>
                  <a:tcPr marL="0" marR="0" marT="17145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Addition</a:t>
            </a:r>
            <a:r>
              <a:rPr spc="-45" dirty="0"/>
              <a:t> </a:t>
            </a:r>
            <a:r>
              <a:rPr dirty="0"/>
              <a:t>with</a:t>
            </a:r>
            <a:r>
              <a:rPr spc="-60" dirty="0"/>
              <a:t> </a:t>
            </a:r>
            <a:r>
              <a:rPr dirty="0"/>
              <a:t>Blocks</a:t>
            </a:r>
            <a:r>
              <a:rPr spc="-45" dirty="0"/>
              <a:t> </a:t>
            </a:r>
            <a:r>
              <a:rPr dirty="0"/>
              <a:t>and</a:t>
            </a:r>
            <a:r>
              <a:rPr spc="-45" dirty="0"/>
              <a:t> </a:t>
            </a:r>
            <a:r>
              <a:rPr dirty="0"/>
              <a:t>Threads:</a:t>
            </a:r>
            <a:r>
              <a:rPr spc="-35" dirty="0"/>
              <a:t> </a:t>
            </a:r>
            <a:r>
              <a:rPr sz="2800" spc="-10" dirty="0">
                <a:latin typeface="Courier New"/>
                <a:cs typeface="Courier New"/>
              </a:rPr>
              <a:t>main()</a:t>
            </a:r>
            <a:endParaRPr sz="28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88593" y="1247782"/>
            <a:ext cx="7913370" cy="4678680"/>
          </a:xfrm>
          <a:prstGeom prst="rect">
            <a:avLst/>
          </a:prstGeom>
        </p:spPr>
        <p:txBody>
          <a:bodyPr vert="horz" wrap="square" lIns="0" tIns="939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40"/>
              </a:spcBef>
            </a:pPr>
            <a:r>
              <a:rPr sz="1500" b="1" i="1" dirty="0">
                <a:solidFill>
                  <a:srgbClr val="4471C4"/>
                </a:solidFill>
                <a:latin typeface="Courier New"/>
                <a:cs typeface="Courier New"/>
              </a:rPr>
              <a:t>//</a:t>
            </a:r>
            <a:r>
              <a:rPr sz="1500" b="1" i="1" spc="-20" dirty="0">
                <a:solidFill>
                  <a:srgbClr val="4471C4"/>
                </a:solidFill>
                <a:latin typeface="Courier New"/>
                <a:cs typeface="Courier New"/>
              </a:rPr>
              <a:t> </a:t>
            </a:r>
            <a:r>
              <a:rPr sz="1500" b="1" i="1" dirty="0">
                <a:solidFill>
                  <a:srgbClr val="4471C4"/>
                </a:solidFill>
                <a:latin typeface="Courier New"/>
                <a:cs typeface="Courier New"/>
              </a:rPr>
              <a:t>Copy</a:t>
            </a:r>
            <a:r>
              <a:rPr sz="1500" b="1" i="1" spc="-15" dirty="0">
                <a:solidFill>
                  <a:srgbClr val="4471C4"/>
                </a:solidFill>
                <a:latin typeface="Courier New"/>
                <a:cs typeface="Courier New"/>
              </a:rPr>
              <a:t> </a:t>
            </a:r>
            <a:r>
              <a:rPr sz="1500" b="1" i="1" dirty="0">
                <a:solidFill>
                  <a:srgbClr val="4471C4"/>
                </a:solidFill>
                <a:latin typeface="Courier New"/>
                <a:cs typeface="Courier New"/>
              </a:rPr>
              <a:t>inputs</a:t>
            </a:r>
            <a:r>
              <a:rPr sz="1500" b="1" i="1" spc="-20" dirty="0">
                <a:solidFill>
                  <a:srgbClr val="4471C4"/>
                </a:solidFill>
                <a:latin typeface="Courier New"/>
                <a:cs typeface="Courier New"/>
              </a:rPr>
              <a:t> </a:t>
            </a:r>
            <a:r>
              <a:rPr sz="1500" b="1" i="1" dirty="0">
                <a:solidFill>
                  <a:srgbClr val="4471C4"/>
                </a:solidFill>
                <a:latin typeface="Courier New"/>
                <a:cs typeface="Courier New"/>
              </a:rPr>
              <a:t>to</a:t>
            </a:r>
            <a:r>
              <a:rPr sz="1500" b="1" i="1" spc="-15" dirty="0">
                <a:solidFill>
                  <a:srgbClr val="4471C4"/>
                </a:solidFill>
                <a:latin typeface="Courier New"/>
                <a:cs typeface="Courier New"/>
              </a:rPr>
              <a:t> </a:t>
            </a:r>
            <a:r>
              <a:rPr sz="1500" b="1" i="1" spc="-10" dirty="0">
                <a:solidFill>
                  <a:srgbClr val="4471C4"/>
                </a:solidFill>
                <a:latin typeface="Courier New"/>
                <a:cs typeface="Courier New"/>
              </a:rPr>
              <a:t>device</a:t>
            </a:r>
            <a:endParaRPr sz="1500">
              <a:latin typeface="Courier New"/>
              <a:cs typeface="Courier New"/>
            </a:endParaRPr>
          </a:p>
          <a:p>
            <a:pPr marL="812800" marR="1490980">
              <a:lnSpc>
                <a:spcPts val="2450"/>
              </a:lnSpc>
              <a:spcBef>
                <a:spcPts val="180"/>
              </a:spcBef>
            </a:pPr>
            <a:r>
              <a:rPr sz="1500" b="1" dirty="0">
                <a:latin typeface="Courier New"/>
                <a:cs typeface="Courier New"/>
              </a:rPr>
              <a:t>cudaMemcpy(d_a,</a:t>
            </a:r>
            <a:r>
              <a:rPr sz="1500" b="1" spc="-35" dirty="0">
                <a:latin typeface="Courier New"/>
                <a:cs typeface="Courier New"/>
              </a:rPr>
              <a:t> </a:t>
            </a:r>
            <a:r>
              <a:rPr sz="1500" b="1" dirty="0">
                <a:latin typeface="Courier New"/>
                <a:cs typeface="Courier New"/>
              </a:rPr>
              <a:t>a,</a:t>
            </a:r>
            <a:r>
              <a:rPr sz="1500" b="1" spc="-35" dirty="0">
                <a:latin typeface="Courier New"/>
                <a:cs typeface="Courier New"/>
              </a:rPr>
              <a:t> </a:t>
            </a:r>
            <a:r>
              <a:rPr sz="1500" b="1" dirty="0">
                <a:latin typeface="Courier New"/>
                <a:cs typeface="Courier New"/>
              </a:rPr>
              <a:t>size,</a:t>
            </a:r>
            <a:r>
              <a:rPr sz="1500" b="1" spc="-30" dirty="0">
                <a:latin typeface="Courier New"/>
                <a:cs typeface="Courier New"/>
              </a:rPr>
              <a:t> </a:t>
            </a:r>
            <a:r>
              <a:rPr sz="1500" b="1" spc="-10" dirty="0">
                <a:latin typeface="Courier New"/>
                <a:cs typeface="Courier New"/>
              </a:rPr>
              <a:t>cudaMemcpyHostToDevice); </a:t>
            </a:r>
            <a:r>
              <a:rPr sz="1500" b="1" dirty="0">
                <a:latin typeface="Courier New"/>
                <a:cs typeface="Courier New"/>
              </a:rPr>
              <a:t>cudaMemcpy(d_b,</a:t>
            </a:r>
            <a:r>
              <a:rPr sz="1500" b="1" spc="-35" dirty="0">
                <a:latin typeface="Courier New"/>
                <a:cs typeface="Courier New"/>
              </a:rPr>
              <a:t> </a:t>
            </a:r>
            <a:r>
              <a:rPr sz="1500" b="1" dirty="0">
                <a:latin typeface="Courier New"/>
                <a:cs typeface="Courier New"/>
              </a:rPr>
              <a:t>b,</a:t>
            </a:r>
            <a:r>
              <a:rPr sz="1500" b="1" spc="-35" dirty="0">
                <a:latin typeface="Courier New"/>
                <a:cs typeface="Courier New"/>
              </a:rPr>
              <a:t> </a:t>
            </a:r>
            <a:r>
              <a:rPr sz="1500" b="1" dirty="0">
                <a:latin typeface="Courier New"/>
                <a:cs typeface="Courier New"/>
              </a:rPr>
              <a:t>size,</a:t>
            </a:r>
            <a:r>
              <a:rPr sz="1500" b="1" spc="-30" dirty="0">
                <a:latin typeface="Courier New"/>
                <a:cs typeface="Courier New"/>
              </a:rPr>
              <a:t> </a:t>
            </a:r>
            <a:r>
              <a:rPr sz="1500" b="1" spc="-10" dirty="0">
                <a:latin typeface="Courier New"/>
                <a:cs typeface="Courier New"/>
              </a:rPr>
              <a:t>cudaMemcpyHostToDevice);</a:t>
            </a:r>
            <a:endParaRPr sz="15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1180"/>
              </a:spcBef>
            </a:pPr>
            <a:endParaRPr sz="1500">
              <a:latin typeface="Courier New"/>
              <a:cs typeface="Courier New"/>
            </a:endParaRPr>
          </a:p>
          <a:p>
            <a:pPr marL="812800">
              <a:lnSpc>
                <a:spcPct val="100000"/>
              </a:lnSpc>
            </a:pPr>
            <a:r>
              <a:rPr sz="1500" b="1" i="1" dirty="0">
                <a:solidFill>
                  <a:srgbClr val="4471C4"/>
                </a:solidFill>
                <a:latin typeface="Courier New"/>
                <a:cs typeface="Courier New"/>
              </a:rPr>
              <a:t>//</a:t>
            </a:r>
            <a:r>
              <a:rPr sz="1500" b="1" i="1" spc="-35" dirty="0">
                <a:solidFill>
                  <a:srgbClr val="4471C4"/>
                </a:solidFill>
                <a:latin typeface="Courier New"/>
                <a:cs typeface="Courier New"/>
              </a:rPr>
              <a:t> </a:t>
            </a:r>
            <a:r>
              <a:rPr sz="1500" b="1" i="1" dirty="0">
                <a:solidFill>
                  <a:srgbClr val="4471C4"/>
                </a:solidFill>
                <a:latin typeface="Courier New"/>
                <a:cs typeface="Courier New"/>
              </a:rPr>
              <a:t>Launch</a:t>
            </a:r>
            <a:r>
              <a:rPr sz="1500" b="1" i="1" spc="-20" dirty="0">
                <a:solidFill>
                  <a:srgbClr val="4471C4"/>
                </a:solidFill>
                <a:latin typeface="Courier New"/>
                <a:cs typeface="Courier New"/>
              </a:rPr>
              <a:t> </a:t>
            </a:r>
            <a:r>
              <a:rPr sz="1500" b="1" i="1" dirty="0">
                <a:solidFill>
                  <a:srgbClr val="4471C4"/>
                </a:solidFill>
                <a:latin typeface="Courier New"/>
                <a:cs typeface="Courier New"/>
              </a:rPr>
              <a:t>add()</a:t>
            </a:r>
            <a:r>
              <a:rPr sz="1500" b="1" i="1" spc="-20" dirty="0">
                <a:solidFill>
                  <a:srgbClr val="4471C4"/>
                </a:solidFill>
                <a:latin typeface="Courier New"/>
                <a:cs typeface="Courier New"/>
              </a:rPr>
              <a:t> </a:t>
            </a:r>
            <a:r>
              <a:rPr sz="1500" b="1" i="1" dirty="0">
                <a:solidFill>
                  <a:srgbClr val="4471C4"/>
                </a:solidFill>
                <a:latin typeface="Courier New"/>
                <a:cs typeface="Courier New"/>
              </a:rPr>
              <a:t>kernel</a:t>
            </a:r>
            <a:r>
              <a:rPr sz="1500" b="1" i="1" spc="-20" dirty="0">
                <a:solidFill>
                  <a:srgbClr val="4471C4"/>
                </a:solidFill>
                <a:latin typeface="Courier New"/>
                <a:cs typeface="Courier New"/>
              </a:rPr>
              <a:t> </a:t>
            </a:r>
            <a:r>
              <a:rPr sz="1500" b="1" i="1" dirty="0">
                <a:solidFill>
                  <a:srgbClr val="4471C4"/>
                </a:solidFill>
                <a:latin typeface="Courier New"/>
                <a:cs typeface="Courier New"/>
              </a:rPr>
              <a:t>on</a:t>
            </a:r>
            <a:r>
              <a:rPr sz="1500" b="1" i="1" spc="-20" dirty="0">
                <a:solidFill>
                  <a:srgbClr val="4471C4"/>
                </a:solidFill>
                <a:latin typeface="Courier New"/>
                <a:cs typeface="Courier New"/>
              </a:rPr>
              <a:t> </a:t>
            </a:r>
            <a:r>
              <a:rPr sz="1500" b="1" i="1" spc="-25" dirty="0">
                <a:solidFill>
                  <a:srgbClr val="4471C4"/>
                </a:solidFill>
                <a:latin typeface="Courier New"/>
                <a:cs typeface="Courier New"/>
              </a:rPr>
              <a:t>GPU</a:t>
            </a:r>
            <a:endParaRPr sz="1500">
              <a:latin typeface="Courier New"/>
              <a:cs typeface="Courier New"/>
            </a:endParaRPr>
          </a:p>
          <a:p>
            <a:pPr marL="812800">
              <a:lnSpc>
                <a:spcPct val="100000"/>
              </a:lnSpc>
              <a:spcBef>
                <a:spcPts val="650"/>
              </a:spcBef>
            </a:pPr>
            <a:r>
              <a:rPr sz="1500" b="1" dirty="0">
                <a:latin typeface="Courier New"/>
                <a:cs typeface="Courier New"/>
              </a:rPr>
              <a:t>add&lt;&lt;&lt;</a:t>
            </a:r>
            <a:r>
              <a:rPr sz="1500" b="1" dirty="0">
                <a:solidFill>
                  <a:srgbClr val="FF9933"/>
                </a:solidFill>
                <a:latin typeface="Courier New"/>
                <a:cs typeface="Courier New"/>
              </a:rPr>
              <a:t>N/THREADS_PER_BLOCK</a:t>
            </a:r>
            <a:r>
              <a:rPr sz="1500" b="1" spc="-95" dirty="0">
                <a:solidFill>
                  <a:srgbClr val="FF9933"/>
                </a:solidFill>
                <a:latin typeface="Courier New"/>
                <a:cs typeface="Courier New"/>
              </a:rPr>
              <a:t> </a:t>
            </a:r>
            <a:r>
              <a:rPr sz="1500" b="1" dirty="0">
                <a:solidFill>
                  <a:srgbClr val="FF9933"/>
                </a:solidFill>
                <a:latin typeface="Courier New"/>
                <a:cs typeface="Courier New"/>
              </a:rPr>
              <a:t>THREADS_PER_BLOCK</a:t>
            </a:r>
            <a:r>
              <a:rPr sz="1500" b="1" dirty="0">
                <a:latin typeface="Courier New"/>
                <a:cs typeface="Courier New"/>
              </a:rPr>
              <a:t>&gt;&gt;&gt;(d_a,</a:t>
            </a:r>
            <a:r>
              <a:rPr sz="1500" b="1" spc="-85" dirty="0">
                <a:latin typeface="Courier New"/>
                <a:cs typeface="Courier New"/>
              </a:rPr>
              <a:t> </a:t>
            </a:r>
            <a:r>
              <a:rPr sz="1500" b="1" dirty="0">
                <a:latin typeface="Courier New"/>
                <a:cs typeface="Courier New"/>
              </a:rPr>
              <a:t>d_b,</a:t>
            </a:r>
            <a:r>
              <a:rPr sz="1500" b="1" spc="-80" dirty="0">
                <a:latin typeface="Courier New"/>
                <a:cs typeface="Courier New"/>
              </a:rPr>
              <a:t> </a:t>
            </a:r>
            <a:r>
              <a:rPr sz="1500" b="1" spc="-10" dirty="0">
                <a:latin typeface="Courier New"/>
                <a:cs typeface="Courier New"/>
              </a:rPr>
              <a:t>d_c);</a:t>
            </a:r>
            <a:endParaRPr sz="15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1370"/>
              </a:spcBef>
            </a:pPr>
            <a:endParaRPr sz="1500">
              <a:latin typeface="Courier New"/>
              <a:cs typeface="Courier New"/>
            </a:endParaRPr>
          </a:p>
          <a:p>
            <a:pPr marL="812800">
              <a:lnSpc>
                <a:spcPct val="100000"/>
              </a:lnSpc>
              <a:spcBef>
                <a:spcPts val="5"/>
              </a:spcBef>
            </a:pPr>
            <a:r>
              <a:rPr sz="1500" b="1" i="1" dirty="0">
                <a:solidFill>
                  <a:srgbClr val="4471C4"/>
                </a:solidFill>
                <a:latin typeface="Courier New"/>
                <a:cs typeface="Courier New"/>
              </a:rPr>
              <a:t>//</a:t>
            </a:r>
            <a:r>
              <a:rPr sz="1500" b="1" i="1" spc="-30" dirty="0">
                <a:solidFill>
                  <a:srgbClr val="4471C4"/>
                </a:solidFill>
                <a:latin typeface="Courier New"/>
                <a:cs typeface="Courier New"/>
              </a:rPr>
              <a:t> </a:t>
            </a:r>
            <a:r>
              <a:rPr sz="1500" b="1" i="1" dirty="0">
                <a:solidFill>
                  <a:srgbClr val="4471C4"/>
                </a:solidFill>
                <a:latin typeface="Courier New"/>
                <a:cs typeface="Courier New"/>
              </a:rPr>
              <a:t>Copy</a:t>
            </a:r>
            <a:r>
              <a:rPr sz="1500" b="1" i="1" spc="-20" dirty="0">
                <a:solidFill>
                  <a:srgbClr val="4471C4"/>
                </a:solidFill>
                <a:latin typeface="Courier New"/>
                <a:cs typeface="Courier New"/>
              </a:rPr>
              <a:t> </a:t>
            </a:r>
            <a:r>
              <a:rPr sz="1500" b="1" i="1" dirty="0">
                <a:solidFill>
                  <a:srgbClr val="4471C4"/>
                </a:solidFill>
                <a:latin typeface="Courier New"/>
                <a:cs typeface="Courier New"/>
              </a:rPr>
              <a:t>result</a:t>
            </a:r>
            <a:r>
              <a:rPr sz="1500" b="1" i="1" spc="-15" dirty="0">
                <a:solidFill>
                  <a:srgbClr val="4471C4"/>
                </a:solidFill>
                <a:latin typeface="Courier New"/>
                <a:cs typeface="Courier New"/>
              </a:rPr>
              <a:t> </a:t>
            </a:r>
            <a:r>
              <a:rPr sz="1500" b="1" i="1" dirty="0">
                <a:solidFill>
                  <a:srgbClr val="4471C4"/>
                </a:solidFill>
                <a:latin typeface="Courier New"/>
                <a:cs typeface="Courier New"/>
              </a:rPr>
              <a:t>back</a:t>
            </a:r>
            <a:r>
              <a:rPr sz="1500" b="1" i="1" spc="-20" dirty="0">
                <a:solidFill>
                  <a:srgbClr val="4471C4"/>
                </a:solidFill>
                <a:latin typeface="Courier New"/>
                <a:cs typeface="Courier New"/>
              </a:rPr>
              <a:t> </a:t>
            </a:r>
            <a:r>
              <a:rPr sz="1500" b="1" i="1" dirty="0">
                <a:solidFill>
                  <a:srgbClr val="4471C4"/>
                </a:solidFill>
                <a:latin typeface="Courier New"/>
                <a:cs typeface="Courier New"/>
              </a:rPr>
              <a:t>to</a:t>
            </a:r>
            <a:r>
              <a:rPr sz="1500" b="1" i="1" spc="-15" dirty="0">
                <a:solidFill>
                  <a:srgbClr val="4471C4"/>
                </a:solidFill>
                <a:latin typeface="Courier New"/>
                <a:cs typeface="Courier New"/>
              </a:rPr>
              <a:t> </a:t>
            </a:r>
            <a:r>
              <a:rPr sz="1500" b="1" i="1" spc="-20" dirty="0">
                <a:solidFill>
                  <a:srgbClr val="4471C4"/>
                </a:solidFill>
                <a:latin typeface="Courier New"/>
                <a:cs typeface="Courier New"/>
              </a:rPr>
              <a:t>host</a:t>
            </a:r>
            <a:endParaRPr sz="1500">
              <a:latin typeface="Courier New"/>
              <a:cs typeface="Courier New"/>
            </a:endParaRPr>
          </a:p>
          <a:p>
            <a:pPr marL="812800">
              <a:lnSpc>
                <a:spcPct val="100000"/>
              </a:lnSpc>
              <a:spcBef>
                <a:spcPts val="645"/>
              </a:spcBef>
            </a:pPr>
            <a:r>
              <a:rPr sz="1500" b="1" dirty="0">
                <a:latin typeface="Courier New"/>
                <a:cs typeface="Courier New"/>
              </a:rPr>
              <a:t>cudaMemcpy(c,</a:t>
            </a:r>
            <a:r>
              <a:rPr sz="1500" b="1" spc="-35" dirty="0">
                <a:latin typeface="Courier New"/>
                <a:cs typeface="Courier New"/>
              </a:rPr>
              <a:t> </a:t>
            </a:r>
            <a:r>
              <a:rPr sz="1500" b="1" dirty="0">
                <a:latin typeface="Courier New"/>
                <a:cs typeface="Courier New"/>
              </a:rPr>
              <a:t>d_c,</a:t>
            </a:r>
            <a:r>
              <a:rPr sz="1500" b="1" spc="-35" dirty="0">
                <a:latin typeface="Courier New"/>
                <a:cs typeface="Courier New"/>
              </a:rPr>
              <a:t> </a:t>
            </a:r>
            <a:r>
              <a:rPr sz="1500" b="1" dirty="0">
                <a:latin typeface="Courier New"/>
                <a:cs typeface="Courier New"/>
              </a:rPr>
              <a:t>size,</a:t>
            </a:r>
            <a:r>
              <a:rPr sz="1500" b="1" spc="-35" dirty="0">
                <a:latin typeface="Courier New"/>
                <a:cs typeface="Courier New"/>
              </a:rPr>
              <a:t> </a:t>
            </a:r>
            <a:r>
              <a:rPr sz="1500" b="1" spc="-10" dirty="0">
                <a:latin typeface="Courier New"/>
                <a:cs typeface="Courier New"/>
              </a:rPr>
              <a:t>cudaMemcpyDeviceToHost);</a:t>
            </a:r>
            <a:endParaRPr sz="15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1375"/>
              </a:spcBef>
            </a:pPr>
            <a:endParaRPr sz="1500">
              <a:latin typeface="Courier New"/>
              <a:cs typeface="Courier New"/>
            </a:endParaRPr>
          </a:p>
          <a:p>
            <a:pPr marL="812800">
              <a:lnSpc>
                <a:spcPct val="100000"/>
              </a:lnSpc>
            </a:pPr>
            <a:r>
              <a:rPr sz="1500" b="1" i="1" dirty="0">
                <a:solidFill>
                  <a:srgbClr val="4471C4"/>
                </a:solidFill>
                <a:latin typeface="Courier New"/>
                <a:cs typeface="Courier New"/>
              </a:rPr>
              <a:t>//</a:t>
            </a:r>
            <a:r>
              <a:rPr sz="1500" b="1" i="1" spc="-10" dirty="0">
                <a:solidFill>
                  <a:srgbClr val="4471C4"/>
                </a:solidFill>
                <a:latin typeface="Courier New"/>
                <a:cs typeface="Courier New"/>
              </a:rPr>
              <a:t> Cleanup</a:t>
            </a:r>
            <a:endParaRPr sz="1500">
              <a:latin typeface="Courier New"/>
              <a:cs typeface="Courier New"/>
            </a:endParaRPr>
          </a:p>
          <a:p>
            <a:pPr marL="812800">
              <a:lnSpc>
                <a:spcPct val="100000"/>
              </a:lnSpc>
              <a:spcBef>
                <a:spcPts val="650"/>
              </a:spcBef>
            </a:pPr>
            <a:r>
              <a:rPr sz="1500" b="1" dirty="0">
                <a:latin typeface="Courier New"/>
                <a:cs typeface="Courier New"/>
              </a:rPr>
              <a:t>free(a);</a:t>
            </a:r>
            <a:r>
              <a:rPr sz="1500" b="1" spc="-40" dirty="0">
                <a:latin typeface="Courier New"/>
                <a:cs typeface="Courier New"/>
              </a:rPr>
              <a:t> </a:t>
            </a:r>
            <a:r>
              <a:rPr sz="1500" b="1" dirty="0">
                <a:latin typeface="Courier New"/>
                <a:cs typeface="Courier New"/>
              </a:rPr>
              <a:t>free(b);</a:t>
            </a:r>
            <a:r>
              <a:rPr sz="1500" b="1" spc="-40" dirty="0">
                <a:latin typeface="Courier New"/>
                <a:cs typeface="Courier New"/>
              </a:rPr>
              <a:t> </a:t>
            </a:r>
            <a:r>
              <a:rPr sz="1500" b="1" spc="-10" dirty="0">
                <a:latin typeface="Courier New"/>
                <a:cs typeface="Courier New"/>
              </a:rPr>
              <a:t>free(c);</a:t>
            </a:r>
            <a:endParaRPr sz="1500">
              <a:latin typeface="Courier New"/>
              <a:cs typeface="Courier New"/>
            </a:endParaRPr>
          </a:p>
          <a:p>
            <a:pPr marL="812800" marR="2062480">
              <a:lnSpc>
                <a:spcPct val="135300"/>
              </a:lnSpc>
            </a:pPr>
            <a:r>
              <a:rPr sz="1500" b="1" dirty="0">
                <a:latin typeface="Courier New"/>
                <a:cs typeface="Courier New"/>
              </a:rPr>
              <a:t>cudaFree(d_a);</a:t>
            </a:r>
            <a:r>
              <a:rPr sz="1500" b="1" spc="-70" dirty="0">
                <a:latin typeface="Courier New"/>
                <a:cs typeface="Courier New"/>
              </a:rPr>
              <a:t> </a:t>
            </a:r>
            <a:r>
              <a:rPr sz="1500" b="1" dirty="0">
                <a:latin typeface="Courier New"/>
                <a:cs typeface="Courier New"/>
              </a:rPr>
              <a:t>cudaFree(d_b);</a:t>
            </a:r>
            <a:r>
              <a:rPr sz="1500" b="1" spc="-65" dirty="0">
                <a:latin typeface="Courier New"/>
                <a:cs typeface="Courier New"/>
              </a:rPr>
              <a:t> </a:t>
            </a:r>
            <a:r>
              <a:rPr sz="1500" b="1" spc="-10" dirty="0">
                <a:latin typeface="Courier New"/>
                <a:cs typeface="Courier New"/>
              </a:rPr>
              <a:t>cudaFree(d_c); </a:t>
            </a:r>
            <a:r>
              <a:rPr sz="1500" b="1" dirty="0">
                <a:solidFill>
                  <a:srgbClr val="89AC00"/>
                </a:solidFill>
                <a:latin typeface="Courier New"/>
                <a:cs typeface="Courier New"/>
              </a:rPr>
              <a:t>return</a:t>
            </a:r>
            <a:r>
              <a:rPr sz="1500" b="1" spc="-30" dirty="0">
                <a:solidFill>
                  <a:srgbClr val="89AC00"/>
                </a:solidFill>
                <a:latin typeface="Courier New"/>
                <a:cs typeface="Courier New"/>
              </a:rPr>
              <a:t> </a:t>
            </a:r>
            <a:r>
              <a:rPr sz="1500" b="1" spc="-25" dirty="0">
                <a:latin typeface="Courier New"/>
                <a:cs typeface="Courier New"/>
              </a:rPr>
              <a:t>0;</a:t>
            </a:r>
            <a:endParaRPr sz="1500">
              <a:latin typeface="Courier New"/>
              <a:cs typeface="Courier New"/>
            </a:endParaRPr>
          </a:p>
          <a:p>
            <a:pPr marL="355600">
              <a:lnSpc>
                <a:spcPct val="100000"/>
              </a:lnSpc>
              <a:spcBef>
                <a:spcPts val="670"/>
              </a:spcBef>
            </a:pPr>
            <a:r>
              <a:rPr sz="1500" b="1" spc="-50" dirty="0">
                <a:latin typeface="Courier New"/>
                <a:cs typeface="Courier New"/>
              </a:rPr>
              <a:t>}</a:t>
            </a:r>
            <a:endParaRPr sz="1500">
              <a:latin typeface="Courier New"/>
              <a:cs typeface="Courier New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Addition</a:t>
            </a:r>
            <a:r>
              <a:rPr spc="-45" dirty="0"/>
              <a:t> </a:t>
            </a:r>
            <a:r>
              <a:rPr dirty="0"/>
              <a:t>with</a:t>
            </a:r>
            <a:r>
              <a:rPr spc="-60" dirty="0"/>
              <a:t> </a:t>
            </a:r>
            <a:r>
              <a:rPr dirty="0"/>
              <a:t>Blocks</a:t>
            </a:r>
            <a:r>
              <a:rPr spc="-45" dirty="0"/>
              <a:t> </a:t>
            </a:r>
            <a:r>
              <a:rPr dirty="0"/>
              <a:t>and</a:t>
            </a:r>
            <a:r>
              <a:rPr spc="-45" dirty="0"/>
              <a:t> </a:t>
            </a:r>
            <a:r>
              <a:rPr dirty="0"/>
              <a:t>Threads:</a:t>
            </a:r>
            <a:r>
              <a:rPr spc="-35" dirty="0"/>
              <a:t> </a:t>
            </a:r>
            <a:r>
              <a:rPr sz="2800" spc="-10" dirty="0">
                <a:latin typeface="Courier New"/>
                <a:cs typeface="Courier New"/>
              </a:rPr>
              <a:t>main()</a:t>
            </a:r>
            <a:endParaRPr sz="28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569954" y="6657543"/>
            <a:ext cx="311785" cy="565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" spc="-10" dirty="0">
                <a:solidFill>
                  <a:srgbClr val="3E3E3E"/>
                </a:solidFill>
                <a:latin typeface="Arial MT"/>
                <a:cs typeface="Arial MT"/>
              </a:rPr>
              <a:t>Update</a:t>
            </a:r>
            <a:r>
              <a:rPr sz="200" spc="35" dirty="0">
                <a:solidFill>
                  <a:srgbClr val="3E3E3E"/>
                </a:solidFill>
                <a:latin typeface="Arial MT"/>
                <a:cs typeface="Arial MT"/>
              </a:rPr>
              <a:t> </a:t>
            </a:r>
            <a:r>
              <a:rPr sz="200" spc="-10" dirty="0">
                <a:solidFill>
                  <a:srgbClr val="3E3E3E"/>
                </a:solidFill>
                <a:latin typeface="Arial MT"/>
                <a:cs typeface="Arial MT"/>
              </a:rPr>
              <a:t>the</a:t>
            </a:r>
            <a:r>
              <a:rPr sz="200" spc="5" dirty="0">
                <a:solidFill>
                  <a:srgbClr val="3E3E3E"/>
                </a:solidFill>
                <a:latin typeface="Arial MT"/>
                <a:cs typeface="Arial MT"/>
              </a:rPr>
              <a:t> </a:t>
            </a:r>
            <a:r>
              <a:rPr sz="200" spc="-10" dirty="0">
                <a:solidFill>
                  <a:srgbClr val="3E3E3E"/>
                </a:solidFill>
                <a:latin typeface="Arial MT"/>
                <a:cs typeface="Arial MT"/>
              </a:rPr>
              <a:t>kernel</a:t>
            </a:r>
            <a:r>
              <a:rPr sz="200" spc="20" dirty="0">
                <a:solidFill>
                  <a:srgbClr val="3E3E3E"/>
                </a:solidFill>
                <a:latin typeface="Arial MT"/>
                <a:cs typeface="Arial MT"/>
              </a:rPr>
              <a:t> </a:t>
            </a:r>
            <a:r>
              <a:rPr sz="200" spc="-10" dirty="0">
                <a:solidFill>
                  <a:srgbClr val="3E3E3E"/>
                </a:solidFill>
                <a:latin typeface="Arial MT"/>
                <a:cs typeface="Arial MT"/>
              </a:rPr>
              <a:t>launch:</a:t>
            </a:r>
            <a:endParaRPr sz="2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217911" y="6790131"/>
            <a:ext cx="1664335" cy="1022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500" b="1" dirty="0">
                <a:solidFill>
                  <a:srgbClr val="3E3E3E"/>
                </a:solidFill>
                <a:latin typeface="Courier New"/>
                <a:cs typeface="Courier New"/>
              </a:rPr>
              <a:t>add&lt;&lt;&lt;</a:t>
            </a:r>
            <a:r>
              <a:rPr sz="500" b="1" dirty="0">
                <a:solidFill>
                  <a:srgbClr val="FF9933"/>
                </a:solidFill>
                <a:latin typeface="Courier New"/>
                <a:cs typeface="Courier New"/>
              </a:rPr>
              <a:t>(N</a:t>
            </a:r>
            <a:r>
              <a:rPr sz="500" b="1" spc="-25" dirty="0">
                <a:solidFill>
                  <a:srgbClr val="FF9933"/>
                </a:solidFill>
                <a:latin typeface="Courier New"/>
                <a:cs typeface="Courier New"/>
              </a:rPr>
              <a:t> </a:t>
            </a:r>
            <a:r>
              <a:rPr sz="500" b="1" dirty="0">
                <a:solidFill>
                  <a:srgbClr val="FF9933"/>
                </a:solidFill>
                <a:latin typeface="Courier New"/>
                <a:cs typeface="Courier New"/>
              </a:rPr>
              <a:t>+</a:t>
            </a:r>
            <a:r>
              <a:rPr sz="500" b="1" spc="-20" dirty="0">
                <a:solidFill>
                  <a:srgbClr val="FF9933"/>
                </a:solidFill>
                <a:latin typeface="Courier New"/>
                <a:cs typeface="Courier New"/>
              </a:rPr>
              <a:t> </a:t>
            </a:r>
            <a:r>
              <a:rPr sz="500" b="1" spc="-10" dirty="0">
                <a:solidFill>
                  <a:srgbClr val="FF9933"/>
                </a:solidFill>
                <a:latin typeface="Courier New"/>
                <a:cs typeface="Courier New"/>
              </a:rPr>
              <a:t>M-</a:t>
            </a:r>
            <a:r>
              <a:rPr sz="500" b="1" dirty="0">
                <a:solidFill>
                  <a:srgbClr val="FF9933"/>
                </a:solidFill>
                <a:latin typeface="Courier New"/>
                <a:cs typeface="Courier New"/>
              </a:rPr>
              <a:t>1)</a:t>
            </a:r>
            <a:r>
              <a:rPr sz="500" b="1" spc="-20" dirty="0">
                <a:solidFill>
                  <a:srgbClr val="FF9933"/>
                </a:solidFill>
                <a:latin typeface="Courier New"/>
                <a:cs typeface="Courier New"/>
              </a:rPr>
              <a:t> </a:t>
            </a:r>
            <a:r>
              <a:rPr sz="500" b="1" dirty="0">
                <a:solidFill>
                  <a:srgbClr val="FF9933"/>
                </a:solidFill>
                <a:latin typeface="Courier New"/>
                <a:cs typeface="Courier New"/>
              </a:rPr>
              <a:t>/</a:t>
            </a:r>
            <a:r>
              <a:rPr sz="500" b="1" spc="-20" dirty="0">
                <a:solidFill>
                  <a:srgbClr val="FF9933"/>
                </a:solidFill>
                <a:latin typeface="Courier New"/>
                <a:cs typeface="Courier New"/>
              </a:rPr>
              <a:t> </a:t>
            </a:r>
            <a:r>
              <a:rPr sz="500" b="1" dirty="0">
                <a:solidFill>
                  <a:srgbClr val="FF9933"/>
                </a:solidFill>
                <a:latin typeface="Courier New"/>
                <a:cs typeface="Courier New"/>
              </a:rPr>
              <a:t>M</a:t>
            </a:r>
            <a:r>
              <a:rPr sz="500" b="1" dirty="0">
                <a:solidFill>
                  <a:srgbClr val="3E3E3E"/>
                </a:solidFill>
                <a:latin typeface="Courier New"/>
                <a:cs typeface="Courier New"/>
              </a:rPr>
              <a:t>,M&gt;&gt;&gt;(d_a,</a:t>
            </a:r>
            <a:r>
              <a:rPr sz="500" b="1" spc="-20" dirty="0">
                <a:solidFill>
                  <a:srgbClr val="3E3E3E"/>
                </a:solidFill>
                <a:latin typeface="Courier New"/>
                <a:cs typeface="Courier New"/>
              </a:rPr>
              <a:t> </a:t>
            </a:r>
            <a:r>
              <a:rPr sz="500" b="1" dirty="0">
                <a:solidFill>
                  <a:srgbClr val="3E3E3E"/>
                </a:solidFill>
                <a:latin typeface="Courier New"/>
                <a:cs typeface="Courier New"/>
              </a:rPr>
              <a:t>d_b,</a:t>
            </a:r>
            <a:r>
              <a:rPr sz="500" b="1" spc="-20" dirty="0">
                <a:solidFill>
                  <a:srgbClr val="3E3E3E"/>
                </a:solidFill>
                <a:latin typeface="Courier New"/>
                <a:cs typeface="Courier New"/>
              </a:rPr>
              <a:t> </a:t>
            </a:r>
            <a:r>
              <a:rPr sz="500" b="1" dirty="0">
                <a:solidFill>
                  <a:srgbClr val="3E3E3E"/>
                </a:solidFill>
                <a:latin typeface="Courier New"/>
                <a:cs typeface="Courier New"/>
              </a:rPr>
              <a:t>d_c,</a:t>
            </a:r>
            <a:r>
              <a:rPr sz="500" b="1" spc="-20" dirty="0">
                <a:solidFill>
                  <a:srgbClr val="3E3E3E"/>
                </a:solidFill>
                <a:latin typeface="Courier New"/>
                <a:cs typeface="Courier New"/>
              </a:rPr>
              <a:t> </a:t>
            </a:r>
            <a:r>
              <a:rPr sz="500" b="1" spc="-25" dirty="0">
                <a:solidFill>
                  <a:srgbClr val="FF9933"/>
                </a:solidFill>
                <a:latin typeface="Courier New"/>
                <a:cs typeface="Courier New"/>
              </a:rPr>
              <a:t>N</a:t>
            </a:r>
            <a:r>
              <a:rPr sz="500" b="1" spc="-25" dirty="0">
                <a:solidFill>
                  <a:srgbClr val="3E3E3E"/>
                </a:solidFill>
                <a:latin typeface="Courier New"/>
                <a:cs typeface="Courier New"/>
              </a:rPr>
              <a:t>);</a:t>
            </a:r>
            <a:endParaRPr sz="500">
              <a:latin typeface="Courier New"/>
              <a:cs typeface="Courier Ne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50493" y="1375409"/>
            <a:ext cx="7897495" cy="12369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065" indent="-380365">
              <a:lnSpc>
                <a:spcPct val="100000"/>
              </a:lnSpc>
              <a:spcBef>
                <a:spcPts val="100"/>
              </a:spcBef>
              <a:buChar char="•"/>
              <a:tabLst>
                <a:tab pos="393065" algn="l"/>
              </a:tabLst>
            </a:pPr>
            <a:r>
              <a:rPr sz="2400" dirty="0">
                <a:latin typeface="Arial MT"/>
                <a:cs typeface="Arial MT"/>
              </a:rPr>
              <a:t>Typical</a:t>
            </a:r>
            <a:r>
              <a:rPr sz="2400" spc="-6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problems</a:t>
            </a:r>
            <a:r>
              <a:rPr sz="2400" spc="-6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are</a:t>
            </a:r>
            <a:r>
              <a:rPr sz="2400" spc="-7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not</a:t>
            </a:r>
            <a:r>
              <a:rPr sz="2400" spc="-7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friendly</a:t>
            </a:r>
            <a:r>
              <a:rPr sz="2400" spc="-6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multiples</a:t>
            </a:r>
            <a:r>
              <a:rPr sz="2400" spc="-6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of</a:t>
            </a:r>
            <a:r>
              <a:rPr sz="2400" spc="-65" dirty="0">
                <a:latin typeface="Arial MT"/>
                <a:cs typeface="Arial MT"/>
              </a:rPr>
              <a:t> </a:t>
            </a:r>
            <a:r>
              <a:rPr sz="1800" b="1" spc="-10" dirty="0">
                <a:solidFill>
                  <a:srgbClr val="6FAC46"/>
                </a:solidFill>
                <a:latin typeface="Courier New"/>
                <a:cs typeface="Courier New"/>
              </a:rPr>
              <a:t>blockDim.x</a:t>
            </a:r>
            <a:endParaRPr sz="18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1060"/>
              </a:spcBef>
              <a:buFont typeface="Arial MT"/>
              <a:buChar char="•"/>
            </a:pPr>
            <a:endParaRPr sz="2400">
              <a:latin typeface="Courier New"/>
              <a:cs typeface="Courier New"/>
            </a:endParaRPr>
          </a:p>
          <a:p>
            <a:pPr marL="393065" indent="-380365">
              <a:lnSpc>
                <a:spcPct val="100000"/>
              </a:lnSpc>
              <a:buChar char="•"/>
              <a:tabLst>
                <a:tab pos="393065" algn="l"/>
              </a:tabLst>
            </a:pPr>
            <a:r>
              <a:rPr sz="2400" dirty="0">
                <a:latin typeface="Arial MT"/>
                <a:cs typeface="Arial MT"/>
              </a:rPr>
              <a:t>Avoid</a:t>
            </a:r>
            <a:r>
              <a:rPr sz="2400" spc="-6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accessing</a:t>
            </a:r>
            <a:r>
              <a:rPr sz="2400" spc="-5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beyond</a:t>
            </a:r>
            <a:r>
              <a:rPr sz="2400" spc="-5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the</a:t>
            </a:r>
            <a:r>
              <a:rPr sz="2400" spc="-7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end</a:t>
            </a:r>
            <a:r>
              <a:rPr sz="2400" spc="-6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of</a:t>
            </a:r>
            <a:r>
              <a:rPr sz="2400" spc="-8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the</a:t>
            </a:r>
            <a:r>
              <a:rPr sz="2400" spc="-70" dirty="0">
                <a:latin typeface="Arial MT"/>
                <a:cs typeface="Arial MT"/>
              </a:rPr>
              <a:t> </a:t>
            </a:r>
            <a:r>
              <a:rPr sz="2400" spc="-10" dirty="0">
                <a:latin typeface="Arial MT"/>
                <a:cs typeface="Arial MT"/>
              </a:rPr>
              <a:t>arrays: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Handling</a:t>
            </a:r>
            <a:r>
              <a:rPr spc="-50" dirty="0"/>
              <a:t> </a:t>
            </a:r>
            <a:r>
              <a:rPr dirty="0"/>
              <a:t>Arbitrary</a:t>
            </a:r>
            <a:r>
              <a:rPr spc="-65" dirty="0"/>
              <a:t> </a:t>
            </a:r>
            <a:r>
              <a:rPr dirty="0"/>
              <a:t>Vector</a:t>
            </a:r>
            <a:r>
              <a:rPr spc="-70" dirty="0"/>
              <a:t> </a:t>
            </a:r>
            <a:r>
              <a:rPr spc="-10" dirty="0"/>
              <a:t>Sizes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822575" y="3408324"/>
            <a:ext cx="6622415" cy="1489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0380" marR="5080" indent="-488315">
              <a:lnSpc>
                <a:spcPct val="120000"/>
              </a:lnSpc>
              <a:spcBef>
                <a:spcPts val="100"/>
              </a:spcBef>
              <a:tabLst>
                <a:tab pos="1347470" algn="l"/>
              </a:tabLst>
            </a:pPr>
            <a:r>
              <a:rPr sz="1600" b="1" u="sng" spc="-10" dirty="0">
                <a:solidFill>
                  <a:srgbClr val="89AC00"/>
                </a:solidFill>
                <a:uFill>
                  <a:solidFill>
                    <a:srgbClr val="88AB00"/>
                  </a:solidFill>
                </a:uFill>
                <a:latin typeface="Courier New"/>
                <a:cs typeface="Courier New"/>
              </a:rPr>
              <a:t>  </a:t>
            </a:r>
            <a:r>
              <a:rPr sz="1600" b="1" spc="-10" dirty="0">
                <a:solidFill>
                  <a:srgbClr val="89AC00"/>
                </a:solidFill>
                <a:latin typeface="Courier New"/>
                <a:cs typeface="Courier New"/>
              </a:rPr>
              <a:t>global</a:t>
            </a:r>
            <a:r>
              <a:rPr sz="1600" b="1" u="sng" dirty="0">
                <a:solidFill>
                  <a:srgbClr val="89AC00"/>
                </a:solidFill>
                <a:uFill>
                  <a:solidFill>
                    <a:srgbClr val="88AB00"/>
                  </a:solidFill>
                </a:uFill>
                <a:latin typeface="Courier New"/>
                <a:cs typeface="Courier New"/>
              </a:rPr>
              <a:t>	</a:t>
            </a:r>
            <a:r>
              <a:rPr sz="1600" b="1" dirty="0">
                <a:solidFill>
                  <a:srgbClr val="89AC00"/>
                </a:solidFill>
                <a:latin typeface="Courier New"/>
                <a:cs typeface="Courier New"/>
              </a:rPr>
              <a:t>void</a:t>
            </a:r>
            <a:r>
              <a:rPr sz="1600" b="1" spc="-40" dirty="0">
                <a:solidFill>
                  <a:srgbClr val="89AC00"/>
                </a:solidFill>
                <a:latin typeface="Courier New"/>
                <a:cs typeface="Courier New"/>
              </a:rPr>
              <a:t> </a:t>
            </a:r>
            <a:r>
              <a:rPr sz="1600" b="1" dirty="0">
                <a:latin typeface="Courier New"/>
                <a:cs typeface="Courier New"/>
              </a:rPr>
              <a:t>add(</a:t>
            </a:r>
            <a:r>
              <a:rPr sz="1600" b="1" dirty="0">
                <a:solidFill>
                  <a:srgbClr val="89AC00"/>
                </a:solidFill>
                <a:latin typeface="Courier New"/>
                <a:cs typeface="Courier New"/>
              </a:rPr>
              <a:t>int</a:t>
            </a:r>
            <a:r>
              <a:rPr sz="1600" b="1" spc="-25" dirty="0">
                <a:solidFill>
                  <a:srgbClr val="89AC00"/>
                </a:solidFill>
                <a:latin typeface="Courier New"/>
                <a:cs typeface="Courier New"/>
              </a:rPr>
              <a:t> </a:t>
            </a:r>
            <a:r>
              <a:rPr sz="1600" b="1" dirty="0">
                <a:latin typeface="Courier New"/>
                <a:cs typeface="Courier New"/>
              </a:rPr>
              <a:t>*a,</a:t>
            </a:r>
            <a:r>
              <a:rPr sz="1600" b="1" spc="-30" dirty="0">
                <a:latin typeface="Courier New"/>
                <a:cs typeface="Courier New"/>
              </a:rPr>
              <a:t> </a:t>
            </a:r>
            <a:r>
              <a:rPr sz="1600" b="1" dirty="0">
                <a:solidFill>
                  <a:srgbClr val="89AC00"/>
                </a:solidFill>
                <a:latin typeface="Courier New"/>
                <a:cs typeface="Courier New"/>
              </a:rPr>
              <a:t>int</a:t>
            </a:r>
            <a:r>
              <a:rPr sz="1600" b="1" spc="-20" dirty="0">
                <a:solidFill>
                  <a:srgbClr val="89AC00"/>
                </a:solidFill>
                <a:latin typeface="Courier New"/>
                <a:cs typeface="Courier New"/>
              </a:rPr>
              <a:t> </a:t>
            </a:r>
            <a:r>
              <a:rPr sz="1600" b="1" dirty="0">
                <a:latin typeface="Courier New"/>
                <a:cs typeface="Courier New"/>
              </a:rPr>
              <a:t>*b,</a:t>
            </a:r>
            <a:r>
              <a:rPr sz="1600" b="1" spc="-20" dirty="0">
                <a:latin typeface="Courier New"/>
                <a:cs typeface="Courier New"/>
              </a:rPr>
              <a:t> </a:t>
            </a:r>
            <a:r>
              <a:rPr sz="1600" b="1" dirty="0">
                <a:solidFill>
                  <a:srgbClr val="89AC00"/>
                </a:solidFill>
                <a:latin typeface="Courier New"/>
                <a:cs typeface="Courier New"/>
              </a:rPr>
              <a:t>int</a:t>
            </a:r>
            <a:r>
              <a:rPr sz="1600" b="1" spc="-30" dirty="0">
                <a:solidFill>
                  <a:srgbClr val="89AC00"/>
                </a:solidFill>
                <a:latin typeface="Courier New"/>
                <a:cs typeface="Courier New"/>
              </a:rPr>
              <a:t> </a:t>
            </a:r>
            <a:r>
              <a:rPr sz="1600" b="1" dirty="0">
                <a:latin typeface="Courier New"/>
                <a:cs typeface="Courier New"/>
              </a:rPr>
              <a:t>*c,</a:t>
            </a:r>
            <a:r>
              <a:rPr sz="1600" b="1" spc="-20" dirty="0">
                <a:latin typeface="Courier New"/>
                <a:cs typeface="Courier New"/>
              </a:rPr>
              <a:t> </a:t>
            </a:r>
            <a:r>
              <a:rPr sz="1600" b="1" dirty="0">
                <a:solidFill>
                  <a:srgbClr val="89AC00"/>
                </a:solidFill>
                <a:latin typeface="Courier New"/>
                <a:cs typeface="Courier New"/>
              </a:rPr>
              <a:t>int</a:t>
            </a:r>
            <a:r>
              <a:rPr sz="1600" b="1" spc="-20" dirty="0">
                <a:solidFill>
                  <a:srgbClr val="89AC00"/>
                </a:solidFill>
                <a:latin typeface="Courier New"/>
                <a:cs typeface="Courier New"/>
              </a:rPr>
              <a:t> </a:t>
            </a:r>
            <a:r>
              <a:rPr sz="1600" b="1" dirty="0">
                <a:latin typeface="Courier New"/>
                <a:cs typeface="Courier New"/>
              </a:rPr>
              <a:t>n)</a:t>
            </a:r>
            <a:r>
              <a:rPr sz="1600" b="1" spc="-30" dirty="0">
                <a:latin typeface="Courier New"/>
                <a:cs typeface="Courier New"/>
              </a:rPr>
              <a:t> </a:t>
            </a:r>
            <a:r>
              <a:rPr sz="1600" b="1" spc="-50" dirty="0">
                <a:latin typeface="Courier New"/>
                <a:cs typeface="Courier New"/>
              </a:rPr>
              <a:t>{ </a:t>
            </a:r>
            <a:r>
              <a:rPr sz="1600" b="1" dirty="0">
                <a:solidFill>
                  <a:srgbClr val="89AC00"/>
                </a:solidFill>
                <a:latin typeface="Courier New"/>
                <a:cs typeface="Courier New"/>
              </a:rPr>
              <a:t>int</a:t>
            </a:r>
            <a:r>
              <a:rPr sz="1600" b="1" spc="-35" dirty="0">
                <a:solidFill>
                  <a:srgbClr val="89AC00"/>
                </a:solidFill>
                <a:latin typeface="Courier New"/>
                <a:cs typeface="Courier New"/>
              </a:rPr>
              <a:t> </a:t>
            </a:r>
            <a:r>
              <a:rPr sz="1600" b="1" dirty="0">
                <a:latin typeface="Courier New"/>
                <a:cs typeface="Courier New"/>
              </a:rPr>
              <a:t>index</a:t>
            </a:r>
            <a:r>
              <a:rPr sz="1600" b="1" spc="-45" dirty="0">
                <a:latin typeface="Courier New"/>
                <a:cs typeface="Courier New"/>
              </a:rPr>
              <a:t> </a:t>
            </a:r>
            <a:r>
              <a:rPr sz="1600" b="1" dirty="0">
                <a:latin typeface="Courier New"/>
                <a:cs typeface="Courier New"/>
              </a:rPr>
              <a:t>=</a:t>
            </a:r>
            <a:r>
              <a:rPr sz="1600" b="1" spc="-35" dirty="0">
                <a:latin typeface="Courier New"/>
                <a:cs typeface="Courier New"/>
              </a:rPr>
              <a:t> </a:t>
            </a:r>
            <a:r>
              <a:rPr sz="1600" b="1" dirty="0">
                <a:latin typeface="Courier New"/>
                <a:cs typeface="Courier New"/>
              </a:rPr>
              <a:t>threadIdx.x</a:t>
            </a:r>
            <a:r>
              <a:rPr sz="1600" b="1" spc="-35" dirty="0">
                <a:latin typeface="Courier New"/>
                <a:cs typeface="Courier New"/>
              </a:rPr>
              <a:t> </a:t>
            </a:r>
            <a:r>
              <a:rPr sz="1600" b="1" dirty="0">
                <a:latin typeface="Courier New"/>
                <a:cs typeface="Courier New"/>
              </a:rPr>
              <a:t>+</a:t>
            </a:r>
            <a:r>
              <a:rPr sz="1600" b="1" spc="-45" dirty="0">
                <a:latin typeface="Courier New"/>
                <a:cs typeface="Courier New"/>
              </a:rPr>
              <a:t> </a:t>
            </a:r>
            <a:r>
              <a:rPr sz="1600" b="1" dirty="0">
                <a:latin typeface="Courier New"/>
                <a:cs typeface="Courier New"/>
              </a:rPr>
              <a:t>blockIdx.x</a:t>
            </a:r>
            <a:r>
              <a:rPr sz="1600" b="1" spc="-30" dirty="0">
                <a:latin typeface="Courier New"/>
                <a:cs typeface="Courier New"/>
              </a:rPr>
              <a:t> </a:t>
            </a:r>
            <a:r>
              <a:rPr sz="1600" b="1" dirty="0">
                <a:latin typeface="Courier New"/>
                <a:cs typeface="Courier New"/>
              </a:rPr>
              <a:t>*</a:t>
            </a:r>
            <a:r>
              <a:rPr sz="1600" b="1" spc="-35" dirty="0">
                <a:latin typeface="Courier New"/>
                <a:cs typeface="Courier New"/>
              </a:rPr>
              <a:t> </a:t>
            </a:r>
            <a:r>
              <a:rPr sz="1600" b="1" spc="-10" dirty="0">
                <a:solidFill>
                  <a:srgbClr val="6FAC46"/>
                </a:solidFill>
                <a:latin typeface="Courier New"/>
                <a:cs typeface="Courier New"/>
              </a:rPr>
              <a:t>blockDim.x</a:t>
            </a:r>
            <a:r>
              <a:rPr sz="1600" b="1" spc="-10" dirty="0">
                <a:latin typeface="Courier New"/>
                <a:cs typeface="Courier New"/>
              </a:rPr>
              <a:t>; </a:t>
            </a:r>
            <a:r>
              <a:rPr sz="1600" b="1" dirty="0">
                <a:latin typeface="Courier New"/>
                <a:cs typeface="Courier New"/>
              </a:rPr>
              <a:t>if</a:t>
            </a:r>
            <a:r>
              <a:rPr sz="1600" b="1" spc="-25" dirty="0">
                <a:latin typeface="Courier New"/>
                <a:cs typeface="Courier New"/>
              </a:rPr>
              <a:t> </a:t>
            </a:r>
            <a:r>
              <a:rPr sz="1600" b="1" dirty="0">
                <a:latin typeface="Courier New"/>
                <a:cs typeface="Courier New"/>
              </a:rPr>
              <a:t>(index</a:t>
            </a:r>
            <a:r>
              <a:rPr sz="1600" b="1" spc="-30" dirty="0">
                <a:latin typeface="Courier New"/>
                <a:cs typeface="Courier New"/>
              </a:rPr>
              <a:t> </a:t>
            </a:r>
            <a:r>
              <a:rPr sz="1600" b="1" dirty="0">
                <a:latin typeface="Courier New"/>
                <a:cs typeface="Courier New"/>
              </a:rPr>
              <a:t>&lt;</a:t>
            </a:r>
            <a:r>
              <a:rPr sz="1600" b="1" spc="-30" dirty="0">
                <a:latin typeface="Courier New"/>
                <a:cs typeface="Courier New"/>
              </a:rPr>
              <a:t> </a:t>
            </a:r>
            <a:r>
              <a:rPr sz="1600" b="1" spc="-25" dirty="0">
                <a:latin typeface="Courier New"/>
                <a:cs typeface="Courier New"/>
              </a:rPr>
              <a:t>n)</a:t>
            </a:r>
            <a:endParaRPr sz="1600">
              <a:latin typeface="Courier New"/>
              <a:cs typeface="Courier New"/>
            </a:endParaRPr>
          </a:p>
          <a:p>
            <a:pPr marL="989330">
              <a:lnSpc>
                <a:spcPct val="100000"/>
              </a:lnSpc>
              <a:spcBef>
                <a:spcPts val="384"/>
              </a:spcBef>
            </a:pPr>
            <a:r>
              <a:rPr sz="1600" b="1" dirty="0">
                <a:latin typeface="Courier New"/>
                <a:cs typeface="Courier New"/>
              </a:rPr>
              <a:t>c[index]</a:t>
            </a:r>
            <a:r>
              <a:rPr sz="1600" b="1" spc="-55" dirty="0">
                <a:latin typeface="Courier New"/>
                <a:cs typeface="Courier New"/>
              </a:rPr>
              <a:t> </a:t>
            </a:r>
            <a:r>
              <a:rPr sz="1600" b="1" dirty="0">
                <a:latin typeface="Courier New"/>
                <a:cs typeface="Courier New"/>
              </a:rPr>
              <a:t>=</a:t>
            </a:r>
            <a:r>
              <a:rPr sz="1600" b="1" spc="-40" dirty="0">
                <a:latin typeface="Courier New"/>
                <a:cs typeface="Courier New"/>
              </a:rPr>
              <a:t> </a:t>
            </a:r>
            <a:r>
              <a:rPr sz="1600" b="1" dirty="0">
                <a:latin typeface="Courier New"/>
                <a:cs typeface="Courier New"/>
              </a:rPr>
              <a:t>a[index]</a:t>
            </a:r>
            <a:r>
              <a:rPr sz="1600" b="1" spc="-60" dirty="0">
                <a:latin typeface="Courier New"/>
                <a:cs typeface="Courier New"/>
              </a:rPr>
              <a:t> </a:t>
            </a:r>
            <a:r>
              <a:rPr sz="1600" b="1" dirty="0">
                <a:latin typeface="Courier New"/>
                <a:cs typeface="Courier New"/>
              </a:rPr>
              <a:t>+</a:t>
            </a:r>
            <a:r>
              <a:rPr sz="1600" b="1" spc="-50" dirty="0">
                <a:latin typeface="Courier New"/>
                <a:cs typeface="Courier New"/>
              </a:rPr>
              <a:t> </a:t>
            </a:r>
            <a:r>
              <a:rPr sz="1600" b="1" spc="-10" dirty="0">
                <a:latin typeface="Courier New"/>
                <a:cs typeface="Courier New"/>
              </a:rPr>
              <a:t>b[index];</a:t>
            </a:r>
            <a:endParaRPr sz="16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385"/>
              </a:spcBef>
            </a:pPr>
            <a:r>
              <a:rPr sz="1600" b="1" spc="-50" dirty="0">
                <a:latin typeface="Courier New"/>
                <a:cs typeface="Courier New"/>
              </a:rPr>
              <a:t>}</a:t>
            </a:r>
            <a:endParaRPr sz="16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74293" y="299973"/>
            <a:ext cx="899160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IN" dirty="0"/>
              <a:t>Shared Memory</a:t>
            </a:r>
            <a:endParaRPr spc="-10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BD42B429-B81C-BD66-D13A-FDF47D0E05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4293" y="1295400"/>
            <a:ext cx="9601200" cy="958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Memory shared by threads in a block (faster than global memory).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Not essential for vector addition, but useful in optimized reductions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D236C3-E7DC-A311-4BFB-3D4E7B934BAB}"/>
              </a:ext>
            </a:extLst>
          </p:cNvPr>
          <p:cNvSpPr txBox="1"/>
          <p:nvPr/>
        </p:nvSpPr>
        <p:spPr>
          <a:xfrm>
            <a:off x="914400" y="2818895"/>
            <a:ext cx="8686800" cy="14550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IN" sz="2400" dirty="0"/>
              <a:t>__shared__ float temp[256];</a:t>
            </a:r>
          </a:p>
          <a:p>
            <a:pPr>
              <a:lnSpc>
                <a:spcPct val="200000"/>
              </a:lnSpc>
            </a:pPr>
            <a:r>
              <a:rPr lang="en-IN" sz="2400" dirty="0"/>
              <a:t>temp[</a:t>
            </a:r>
            <a:r>
              <a:rPr lang="en-IN" sz="2400" dirty="0" err="1"/>
              <a:t>threadIdx.x</a:t>
            </a:r>
            <a:r>
              <a:rPr lang="en-IN" sz="2400" dirty="0"/>
              <a:t>] = A[</a:t>
            </a:r>
            <a:r>
              <a:rPr lang="en-IN" sz="2400" dirty="0" err="1"/>
              <a:t>i</a:t>
            </a:r>
            <a:r>
              <a:rPr lang="en-IN" sz="2400" dirty="0"/>
              <a:t>]; // all threads access shared data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467B84-38E6-C85B-C012-B5D6BA7EFD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4292" y="299973"/>
            <a:ext cx="9588907" cy="1107996"/>
          </a:xfrm>
        </p:spPr>
        <p:txBody>
          <a:bodyPr/>
          <a:lstStyle/>
          <a:p>
            <a:r>
              <a:rPr lang="en-IN" dirty="0"/>
              <a:t>Thread Synchronization Thread Synchronization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3200ED-63E0-6809-E4FE-D047C3866A57}"/>
              </a:ext>
            </a:extLst>
          </p:cNvPr>
          <p:cNvSpPr txBox="1"/>
          <p:nvPr/>
        </p:nvSpPr>
        <p:spPr>
          <a:xfrm>
            <a:off x="1066800" y="1905000"/>
            <a:ext cx="9906000" cy="16858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/>
              <a:t>Threads within a block can be synchronized using __</a:t>
            </a:r>
            <a:r>
              <a:rPr lang="en-IN" sz="2400" dirty="0" err="1"/>
              <a:t>syncthreads</a:t>
            </a:r>
            <a:r>
              <a:rPr lang="en-IN" sz="2400" dirty="0"/>
              <a:t>()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/>
              <a:t>All threads in the block must wait at the synchronization point before any can proceed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A67676-1B34-16CA-23F6-7471CE180AB8}"/>
              </a:ext>
            </a:extLst>
          </p:cNvPr>
          <p:cNvSpPr txBox="1"/>
          <p:nvPr/>
        </p:nvSpPr>
        <p:spPr>
          <a:xfrm>
            <a:off x="2286000" y="4800600"/>
            <a:ext cx="60935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IN" b="1" dirty="0"/>
              <a:t>Not needed</a:t>
            </a:r>
            <a:r>
              <a:rPr lang="en-IN" dirty="0"/>
              <a:t> in simple vector addition, but crucial if: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Threads </a:t>
            </a:r>
            <a:r>
              <a:rPr lang="en-IN" b="1" dirty="0"/>
              <a:t>read/write shared memory</a:t>
            </a:r>
            <a:r>
              <a:rPr lang="en-IN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2906626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C7CFF-C097-6A61-6F56-6608D6E5B3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4293" y="299973"/>
            <a:ext cx="8991600" cy="553998"/>
          </a:xfrm>
        </p:spPr>
        <p:txBody>
          <a:bodyPr/>
          <a:lstStyle/>
          <a:p>
            <a:r>
              <a:rPr lang="en-IN" dirty="0"/>
              <a:t>Asynchronous Operation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E3C5E8BA-EFEE-9C1A-458E-E864093E36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400" y="1156038"/>
            <a:ext cx="9906000" cy="203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Kernel launches are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non-blocking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Use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cudaMemcpyAsync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and streams to overlap copy and compute.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F3FF68-FAAC-30B7-0731-01CB073B6F3A}"/>
              </a:ext>
            </a:extLst>
          </p:cNvPr>
          <p:cNvSpPr txBox="1"/>
          <p:nvPr/>
        </p:nvSpPr>
        <p:spPr>
          <a:xfrm>
            <a:off x="1219200" y="3489430"/>
            <a:ext cx="8915400" cy="958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N" sz="2000" dirty="0" err="1"/>
              <a:t>cudaMemcpyAsync</a:t>
            </a:r>
            <a:r>
              <a:rPr lang="en-IN" sz="2000" dirty="0"/>
              <a:t>(</a:t>
            </a:r>
            <a:r>
              <a:rPr lang="en-IN" sz="2000" dirty="0" err="1"/>
              <a:t>d_A</a:t>
            </a:r>
            <a:r>
              <a:rPr lang="en-IN" sz="2000" dirty="0"/>
              <a:t>, A, size, </a:t>
            </a:r>
            <a:r>
              <a:rPr lang="en-IN" sz="2000" dirty="0" err="1"/>
              <a:t>cudaMemcpyHostToDevice</a:t>
            </a:r>
            <a:r>
              <a:rPr lang="en-IN" sz="2000" dirty="0"/>
              <a:t>, stream1);</a:t>
            </a:r>
          </a:p>
          <a:p>
            <a:pPr>
              <a:lnSpc>
                <a:spcPct val="150000"/>
              </a:lnSpc>
            </a:pPr>
            <a:r>
              <a:rPr lang="en-IN" sz="2000" dirty="0" err="1"/>
              <a:t>vectorAdd</a:t>
            </a:r>
            <a:r>
              <a:rPr lang="en-IN" sz="2000" dirty="0"/>
              <a:t>&lt;&lt;&lt;</a:t>
            </a:r>
            <a:r>
              <a:rPr lang="en-IN" sz="2000" dirty="0" err="1"/>
              <a:t>numBlocks</a:t>
            </a:r>
            <a:r>
              <a:rPr lang="en-IN" sz="2000" dirty="0"/>
              <a:t>, </a:t>
            </a:r>
            <a:r>
              <a:rPr lang="en-IN" sz="2000" dirty="0" err="1"/>
              <a:t>blockSize</a:t>
            </a:r>
            <a:r>
              <a:rPr lang="en-IN" sz="2000" dirty="0"/>
              <a:t>, 0, stream1&gt;&gt;&gt;(</a:t>
            </a:r>
            <a:r>
              <a:rPr lang="en-IN" sz="2000" dirty="0" err="1"/>
              <a:t>d_A</a:t>
            </a:r>
            <a:r>
              <a:rPr lang="en-IN" sz="2000" dirty="0"/>
              <a:t>, </a:t>
            </a:r>
            <a:r>
              <a:rPr lang="en-IN" sz="2000" dirty="0" err="1"/>
              <a:t>d_B</a:t>
            </a:r>
            <a:r>
              <a:rPr lang="en-IN" sz="2000" dirty="0"/>
              <a:t>, </a:t>
            </a:r>
            <a:r>
              <a:rPr lang="en-IN" sz="2000" dirty="0" err="1"/>
              <a:t>d_C</a:t>
            </a:r>
            <a:r>
              <a:rPr lang="en-IN" sz="2000" dirty="0"/>
              <a:t>, N);</a:t>
            </a:r>
          </a:p>
        </p:txBody>
      </p:sp>
    </p:spTree>
    <p:extLst>
      <p:ext uri="{BB962C8B-B14F-4D97-AF65-F5344CB8AC3E}">
        <p14:creationId xmlns:p14="http://schemas.microsoft.com/office/powerpoint/2010/main" val="166857756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3DEABB-9087-F125-DDFB-05DFF2034C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4293" y="299973"/>
            <a:ext cx="8991600" cy="553998"/>
          </a:xfrm>
        </p:spPr>
        <p:txBody>
          <a:bodyPr/>
          <a:lstStyle/>
          <a:p>
            <a:r>
              <a:rPr lang="en-IN" dirty="0"/>
              <a:t>Handling Errors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9859D4-B77B-19DC-1B9D-5F0830BCA3E9}"/>
              </a:ext>
            </a:extLst>
          </p:cNvPr>
          <p:cNvSpPr txBox="1"/>
          <p:nvPr/>
        </p:nvSpPr>
        <p:spPr>
          <a:xfrm>
            <a:off x="789283" y="1600200"/>
            <a:ext cx="6093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Always check for CUDA API and kernel launch errors.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B0ACC36-7865-4034-A76C-C9CD69DB29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2362200"/>
            <a:ext cx="7827228" cy="1519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79650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E0159D-CE2E-9F2D-6D78-6CAE1A6D42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4293" y="299973"/>
            <a:ext cx="8991600" cy="553998"/>
          </a:xfrm>
        </p:spPr>
        <p:txBody>
          <a:bodyPr/>
          <a:lstStyle/>
          <a:p>
            <a:r>
              <a:rPr lang="en-IN" dirty="0"/>
              <a:t>Managing Devices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7941EFF4-F33D-21E0-A4CB-1ADEDF27C3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4293" y="1216224"/>
            <a:ext cx="6617107" cy="1169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Query number of devices, set device, etc.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C23FD2C-6208-F284-8850-1ECEFDB547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2385775"/>
            <a:ext cx="7502056" cy="1724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02388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Thank you PNG transparent image download, size: 512x512px">
            <a:extLst>
              <a:ext uri="{FF2B5EF4-FFF2-40B4-BE49-F238E27FC236}">
                <a16:creationId xmlns:a16="http://schemas.microsoft.com/office/drawing/2014/main" id="{0F0D306E-B43E-0135-1509-71D87FCDE7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685800"/>
            <a:ext cx="54864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12820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5175C3-28B9-864B-EF11-40657914E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4293" y="299973"/>
            <a:ext cx="8991600" cy="553998"/>
          </a:xfrm>
        </p:spPr>
        <p:txBody>
          <a:bodyPr/>
          <a:lstStyle/>
          <a:p>
            <a:r>
              <a:rPr lang="en-IN" b="1" i="0" dirty="0">
                <a:solidFill>
                  <a:srgbClr val="1A1C1E"/>
                </a:solidFill>
                <a:effectLst/>
                <a:latin typeface="Google Sans Text"/>
              </a:rPr>
              <a:t>Why Use a GPU? The Power of Parallelism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E3BB82-940E-C056-9304-23106E6A61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88592" y="1247782"/>
            <a:ext cx="10160407" cy="5242461"/>
          </a:xfrm>
        </p:spPr>
        <p:txBody>
          <a:bodyPr/>
          <a:lstStyle/>
          <a:p>
            <a:pPr algn="l">
              <a:lnSpc>
                <a:spcPct val="150000"/>
              </a:lnSpc>
              <a:spcAft>
                <a:spcPts val="1350"/>
              </a:spcAft>
              <a:buNone/>
            </a:pPr>
            <a:r>
              <a:rPr lang="en-IN" sz="1400" b="0" i="0" dirty="0">
                <a:solidFill>
                  <a:srgbClr val="1A1C1E"/>
                </a:solidFill>
                <a:effectLst/>
                <a:latin typeface="Abadi" panose="020B0604020104020204" pitchFamily="34" charset="0"/>
              </a:rPr>
              <a:t>GPUs shine when you have problems that can be broken down into many small, independent pieces that can be calculated simultaneously. This is called </a:t>
            </a:r>
            <a:r>
              <a:rPr lang="en-IN" sz="1400" b="1" i="0" dirty="0">
                <a:solidFill>
                  <a:srgbClr val="1A1C1E"/>
                </a:solidFill>
                <a:effectLst/>
                <a:latin typeface="Abadi" panose="020B0604020104020204" pitchFamily="34" charset="0"/>
              </a:rPr>
              <a:t>Data Parallelism</a:t>
            </a:r>
            <a:r>
              <a:rPr lang="en-IN" sz="1400" b="0" i="0" dirty="0">
                <a:solidFill>
                  <a:srgbClr val="1A1C1E"/>
                </a:solidFill>
                <a:effectLst/>
                <a:latin typeface="Abadi" panose="020B0604020104020204" pitchFamily="34" charset="0"/>
              </a:rPr>
              <a:t>.</a:t>
            </a:r>
          </a:p>
          <a:p>
            <a:pPr algn="l">
              <a:lnSpc>
                <a:spcPct val="150000"/>
              </a:lnSpc>
              <a:spcAft>
                <a:spcPts val="225"/>
              </a:spcAft>
              <a:buFont typeface="Arial" panose="020B0604020202020204" pitchFamily="34" charset="0"/>
              <a:buChar char="•"/>
            </a:pPr>
            <a:r>
              <a:rPr lang="en-IN" sz="1400" b="1" i="0" dirty="0">
                <a:solidFill>
                  <a:srgbClr val="1A1C1E"/>
                </a:solidFill>
                <a:effectLst/>
                <a:latin typeface="Abadi" panose="020B0604020104020204" pitchFamily="34" charset="0"/>
              </a:rPr>
              <a:t>Good Fit for GPUs:</a:t>
            </a:r>
            <a:endParaRPr lang="en-IN" sz="1400" b="0" i="0" dirty="0">
              <a:solidFill>
                <a:srgbClr val="1A1C1E"/>
              </a:solidFill>
              <a:effectLst/>
              <a:latin typeface="Abadi" panose="020B0604020104020204" pitchFamily="34" charset="0"/>
            </a:endParaRPr>
          </a:p>
          <a:p>
            <a:pPr marL="742950" lvl="1" indent="-285750" algn="l">
              <a:lnSpc>
                <a:spcPct val="150000"/>
              </a:lnSpc>
              <a:spcAft>
                <a:spcPts val="225"/>
              </a:spcAft>
              <a:buFont typeface="Arial" panose="020B0604020202020204" pitchFamily="34" charset="0"/>
              <a:buChar char="•"/>
            </a:pPr>
            <a:r>
              <a:rPr lang="en-IN" sz="1400" b="0" i="0" dirty="0">
                <a:solidFill>
                  <a:srgbClr val="1A1C1E"/>
                </a:solidFill>
                <a:effectLst/>
                <a:latin typeface="Abadi" panose="020B0604020104020204" pitchFamily="34" charset="0"/>
              </a:rPr>
              <a:t>Rendering graphics (each pixel/vertex can be calculated independently)</a:t>
            </a:r>
          </a:p>
          <a:p>
            <a:pPr marL="742950" lvl="1" indent="-285750" algn="l">
              <a:lnSpc>
                <a:spcPct val="150000"/>
              </a:lnSpc>
              <a:spcAft>
                <a:spcPts val="225"/>
              </a:spcAft>
              <a:buFont typeface="Arial" panose="020B0604020202020204" pitchFamily="34" charset="0"/>
              <a:buChar char="•"/>
            </a:pPr>
            <a:r>
              <a:rPr lang="en-IN" sz="1400" b="0" i="0" dirty="0">
                <a:solidFill>
                  <a:srgbClr val="1A1C1E"/>
                </a:solidFill>
                <a:effectLst/>
                <a:latin typeface="Abadi" panose="020B0604020104020204" pitchFamily="34" charset="0"/>
              </a:rPr>
              <a:t>Training neural networks (matrix multiplications involve many independent calculations)</a:t>
            </a:r>
          </a:p>
          <a:p>
            <a:pPr marL="742950" lvl="1" indent="-285750" algn="l">
              <a:lnSpc>
                <a:spcPct val="150000"/>
              </a:lnSpc>
              <a:spcAft>
                <a:spcPts val="225"/>
              </a:spcAft>
              <a:buFont typeface="Arial" panose="020B0604020202020204" pitchFamily="34" charset="0"/>
              <a:buChar char="•"/>
            </a:pPr>
            <a:r>
              <a:rPr lang="en-IN" sz="1400" b="0" i="0" dirty="0">
                <a:solidFill>
                  <a:srgbClr val="1A1C1E"/>
                </a:solidFill>
                <a:effectLst/>
                <a:latin typeface="Abadi" panose="020B0604020104020204" pitchFamily="34" charset="0"/>
              </a:rPr>
              <a:t>Scientific simulations (physics, weather forecasting - updating many grid points)</a:t>
            </a:r>
          </a:p>
          <a:p>
            <a:pPr marL="742950" lvl="1" indent="-285750" algn="l">
              <a:lnSpc>
                <a:spcPct val="150000"/>
              </a:lnSpc>
              <a:spcAft>
                <a:spcPts val="225"/>
              </a:spcAft>
              <a:buFont typeface="Arial" panose="020B0604020202020204" pitchFamily="34" charset="0"/>
              <a:buChar char="•"/>
            </a:pPr>
            <a:r>
              <a:rPr lang="en-IN" sz="1400" b="0" i="0" dirty="0">
                <a:solidFill>
                  <a:srgbClr val="1A1C1E"/>
                </a:solidFill>
                <a:effectLst/>
                <a:latin typeface="Abadi" panose="020B0604020104020204" pitchFamily="34" charset="0"/>
              </a:rPr>
              <a:t>Image/video processing (applying filters to millions of pixels)</a:t>
            </a:r>
          </a:p>
          <a:p>
            <a:pPr marL="742950" lvl="1" indent="-285750" algn="l">
              <a:lnSpc>
                <a:spcPct val="150000"/>
              </a:lnSpc>
              <a:spcAft>
                <a:spcPts val="225"/>
              </a:spcAft>
              <a:buFont typeface="Arial" panose="020B0604020202020204" pitchFamily="34" charset="0"/>
              <a:buChar char="•"/>
            </a:pPr>
            <a:r>
              <a:rPr lang="en-IN" sz="1400" b="0" i="0" dirty="0">
                <a:solidFill>
                  <a:srgbClr val="1A1C1E"/>
                </a:solidFill>
                <a:effectLst/>
                <a:latin typeface="Abadi" panose="020B0604020104020204" pitchFamily="34" charset="0"/>
              </a:rPr>
              <a:t>Cryptography (brute-forcing passwords)</a:t>
            </a:r>
          </a:p>
          <a:p>
            <a:pPr marL="742950" lvl="1" indent="-285750" algn="l">
              <a:lnSpc>
                <a:spcPct val="150000"/>
              </a:lnSpc>
              <a:spcAft>
                <a:spcPts val="225"/>
              </a:spcAft>
              <a:buFont typeface="Arial" panose="020B0604020202020204" pitchFamily="34" charset="0"/>
              <a:buChar char="•"/>
            </a:pPr>
            <a:r>
              <a:rPr lang="en-IN" sz="1400" b="0" i="0" dirty="0">
                <a:solidFill>
                  <a:srgbClr val="1A1C1E"/>
                </a:solidFill>
                <a:effectLst/>
                <a:latin typeface="Abadi" panose="020B0604020104020204" pitchFamily="34" charset="0"/>
              </a:rPr>
              <a:t>Financial </a:t>
            </a:r>
            <a:r>
              <a:rPr lang="en-IN" sz="1400" b="0" i="0" dirty="0" err="1">
                <a:solidFill>
                  <a:srgbClr val="1A1C1E"/>
                </a:solidFill>
                <a:effectLst/>
                <a:latin typeface="Abadi" panose="020B0604020104020204" pitchFamily="34" charset="0"/>
              </a:rPr>
              <a:t>modeling</a:t>
            </a:r>
            <a:r>
              <a:rPr lang="en-IN" sz="1400" b="0" i="0" dirty="0">
                <a:solidFill>
                  <a:srgbClr val="1A1C1E"/>
                </a:solidFill>
                <a:effectLst/>
                <a:latin typeface="Abadi" panose="020B0604020104020204" pitchFamily="34" charset="0"/>
              </a:rPr>
              <a:t> (Monte Carlo simulations)</a:t>
            </a:r>
          </a:p>
          <a:p>
            <a:pPr algn="l">
              <a:lnSpc>
                <a:spcPct val="150000"/>
              </a:lnSpc>
              <a:spcAft>
                <a:spcPts val="225"/>
              </a:spcAft>
              <a:buFont typeface="Arial" panose="020B0604020202020204" pitchFamily="34" charset="0"/>
              <a:buChar char="•"/>
            </a:pPr>
            <a:r>
              <a:rPr lang="en-IN" sz="1400" b="1" i="0" dirty="0">
                <a:solidFill>
                  <a:srgbClr val="1A1C1E"/>
                </a:solidFill>
                <a:effectLst/>
                <a:latin typeface="Abadi" panose="020B0604020104020204" pitchFamily="34" charset="0"/>
              </a:rPr>
              <a:t>Poor Fit for GPUs:</a:t>
            </a:r>
            <a:endParaRPr lang="en-IN" sz="1400" b="0" i="0" dirty="0">
              <a:solidFill>
                <a:srgbClr val="1A1C1E"/>
              </a:solidFill>
              <a:effectLst/>
              <a:latin typeface="Abadi" panose="020B0604020104020204" pitchFamily="34" charset="0"/>
            </a:endParaRPr>
          </a:p>
          <a:p>
            <a:pPr marL="742950" lvl="1" indent="-285750" algn="l">
              <a:lnSpc>
                <a:spcPct val="150000"/>
              </a:lnSpc>
              <a:spcAft>
                <a:spcPts val="225"/>
              </a:spcAft>
              <a:buFont typeface="Arial" panose="020B0604020202020204" pitchFamily="34" charset="0"/>
              <a:buChar char="•"/>
            </a:pPr>
            <a:r>
              <a:rPr lang="en-IN" sz="1400" b="0" i="0" dirty="0">
                <a:solidFill>
                  <a:srgbClr val="1A1C1E"/>
                </a:solidFill>
                <a:effectLst/>
                <a:latin typeface="Abadi" panose="020B0604020104020204" pitchFamily="34" charset="0"/>
              </a:rPr>
              <a:t>Running your operating system's core functions</a:t>
            </a:r>
          </a:p>
          <a:p>
            <a:pPr marL="742950" lvl="1" indent="-285750" algn="l">
              <a:lnSpc>
                <a:spcPct val="150000"/>
              </a:lnSpc>
              <a:spcAft>
                <a:spcPts val="225"/>
              </a:spcAft>
              <a:buFont typeface="Arial" panose="020B0604020202020204" pitchFamily="34" charset="0"/>
              <a:buChar char="•"/>
            </a:pPr>
            <a:r>
              <a:rPr lang="en-IN" sz="1400" b="0" i="0" dirty="0">
                <a:solidFill>
                  <a:srgbClr val="1A1C1E"/>
                </a:solidFill>
                <a:effectLst/>
                <a:latin typeface="Abadi" panose="020B0604020104020204" pitchFamily="34" charset="0"/>
              </a:rPr>
              <a:t>Processing a single text document sequentially</a:t>
            </a:r>
          </a:p>
          <a:p>
            <a:pPr marL="742950" lvl="1" indent="-285750" algn="l">
              <a:lnSpc>
                <a:spcPct val="150000"/>
              </a:lnSpc>
              <a:spcAft>
                <a:spcPts val="225"/>
              </a:spcAft>
              <a:buFont typeface="Arial" panose="020B0604020202020204" pitchFamily="34" charset="0"/>
              <a:buChar char="•"/>
            </a:pPr>
            <a:r>
              <a:rPr lang="en-IN" sz="1400" b="0" i="0" dirty="0">
                <a:solidFill>
                  <a:srgbClr val="1A1C1E"/>
                </a:solidFill>
                <a:effectLst/>
                <a:latin typeface="Abadi" panose="020B0604020104020204" pitchFamily="34" charset="0"/>
              </a:rPr>
              <a:t>Making complex, branching decisions based on prior results (highly sequential logic)</a:t>
            </a:r>
          </a:p>
          <a:p>
            <a:pPr marL="742950" lvl="1" indent="-285750" algn="l">
              <a:lnSpc>
                <a:spcPct val="150000"/>
              </a:lnSpc>
              <a:spcAft>
                <a:spcPts val="225"/>
              </a:spcAft>
              <a:buFont typeface="Arial" panose="020B0604020202020204" pitchFamily="34" charset="0"/>
              <a:buChar char="•"/>
            </a:pPr>
            <a:r>
              <a:rPr lang="en-IN" sz="1400" b="0" i="0" dirty="0">
                <a:solidFill>
                  <a:srgbClr val="1A1C1E"/>
                </a:solidFill>
                <a:effectLst/>
                <a:latin typeface="Abadi" panose="020B0604020104020204" pitchFamily="34" charset="0"/>
              </a:rPr>
              <a:t>Tasks with very little data but complex logic</a:t>
            </a:r>
          </a:p>
          <a:p>
            <a:endParaRPr lang="en-IN" dirty="0"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77489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3F7D53-4BE3-68AE-0B87-4FB651BB37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4293" y="299973"/>
            <a:ext cx="8991600" cy="553998"/>
          </a:xfrm>
        </p:spPr>
        <p:txBody>
          <a:bodyPr/>
          <a:lstStyle/>
          <a:p>
            <a:r>
              <a:rPr lang="en-IN" dirty="0"/>
              <a:t>Basic GPU Architecture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F00ECD-CAF7-6510-9D4C-BA197A0BA694}"/>
              </a:ext>
            </a:extLst>
          </p:cNvPr>
          <p:cNvSpPr txBox="1"/>
          <p:nvPr/>
        </p:nvSpPr>
        <p:spPr>
          <a:xfrm>
            <a:off x="774293" y="1219200"/>
            <a:ext cx="10427107" cy="12875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N" dirty="0"/>
              <a:t>The GPU is a highly parallel processor architecture, composed of processing elements and a memory hierarchy. At a high level, NVIDIA GPUs consist of a number of Streaming Multiprocessors (SMs), on-chip L2 cache, and high-bandwidth DRAM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A34D65-9B0E-AC33-6013-60254D5D9164}"/>
              </a:ext>
            </a:extLst>
          </p:cNvPr>
          <p:cNvSpPr txBox="1"/>
          <p:nvPr/>
        </p:nvSpPr>
        <p:spPr>
          <a:xfrm>
            <a:off x="774293" y="2667000"/>
            <a:ext cx="8154649" cy="1237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b="1" dirty="0"/>
              <a:t>Key Components: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400" dirty="0"/>
              <a:t>Streaming Multiprocessors (SMs): The fundamental processing units of a GPU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400" dirty="0"/>
              <a:t>Memory Hierarchy: L1 cache (per SM), L2 cache (shared), and DRAM (main memory)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400" dirty="0"/>
              <a:t>Execution Units: CUDA cores, Tensor cores for specialized operations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FC7A79-0463-C923-18D3-73642EDA9405}"/>
              </a:ext>
            </a:extLst>
          </p:cNvPr>
          <p:cNvSpPr txBox="1"/>
          <p:nvPr/>
        </p:nvSpPr>
        <p:spPr>
          <a:xfrm>
            <a:off x="1143000" y="4572000"/>
            <a:ext cx="6858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Example: NVIDIA A100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GPU Contains 108 SMs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40 MB L2 cache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Up to 2039 GB/s bandwidth from 80 GB of HBM2 memory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Peak performance: 156 TF32 TFLOPS and 312 FP16 TFLOP</a:t>
            </a:r>
          </a:p>
        </p:txBody>
      </p:sp>
    </p:spTree>
    <p:extLst>
      <p:ext uri="{BB962C8B-B14F-4D97-AF65-F5344CB8AC3E}">
        <p14:creationId xmlns:p14="http://schemas.microsoft.com/office/powerpoint/2010/main" val="22257789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EF665-D4BB-D731-B4E3-B68E7A5220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4293" y="299973"/>
            <a:ext cx="8991600" cy="553998"/>
          </a:xfrm>
        </p:spPr>
        <p:txBody>
          <a:bodyPr/>
          <a:lstStyle/>
          <a:p>
            <a:r>
              <a:rPr lang="en-IN" dirty="0"/>
              <a:t>Parallel Processing Model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70ED9C-1C78-9CCD-2882-35B7492F75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867AD7-01B6-9667-F773-D2D8F77FE975}"/>
              </a:ext>
            </a:extLst>
          </p:cNvPr>
          <p:cNvSpPr txBox="1"/>
          <p:nvPr/>
        </p:nvSpPr>
        <p:spPr>
          <a:xfrm>
            <a:off x="786784" y="1221549"/>
            <a:ext cx="9271615" cy="41960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N" b="1" dirty="0"/>
              <a:t>GPUs execute functions using a 2-level hierarchy of threads:</a:t>
            </a:r>
          </a:p>
          <a:p>
            <a:pPr>
              <a:lnSpc>
                <a:spcPct val="150000"/>
              </a:lnSpc>
            </a:pPr>
            <a:r>
              <a:rPr lang="en-IN" dirty="0"/>
              <a:t> 1. Thread Blocks: Equally-sized groups of threads</a:t>
            </a:r>
          </a:p>
          <a:p>
            <a:pPr>
              <a:lnSpc>
                <a:spcPct val="150000"/>
              </a:lnSpc>
            </a:pPr>
            <a:r>
              <a:rPr lang="en-IN" dirty="0"/>
              <a:t> 2. Threads: Individual execution units</a:t>
            </a:r>
          </a:p>
          <a:p>
            <a:pPr>
              <a:lnSpc>
                <a:spcPct val="150000"/>
              </a:lnSpc>
            </a:pPr>
            <a:endParaRPr lang="en-IN" dirty="0"/>
          </a:p>
          <a:p>
            <a:pPr>
              <a:lnSpc>
                <a:spcPct val="150000"/>
              </a:lnSpc>
            </a:pPr>
            <a:r>
              <a:rPr lang="en-IN" dirty="0"/>
              <a:t> Key concepts: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/>
              <a:t> Thread blocks are placed on SMs for execution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/>
              <a:t>All threads in a thread block can communicate via shared memory and synchronization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/>
              <a:t> GPUs hide instruction latency by switching between threads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/>
              <a:t> The number of threads needed to effectively utilize a GPU is much higher than the number of cores</a:t>
            </a:r>
          </a:p>
        </p:txBody>
      </p:sp>
    </p:spTree>
    <p:extLst>
      <p:ext uri="{BB962C8B-B14F-4D97-AF65-F5344CB8AC3E}">
        <p14:creationId xmlns:p14="http://schemas.microsoft.com/office/powerpoint/2010/main" val="41824297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604A6ADA098944EB294D577DC80F0D1" ma:contentTypeVersion="8" ma:contentTypeDescription="Create a new document." ma:contentTypeScope="" ma:versionID="d327473bd50ecc5d961df359b1d624de">
  <xsd:schema xmlns:xsd="http://www.w3.org/2001/XMLSchema" xmlns:xs="http://www.w3.org/2001/XMLSchema" xmlns:p="http://schemas.microsoft.com/office/2006/metadata/properties" xmlns:ns2="0192c144-0bc9-406b-ba7c-16be2358a8f1" targetNamespace="http://schemas.microsoft.com/office/2006/metadata/properties" ma:root="true" ma:fieldsID="924baefad8f4f4ba42cef7b3eebe9fc2" ns2:_="">
    <xsd:import namespace="0192c144-0bc9-406b-ba7c-16be2358a8f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192c144-0bc9-406b-ba7c-16be2358a8f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2A4B897C-F433-4C5B-B00B-3469626DE6DF}"/>
</file>

<file path=customXml/itemProps2.xml><?xml version="1.0" encoding="utf-8"?>
<ds:datastoreItem xmlns:ds="http://schemas.openxmlformats.org/officeDocument/2006/customXml" ds:itemID="{BD8A8E7A-7572-47D9-90FD-9CB54186CD70}"/>
</file>

<file path=customXml/itemProps3.xml><?xml version="1.0" encoding="utf-8"?>
<ds:datastoreItem xmlns:ds="http://schemas.openxmlformats.org/officeDocument/2006/customXml" ds:itemID="{3917C28A-9112-4270-8BC2-B1ED95D35035}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312</TotalTime>
  <Words>5135</Words>
  <Application>Microsoft Office PowerPoint</Application>
  <PresentationFormat>Widescreen</PresentationFormat>
  <Paragraphs>752</Paragraphs>
  <Slides>69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9" baseType="lpstr">
      <vt:lpstr>Abadi</vt:lpstr>
      <vt:lpstr>Arial</vt:lpstr>
      <vt:lpstr>Arial MT</vt:lpstr>
      <vt:lpstr>Arial Unicode MS</vt:lpstr>
      <vt:lpstr>Courier New</vt:lpstr>
      <vt:lpstr>Google Sans Text</vt:lpstr>
      <vt:lpstr>Times New Roman</vt:lpstr>
      <vt:lpstr>Trebuchet MS</vt:lpstr>
      <vt:lpstr>Wingdings</vt:lpstr>
      <vt:lpstr>Office Theme</vt:lpstr>
      <vt:lpstr>Introduction to Parallel and Distributed Programming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Why Use a GPU? The Power of Parallelism</vt:lpstr>
      <vt:lpstr>Basic GPU Architecture</vt:lpstr>
      <vt:lpstr>Parallel Processing Model</vt:lpstr>
      <vt:lpstr>Thread Execution and Scheduling</vt:lpstr>
      <vt:lpstr>Specialized Processing Units</vt:lpstr>
      <vt:lpstr>Performance Characteristics</vt:lpstr>
      <vt:lpstr>Use Case</vt:lpstr>
      <vt:lpstr>Execution on CPU (Sequential or Lightly Parallel)</vt:lpstr>
      <vt:lpstr>Execution on GPU (Massive Parallelism)</vt:lpstr>
      <vt:lpstr>Side-by-Side Comparison: CNN on CPU vs GPU</vt:lpstr>
      <vt:lpstr> Real-Time Use Case Comparison: Image Filtering (e.g., Blur)</vt:lpstr>
      <vt:lpstr>What is CUDA?</vt:lpstr>
      <vt:lpstr>Introduction to CUDA C/C++</vt:lpstr>
      <vt:lpstr>Prerequisites</vt:lpstr>
      <vt:lpstr>PowerPoint Presentation</vt:lpstr>
      <vt:lpstr>CONCEPTS</vt:lpstr>
      <vt:lpstr>Heterogeneous Computing</vt:lpstr>
      <vt:lpstr>Heterogeneous Computing</vt:lpstr>
      <vt:lpstr>Simple Processing Flow</vt:lpstr>
      <vt:lpstr>Simple Processing Flow</vt:lpstr>
      <vt:lpstr>Simple Processing Flow</vt:lpstr>
      <vt:lpstr>The Typical Workflow:</vt:lpstr>
      <vt:lpstr> Key GPU Programming Concepts</vt:lpstr>
      <vt:lpstr> Major Programming Models/APIs</vt:lpstr>
      <vt:lpstr>Key GPU Code Elements:</vt:lpstr>
      <vt:lpstr>Hello World!</vt:lpstr>
      <vt:lpstr>PowerPoint Presentation</vt:lpstr>
      <vt:lpstr>Hello World! with Device Code</vt:lpstr>
      <vt:lpstr>PowerPoint Presentation</vt:lpstr>
      <vt:lpstr>Parallel Programming in CUDA C/C++</vt:lpstr>
      <vt:lpstr>Addition on the Device</vt:lpstr>
      <vt:lpstr>Addition on the Device</vt:lpstr>
      <vt:lpstr>Memory Management</vt:lpstr>
      <vt:lpstr>Addition on the Device: add()</vt:lpstr>
      <vt:lpstr>Addition on the Device: main()</vt:lpstr>
      <vt:lpstr>Addition on the Device: main()</vt:lpstr>
      <vt:lpstr>CONCEPTS</vt:lpstr>
      <vt:lpstr>Moving to Parallel</vt:lpstr>
      <vt:lpstr>Vector Addition on the Device</vt:lpstr>
      <vt:lpstr>Vector Addition on the Device</vt:lpstr>
      <vt:lpstr>Vector Addition on the Device: add()</vt:lpstr>
      <vt:lpstr>Vector Addition on the Device: main()</vt:lpstr>
      <vt:lpstr>Vector Addition on the Device: main()</vt:lpstr>
      <vt:lpstr>Review (1 of 2)</vt:lpstr>
      <vt:lpstr>Review (2 of 2)</vt:lpstr>
      <vt:lpstr>CONCEPTS</vt:lpstr>
      <vt:lpstr>CUDA Threads</vt:lpstr>
      <vt:lpstr>Vector Addition Using Threads: main()</vt:lpstr>
      <vt:lpstr>Vector Addition Using Threads: main()</vt:lpstr>
      <vt:lpstr>CONCEPTS</vt:lpstr>
      <vt:lpstr>Combining Blocks and Threads</vt:lpstr>
      <vt:lpstr>Indexing Arrays with Blocks and Threads</vt:lpstr>
      <vt:lpstr>Indexing Arrays: Example</vt:lpstr>
      <vt:lpstr>Vector Addition with Blocks and Threads</vt:lpstr>
      <vt:lpstr>Addition with Blocks and Threads: main()</vt:lpstr>
      <vt:lpstr>Addition with Blocks and Threads: main()</vt:lpstr>
      <vt:lpstr>Handling Arbitrary Vector Sizes</vt:lpstr>
      <vt:lpstr>Shared Memory</vt:lpstr>
      <vt:lpstr>Thread Synchronization Thread Synchronization</vt:lpstr>
      <vt:lpstr>Asynchronous Operation</vt:lpstr>
      <vt:lpstr>Handling Errors</vt:lpstr>
      <vt:lpstr>Managing Devices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 Internal Workshop on   Introduction to Parallel and Distributed Programming</dc:title>
  <dc:creator>Shivam Chauhan</dc:creator>
  <cp:lastModifiedBy>Learn to Live</cp:lastModifiedBy>
  <cp:revision>41</cp:revision>
  <dcterms:created xsi:type="dcterms:W3CDTF">2025-04-11T13:33:13Z</dcterms:created>
  <dcterms:modified xsi:type="dcterms:W3CDTF">2025-04-12T02:07:59Z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2024-09-28T00:00:00Z</vt:filetime>
  </property>
  <property fmtid="{D5CDD505-2E9C-101B-9397-08002B2CF9AE}" pid="3" name="Creator">
    <vt:lpwstr>Microsoft® PowerPoint® 2016</vt:lpwstr>
  </property>
  <property fmtid="{D5CDD505-2E9C-101B-9397-08002B2CF9AE}" pid="4" name="LastSaved">
    <vt:filetime>2025-04-11T00:00:00Z</vt:filetime>
  </property>
  <property fmtid="{D5CDD505-2E9C-101B-9397-08002B2CF9AE}" pid="5" name="Producer">
    <vt:lpwstr>Microsoft® PowerPoint® 2016</vt:lpwstr>
  </property>
  <property fmtid="{D5CDD505-2E9C-101B-9397-08002B2CF9AE}" pid="6" name="ContentTypeId">
    <vt:lpwstr>0x0101007604A6ADA098944EB294D577DC80F0D1</vt:lpwstr>
  </property>
</Properties>
</file>